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1"/>
  </p:notesMasterIdLst>
  <p:sldIdLst>
    <p:sldId id="256" r:id="rId3"/>
    <p:sldId id="258" r:id="rId4"/>
    <p:sldId id="261" r:id="rId5"/>
    <p:sldId id="257"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90" d="100"/>
          <a:sy n="90" d="100"/>
        </p:scale>
        <p:origin x="370" y="6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0888B-8A45-49AB-9BF5-8F6C6BAABD11}"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F8E01-3DCF-4322-BE7F-9ED8B4ED3C15}" type="slidenum">
              <a:rPr lang="en-US" smtClean="0"/>
              <a:t>‹#›</a:t>
            </a:fld>
            <a:endParaRPr lang="en-US"/>
          </a:p>
        </p:txBody>
      </p:sp>
    </p:spTree>
    <p:extLst>
      <p:ext uri="{BB962C8B-B14F-4D97-AF65-F5344CB8AC3E}">
        <p14:creationId xmlns:p14="http://schemas.microsoft.com/office/powerpoint/2010/main" val="172627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F8E01-3DCF-4322-BE7F-9ED8B4ED3C15}" type="slidenum">
              <a:rPr lang="en-US" smtClean="0"/>
              <a:t>5</a:t>
            </a:fld>
            <a:endParaRPr lang="en-US"/>
          </a:p>
        </p:txBody>
      </p:sp>
    </p:spTree>
    <p:extLst>
      <p:ext uri="{BB962C8B-B14F-4D97-AF65-F5344CB8AC3E}">
        <p14:creationId xmlns:p14="http://schemas.microsoft.com/office/powerpoint/2010/main" val="294465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F8E01-3DCF-4322-BE7F-9ED8B4ED3C15}" type="slidenum">
              <a:rPr lang="en-US" smtClean="0"/>
              <a:t>8</a:t>
            </a:fld>
            <a:endParaRPr lang="en-US"/>
          </a:p>
        </p:txBody>
      </p:sp>
    </p:spTree>
    <p:extLst>
      <p:ext uri="{BB962C8B-B14F-4D97-AF65-F5344CB8AC3E}">
        <p14:creationId xmlns:p14="http://schemas.microsoft.com/office/powerpoint/2010/main" val="1747398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EF037-4953-06A3-A3F9-06B3C8A0D5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291AA0-CAEE-D1F5-693F-CECF555F959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534412-DBE7-87C5-4379-C263DF4DCCF8}"/>
              </a:ext>
            </a:extLst>
          </p:cNvPr>
          <p:cNvSpPr>
            <a:spLocks noGrp="1"/>
          </p:cNvSpPr>
          <p:nvPr>
            <p:ph type="dt" sz="half" idx="10"/>
          </p:nvPr>
        </p:nvSpPr>
        <p:spPr>
          <a:xfrm>
            <a:off x="838200" y="6356350"/>
            <a:ext cx="2743200" cy="365125"/>
          </a:xfrm>
          <a:prstGeom prst="rect">
            <a:avLst/>
          </a:prstGeom>
        </p:spPr>
        <p:txBody>
          <a:bodyPr/>
          <a:lstStyle/>
          <a:p>
            <a:fld id="{AF0BF77C-6DE6-0749-B59E-AE5AC39F80A4}" type="datetimeFigureOut">
              <a:rPr lang="en-US" smtClean="0"/>
              <a:t>9/24/2025</a:t>
            </a:fld>
            <a:endParaRPr lang="en-US"/>
          </a:p>
        </p:txBody>
      </p:sp>
      <p:sp>
        <p:nvSpPr>
          <p:cNvPr id="5" name="Footer Placeholder 4">
            <a:extLst>
              <a:ext uri="{FF2B5EF4-FFF2-40B4-BE49-F238E27FC236}">
                <a16:creationId xmlns:a16="http://schemas.microsoft.com/office/drawing/2014/main" id="{70C15D5E-68C0-2A7D-DB71-2CCE20A582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B0A35A-37CF-E75B-EC95-2ED8B7BD5E42}"/>
              </a:ext>
            </a:extLst>
          </p:cNvPr>
          <p:cNvSpPr>
            <a:spLocks noGrp="1"/>
          </p:cNvSpPr>
          <p:nvPr>
            <p:ph type="sldNum" sz="quarter" idx="12"/>
          </p:nvPr>
        </p:nvSpPr>
        <p:spPr>
          <a:xfrm>
            <a:off x="8610600" y="6356350"/>
            <a:ext cx="2743200" cy="365125"/>
          </a:xfrm>
          <a:prstGeom prst="rect">
            <a:avLst/>
          </a:prstGeom>
        </p:spPr>
        <p:txBody>
          <a:bodyPr/>
          <a:lstStyle/>
          <a:p>
            <a:fld id="{315F9CA5-60EE-9648-9CA9-DADF971201FF}" type="slidenum">
              <a:rPr lang="en-US" smtClean="0"/>
              <a:t>‹#›</a:t>
            </a:fld>
            <a:endParaRPr lang="en-US"/>
          </a:p>
        </p:txBody>
      </p:sp>
    </p:spTree>
    <p:extLst>
      <p:ext uri="{BB962C8B-B14F-4D97-AF65-F5344CB8AC3E}">
        <p14:creationId xmlns:p14="http://schemas.microsoft.com/office/powerpoint/2010/main" val="3930034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34FA7-505E-1B37-ED4E-239FC06130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3579C9-1999-0529-6D29-00C2934F936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5E2FA-5154-430F-8BDD-B8AE5EABE217}"/>
              </a:ext>
            </a:extLst>
          </p:cNvPr>
          <p:cNvSpPr>
            <a:spLocks noGrp="1"/>
          </p:cNvSpPr>
          <p:nvPr>
            <p:ph type="dt" sz="half" idx="10"/>
          </p:nvPr>
        </p:nvSpPr>
        <p:spPr>
          <a:xfrm>
            <a:off x="838200" y="6356350"/>
            <a:ext cx="2743200" cy="365125"/>
          </a:xfrm>
          <a:prstGeom prst="rect">
            <a:avLst/>
          </a:prstGeom>
        </p:spPr>
        <p:txBody>
          <a:bodyPr/>
          <a:lstStyle/>
          <a:p>
            <a:fld id="{AF0BF77C-6DE6-0749-B59E-AE5AC39F80A4}" type="datetimeFigureOut">
              <a:rPr lang="en-US" smtClean="0"/>
              <a:t>9/24/2025</a:t>
            </a:fld>
            <a:endParaRPr lang="en-US"/>
          </a:p>
        </p:txBody>
      </p:sp>
      <p:sp>
        <p:nvSpPr>
          <p:cNvPr id="5" name="Footer Placeholder 4">
            <a:extLst>
              <a:ext uri="{FF2B5EF4-FFF2-40B4-BE49-F238E27FC236}">
                <a16:creationId xmlns:a16="http://schemas.microsoft.com/office/drawing/2014/main" id="{F116C33A-E31B-F261-E78D-73CFEEDE81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8444D8-6E98-94A1-2416-57A2EA036817}"/>
              </a:ext>
            </a:extLst>
          </p:cNvPr>
          <p:cNvSpPr>
            <a:spLocks noGrp="1"/>
          </p:cNvSpPr>
          <p:nvPr>
            <p:ph type="sldNum" sz="quarter" idx="12"/>
          </p:nvPr>
        </p:nvSpPr>
        <p:spPr>
          <a:xfrm>
            <a:off x="8610600" y="6356350"/>
            <a:ext cx="2743200" cy="365125"/>
          </a:xfrm>
          <a:prstGeom prst="rect">
            <a:avLst/>
          </a:prstGeom>
        </p:spPr>
        <p:txBody>
          <a:bodyPr/>
          <a:lstStyle/>
          <a:p>
            <a:fld id="{315F9CA5-60EE-9648-9CA9-DADF971201FF}" type="slidenum">
              <a:rPr lang="en-US" smtClean="0"/>
              <a:t>‹#›</a:t>
            </a:fld>
            <a:endParaRPr lang="en-US"/>
          </a:p>
        </p:txBody>
      </p:sp>
    </p:spTree>
    <p:extLst>
      <p:ext uri="{BB962C8B-B14F-4D97-AF65-F5344CB8AC3E}">
        <p14:creationId xmlns:p14="http://schemas.microsoft.com/office/powerpoint/2010/main" val="1217382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F8785-BBCE-0652-4A6C-FADED2B7DF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560711-287D-E08F-A837-C81AC4B833F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DFE738-F407-B713-5648-B58D7BA3EA14}"/>
              </a:ext>
            </a:extLst>
          </p:cNvPr>
          <p:cNvSpPr>
            <a:spLocks noGrp="1"/>
          </p:cNvSpPr>
          <p:nvPr>
            <p:ph type="dt" sz="half" idx="10"/>
          </p:nvPr>
        </p:nvSpPr>
        <p:spPr>
          <a:xfrm>
            <a:off x="838200" y="6356350"/>
            <a:ext cx="2743200" cy="365125"/>
          </a:xfrm>
          <a:prstGeom prst="rect">
            <a:avLst/>
          </a:prstGeom>
        </p:spPr>
        <p:txBody>
          <a:bodyPr/>
          <a:lstStyle/>
          <a:p>
            <a:fld id="{AF0BF77C-6DE6-0749-B59E-AE5AC39F80A4}" type="datetimeFigureOut">
              <a:rPr lang="en-US" smtClean="0"/>
              <a:t>9/24/2025</a:t>
            </a:fld>
            <a:endParaRPr lang="en-US"/>
          </a:p>
        </p:txBody>
      </p:sp>
      <p:sp>
        <p:nvSpPr>
          <p:cNvPr id="5" name="Footer Placeholder 4">
            <a:extLst>
              <a:ext uri="{FF2B5EF4-FFF2-40B4-BE49-F238E27FC236}">
                <a16:creationId xmlns:a16="http://schemas.microsoft.com/office/drawing/2014/main" id="{F2098548-40A3-9A87-0665-9DD72C33C9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EB96E2-6CC4-7271-0B12-A36AAF0FAA97}"/>
              </a:ext>
            </a:extLst>
          </p:cNvPr>
          <p:cNvSpPr>
            <a:spLocks noGrp="1"/>
          </p:cNvSpPr>
          <p:nvPr>
            <p:ph type="sldNum" sz="quarter" idx="12"/>
          </p:nvPr>
        </p:nvSpPr>
        <p:spPr>
          <a:xfrm>
            <a:off x="8610600" y="6356350"/>
            <a:ext cx="2743200" cy="365125"/>
          </a:xfrm>
          <a:prstGeom prst="rect">
            <a:avLst/>
          </a:prstGeom>
        </p:spPr>
        <p:txBody>
          <a:bodyPr/>
          <a:lstStyle/>
          <a:p>
            <a:fld id="{315F9CA5-60EE-9648-9CA9-DADF971201FF}" type="slidenum">
              <a:rPr lang="en-US" smtClean="0"/>
              <a:t>‹#›</a:t>
            </a:fld>
            <a:endParaRPr lang="en-US"/>
          </a:p>
        </p:txBody>
      </p:sp>
    </p:spTree>
    <p:extLst>
      <p:ext uri="{BB962C8B-B14F-4D97-AF65-F5344CB8AC3E}">
        <p14:creationId xmlns:p14="http://schemas.microsoft.com/office/powerpoint/2010/main" val="1535098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C5D02-60BC-AD8C-5EB5-789B29B5E30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C644D-D819-6677-9DB6-9E82E86F9EC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FDA012-6712-4209-0BDB-7BB480D07AFF}"/>
              </a:ext>
            </a:extLst>
          </p:cNvPr>
          <p:cNvSpPr>
            <a:spLocks noGrp="1"/>
          </p:cNvSpPr>
          <p:nvPr>
            <p:ph type="dt" sz="half" idx="10"/>
          </p:nvPr>
        </p:nvSpPr>
        <p:spPr>
          <a:xfrm>
            <a:off x="838200" y="6356350"/>
            <a:ext cx="2743200" cy="365125"/>
          </a:xfrm>
          <a:prstGeom prst="rect">
            <a:avLst/>
          </a:prstGeom>
        </p:spPr>
        <p:txBody>
          <a:bodyPr/>
          <a:lstStyle/>
          <a:p>
            <a:fld id="{0C922743-F16C-9A47-953C-CF8A1A18FC72}" type="datetimeFigureOut">
              <a:rPr lang="en-US" smtClean="0"/>
              <a:t>9/24/2025</a:t>
            </a:fld>
            <a:endParaRPr lang="en-US"/>
          </a:p>
        </p:txBody>
      </p:sp>
      <p:sp>
        <p:nvSpPr>
          <p:cNvPr id="5" name="Footer Placeholder 4">
            <a:extLst>
              <a:ext uri="{FF2B5EF4-FFF2-40B4-BE49-F238E27FC236}">
                <a16:creationId xmlns:a16="http://schemas.microsoft.com/office/drawing/2014/main" id="{7A33CD71-F381-5C07-170A-18ED9D6AC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5AF5CB-28D9-9990-D067-5A747F88E2B7}"/>
              </a:ext>
            </a:extLst>
          </p:cNvPr>
          <p:cNvSpPr>
            <a:spLocks noGrp="1"/>
          </p:cNvSpPr>
          <p:nvPr>
            <p:ph type="sldNum" sz="quarter" idx="12"/>
          </p:nvPr>
        </p:nvSpPr>
        <p:spPr>
          <a:xfrm>
            <a:off x="8610600" y="6356350"/>
            <a:ext cx="2743200" cy="365125"/>
          </a:xfrm>
          <a:prstGeom prst="rect">
            <a:avLst/>
          </a:prstGeom>
        </p:spPr>
        <p:txBody>
          <a:bodyPr/>
          <a:lstStyle/>
          <a:p>
            <a:fld id="{8BA693A1-D90D-3F40-8697-59AA9614B629}" type="slidenum">
              <a:rPr lang="en-US" smtClean="0"/>
              <a:t>‹#›</a:t>
            </a:fld>
            <a:endParaRPr lang="en-US"/>
          </a:p>
        </p:txBody>
      </p:sp>
    </p:spTree>
    <p:extLst>
      <p:ext uri="{BB962C8B-B14F-4D97-AF65-F5344CB8AC3E}">
        <p14:creationId xmlns:p14="http://schemas.microsoft.com/office/powerpoint/2010/main" val="1665456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933D5-1F1C-F30E-9B45-BEF803933E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26BD6-6B6B-8249-1356-B7B8078A33E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048D1-1D85-EF01-A3F0-2C5A0BF52F37}"/>
              </a:ext>
            </a:extLst>
          </p:cNvPr>
          <p:cNvSpPr>
            <a:spLocks noGrp="1"/>
          </p:cNvSpPr>
          <p:nvPr>
            <p:ph type="dt" sz="half" idx="10"/>
          </p:nvPr>
        </p:nvSpPr>
        <p:spPr>
          <a:xfrm>
            <a:off x="838200" y="6356350"/>
            <a:ext cx="2743200" cy="365125"/>
          </a:xfrm>
          <a:prstGeom prst="rect">
            <a:avLst/>
          </a:prstGeom>
        </p:spPr>
        <p:txBody>
          <a:bodyPr/>
          <a:lstStyle/>
          <a:p>
            <a:fld id="{0C922743-F16C-9A47-953C-CF8A1A18FC72}" type="datetimeFigureOut">
              <a:rPr lang="en-US" smtClean="0"/>
              <a:t>9/24/2025</a:t>
            </a:fld>
            <a:endParaRPr lang="en-US"/>
          </a:p>
        </p:txBody>
      </p:sp>
      <p:sp>
        <p:nvSpPr>
          <p:cNvPr id="5" name="Footer Placeholder 4">
            <a:extLst>
              <a:ext uri="{FF2B5EF4-FFF2-40B4-BE49-F238E27FC236}">
                <a16:creationId xmlns:a16="http://schemas.microsoft.com/office/drawing/2014/main" id="{80C702C7-A4B1-6D9B-9F1F-F2303C3A7E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3708A5-EA78-FD9B-82A7-A4A5559E3C50}"/>
              </a:ext>
            </a:extLst>
          </p:cNvPr>
          <p:cNvSpPr>
            <a:spLocks noGrp="1"/>
          </p:cNvSpPr>
          <p:nvPr>
            <p:ph type="sldNum" sz="quarter" idx="12"/>
          </p:nvPr>
        </p:nvSpPr>
        <p:spPr>
          <a:xfrm>
            <a:off x="8610600" y="6356350"/>
            <a:ext cx="2743200" cy="365125"/>
          </a:xfrm>
          <a:prstGeom prst="rect">
            <a:avLst/>
          </a:prstGeom>
        </p:spPr>
        <p:txBody>
          <a:bodyPr/>
          <a:lstStyle/>
          <a:p>
            <a:fld id="{8BA693A1-D90D-3F40-8697-59AA9614B629}" type="slidenum">
              <a:rPr lang="en-US" smtClean="0"/>
              <a:t>‹#›</a:t>
            </a:fld>
            <a:endParaRPr lang="en-US"/>
          </a:p>
        </p:txBody>
      </p:sp>
    </p:spTree>
    <p:extLst>
      <p:ext uri="{BB962C8B-B14F-4D97-AF65-F5344CB8AC3E}">
        <p14:creationId xmlns:p14="http://schemas.microsoft.com/office/powerpoint/2010/main" val="980273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B3FC-AA12-F888-C455-BD06BEB0F34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96D18F-F911-85C4-24B7-2F11C62460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6C8D43-6A04-4C46-D4FD-CA4D04AE872A}"/>
              </a:ext>
            </a:extLst>
          </p:cNvPr>
          <p:cNvSpPr>
            <a:spLocks noGrp="1"/>
          </p:cNvSpPr>
          <p:nvPr>
            <p:ph type="dt" sz="half" idx="10"/>
          </p:nvPr>
        </p:nvSpPr>
        <p:spPr>
          <a:xfrm>
            <a:off x="838200" y="6356350"/>
            <a:ext cx="2743200" cy="365125"/>
          </a:xfrm>
          <a:prstGeom prst="rect">
            <a:avLst/>
          </a:prstGeom>
        </p:spPr>
        <p:txBody>
          <a:bodyPr/>
          <a:lstStyle/>
          <a:p>
            <a:fld id="{0C922743-F16C-9A47-953C-CF8A1A18FC72}" type="datetimeFigureOut">
              <a:rPr lang="en-US" smtClean="0"/>
              <a:t>9/24/2025</a:t>
            </a:fld>
            <a:endParaRPr lang="en-US"/>
          </a:p>
        </p:txBody>
      </p:sp>
      <p:sp>
        <p:nvSpPr>
          <p:cNvPr id="5" name="Footer Placeholder 4">
            <a:extLst>
              <a:ext uri="{FF2B5EF4-FFF2-40B4-BE49-F238E27FC236}">
                <a16:creationId xmlns:a16="http://schemas.microsoft.com/office/drawing/2014/main" id="{0F0CCC40-22E1-1615-6E32-550C2367FD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6AEDB6-F1BB-92F1-23E8-1A371B9BEBE5}"/>
              </a:ext>
            </a:extLst>
          </p:cNvPr>
          <p:cNvSpPr>
            <a:spLocks noGrp="1"/>
          </p:cNvSpPr>
          <p:nvPr>
            <p:ph type="sldNum" sz="quarter" idx="12"/>
          </p:nvPr>
        </p:nvSpPr>
        <p:spPr>
          <a:xfrm>
            <a:off x="8610600" y="6356350"/>
            <a:ext cx="2743200" cy="365125"/>
          </a:xfrm>
          <a:prstGeom prst="rect">
            <a:avLst/>
          </a:prstGeom>
        </p:spPr>
        <p:txBody>
          <a:bodyPr/>
          <a:lstStyle/>
          <a:p>
            <a:fld id="{8BA693A1-D90D-3F40-8697-59AA9614B629}" type="slidenum">
              <a:rPr lang="en-US" smtClean="0"/>
              <a:t>‹#›</a:t>
            </a:fld>
            <a:endParaRPr lang="en-US"/>
          </a:p>
        </p:txBody>
      </p:sp>
    </p:spTree>
    <p:extLst>
      <p:ext uri="{BB962C8B-B14F-4D97-AF65-F5344CB8AC3E}">
        <p14:creationId xmlns:p14="http://schemas.microsoft.com/office/powerpoint/2010/main" val="595861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01E0-1293-4650-675B-BEBD9F4D31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34CA5C-2E0D-9F2A-6FC4-8D8AF28BB9B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7F510A-0E41-85AC-7787-AB670A5A352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93714-666E-E2B9-C7AC-72659F18B3B2}"/>
              </a:ext>
            </a:extLst>
          </p:cNvPr>
          <p:cNvSpPr>
            <a:spLocks noGrp="1"/>
          </p:cNvSpPr>
          <p:nvPr>
            <p:ph type="dt" sz="half" idx="10"/>
          </p:nvPr>
        </p:nvSpPr>
        <p:spPr>
          <a:xfrm>
            <a:off x="838200" y="6356350"/>
            <a:ext cx="2743200" cy="365125"/>
          </a:xfrm>
          <a:prstGeom prst="rect">
            <a:avLst/>
          </a:prstGeom>
        </p:spPr>
        <p:txBody>
          <a:bodyPr/>
          <a:lstStyle/>
          <a:p>
            <a:fld id="{0C922743-F16C-9A47-953C-CF8A1A18FC72}" type="datetimeFigureOut">
              <a:rPr lang="en-US" smtClean="0"/>
              <a:t>9/24/2025</a:t>
            </a:fld>
            <a:endParaRPr lang="en-US"/>
          </a:p>
        </p:txBody>
      </p:sp>
      <p:sp>
        <p:nvSpPr>
          <p:cNvPr id="6" name="Footer Placeholder 5">
            <a:extLst>
              <a:ext uri="{FF2B5EF4-FFF2-40B4-BE49-F238E27FC236}">
                <a16:creationId xmlns:a16="http://schemas.microsoft.com/office/drawing/2014/main" id="{94073EBD-09F4-EA4F-E394-FBFC87D710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0EB6A4-CA32-4FF0-AEF2-4D067E783706}"/>
              </a:ext>
            </a:extLst>
          </p:cNvPr>
          <p:cNvSpPr>
            <a:spLocks noGrp="1"/>
          </p:cNvSpPr>
          <p:nvPr>
            <p:ph type="sldNum" sz="quarter" idx="12"/>
          </p:nvPr>
        </p:nvSpPr>
        <p:spPr>
          <a:xfrm>
            <a:off x="8610600" y="6356350"/>
            <a:ext cx="2743200" cy="365125"/>
          </a:xfrm>
          <a:prstGeom prst="rect">
            <a:avLst/>
          </a:prstGeom>
        </p:spPr>
        <p:txBody>
          <a:bodyPr/>
          <a:lstStyle/>
          <a:p>
            <a:fld id="{8BA693A1-D90D-3F40-8697-59AA9614B629}" type="slidenum">
              <a:rPr lang="en-US" smtClean="0"/>
              <a:t>‹#›</a:t>
            </a:fld>
            <a:endParaRPr lang="en-US"/>
          </a:p>
        </p:txBody>
      </p:sp>
    </p:spTree>
    <p:extLst>
      <p:ext uri="{BB962C8B-B14F-4D97-AF65-F5344CB8AC3E}">
        <p14:creationId xmlns:p14="http://schemas.microsoft.com/office/powerpoint/2010/main" val="4128523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69FA-1984-233D-1F78-DFB7C710D5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6526DF9-28BB-33A3-A5B1-2A30491DCD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D42C9-530A-AB73-CE26-8E85A47EB62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5A28D9-1DFA-0B7E-7574-B05BAEA3FC4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2D7155-CC9F-EE14-EFD1-21A3E81C664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6810CF-180D-8D39-0BE7-53454A265A0D}"/>
              </a:ext>
            </a:extLst>
          </p:cNvPr>
          <p:cNvSpPr>
            <a:spLocks noGrp="1"/>
          </p:cNvSpPr>
          <p:nvPr>
            <p:ph type="dt" sz="half" idx="10"/>
          </p:nvPr>
        </p:nvSpPr>
        <p:spPr>
          <a:xfrm>
            <a:off x="838200" y="6356350"/>
            <a:ext cx="2743200" cy="365125"/>
          </a:xfrm>
          <a:prstGeom prst="rect">
            <a:avLst/>
          </a:prstGeom>
        </p:spPr>
        <p:txBody>
          <a:bodyPr/>
          <a:lstStyle/>
          <a:p>
            <a:fld id="{0C922743-F16C-9A47-953C-CF8A1A18FC72}" type="datetimeFigureOut">
              <a:rPr lang="en-US" smtClean="0"/>
              <a:t>9/24/2025</a:t>
            </a:fld>
            <a:endParaRPr lang="en-US"/>
          </a:p>
        </p:txBody>
      </p:sp>
      <p:sp>
        <p:nvSpPr>
          <p:cNvPr id="8" name="Footer Placeholder 7">
            <a:extLst>
              <a:ext uri="{FF2B5EF4-FFF2-40B4-BE49-F238E27FC236}">
                <a16:creationId xmlns:a16="http://schemas.microsoft.com/office/drawing/2014/main" id="{1819D58F-EF4D-128B-F3A8-2886195CE2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D80ACD-E326-7C68-4FE6-3A28D011B768}"/>
              </a:ext>
            </a:extLst>
          </p:cNvPr>
          <p:cNvSpPr>
            <a:spLocks noGrp="1"/>
          </p:cNvSpPr>
          <p:nvPr>
            <p:ph type="sldNum" sz="quarter" idx="12"/>
          </p:nvPr>
        </p:nvSpPr>
        <p:spPr>
          <a:xfrm>
            <a:off x="8610600" y="6356350"/>
            <a:ext cx="2743200" cy="365125"/>
          </a:xfrm>
          <a:prstGeom prst="rect">
            <a:avLst/>
          </a:prstGeom>
        </p:spPr>
        <p:txBody>
          <a:bodyPr/>
          <a:lstStyle/>
          <a:p>
            <a:fld id="{8BA693A1-D90D-3F40-8697-59AA9614B629}" type="slidenum">
              <a:rPr lang="en-US" smtClean="0"/>
              <a:t>‹#›</a:t>
            </a:fld>
            <a:endParaRPr lang="en-US"/>
          </a:p>
        </p:txBody>
      </p:sp>
    </p:spTree>
    <p:extLst>
      <p:ext uri="{BB962C8B-B14F-4D97-AF65-F5344CB8AC3E}">
        <p14:creationId xmlns:p14="http://schemas.microsoft.com/office/powerpoint/2010/main" val="342614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7E4A-EBE7-B888-37D6-329397CCEC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BD8D84D-01DA-4314-4E24-6F017A296478}"/>
              </a:ext>
            </a:extLst>
          </p:cNvPr>
          <p:cNvSpPr>
            <a:spLocks noGrp="1"/>
          </p:cNvSpPr>
          <p:nvPr>
            <p:ph type="dt" sz="half" idx="10"/>
          </p:nvPr>
        </p:nvSpPr>
        <p:spPr>
          <a:xfrm>
            <a:off x="838200" y="6356350"/>
            <a:ext cx="2743200" cy="365125"/>
          </a:xfrm>
          <a:prstGeom prst="rect">
            <a:avLst/>
          </a:prstGeom>
        </p:spPr>
        <p:txBody>
          <a:bodyPr/>
          <a:lstStyle/>
          <a:p>
            <a:fld id="{0C922743-F16C-9A47-953C-CF8A1A18FC72}" type="datetimeFigureOut">
              <a:rPr lang="en-US" smtClean="0"/>
              <a:t>9/24/2025</a:t>
            </a:fld>
            <a:endParaRPr lang="en-US"/>
          </a:p>
        </p:txBody>
      </p:sp>
      <p:sp>
        <p:nvSpPr>
          <p:cNvPr id="4" name="Footer Placeholder 3">
            <a:extLst>
              <a:ext uri="{FF2B5EF4-FFF2-40B4-BE49-F238E27FC236}">
                <a16:creationId xmlns:a16="http://schemas.microsoft.com/office/drawing/2014/main" id="{794C76A1-5E07-2E6A-ACE3-5D027272D4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B95962-D1BE-1A98-991A-0E021A5C970D}"/>
              </a:ext>
            </a:extLst>
          </p:cNvPr>
          <p:cNvSpPr>
            <a:spLocks noGrp="1"/>
          </p:cNvSpPr>
          <p:nvPr>
            <p:ph type="sldNum" sz="quarter" idx="12"/>
          </p:nvPr>
        </p:nvSpPr>
        <p:spPr>
          <a:xfrm>
            <a:off x="8610600" y="6356350"/>
            <a:ext cx="2743200" cy="365125"/>
          </a:xfrm>
          <a:prstGeom prst="rect">
            <a:avLst/>
          </a:prstGeom>
        </p:spPr>
        <p:txBody>
          <a:bodyPr/>
          <a:lstStyle/>
          <a:p>
            <a:fld id="{8BA693A1-D90D-3F40-8697-59AA9614B629}" type="slidenum">
              <a:rPr lang="en-US" smtClean="0"/>
              <a:t>‹#›</a:t>
            </a:fld>
            <a:endParaRPr lang="en-US"/>
          </a:p>
        </p:txBody>
      </p:sp>
    </p:spTree>
    <p:extLst>
      <p:ext uri="{BB962C8B-B14F-4D97-AF65-F5344CB8AC3E}">
        <p14:creationId xmlns:p14="http://schemas.microsoft.com/office/powerpoint/2010/main" val="1307955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2E70C-F322-4FAC-DE46-5508BFAA4584}"/>
              </a:ext>
            </a:extLst>
          </p:cNvPr>
          <p:cNvSpPr>
            <a:spLocks noGrp="1"/>
          </p:cNvSpPr>
          <p:nvPr>
            <p:ph type="dt" sz="half" idx="10"/>
          </p:nvPr>
        </p:nvSpPr>
        <p:spPr>
          <a:xfrm>
            <a:off x="838200" y="6356350"/>
            <a:ext cx="2743200" cy="365125"/>
          </a:xfrm>
          <a:prstGeom prst="rect">
            <a:avLst/>
          </a:prstGeom>
        </p:spPr>
        <p:txBody>
          <a:bodyPr/>
          <a:lstStyle/>
          <a:p>
            <a:fld id="{0C922743-F16C-9A47-953C-CF8A1A18FC72}" type="datetimeFigureOut">
              <a:rPr lang="en-US" smtClean="0"/>
              <a:t>9/24/2025</a:t>
            </a:fld>
            <a:endParaRPr lang="en-US"/>
          </a:p>
        </p:txBody>
      </p:sp>
      <p:sp>
        <p:nvSpPr>
          <p:cNvPr id="3" name="Footer Placeholder 2">
            <a:extLst>
              <a:ext uri="{FF2B5EF4-FFF2-40B4-BE49-F238E27FC236}">
                <a16:creationId xmlns:a16="http://schemas.microsoft.com/office/drawing/2014/main" id="{35731803-BAEA-80AE-E142-C1F20E8647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688CDA-0C95-A771-C192-19A5D55234BB}"/>
              </a:ext>
            </a:extLst>
          </p:cNvPr>
          <p:cNvSpPr>
            <a:spLocks noGrp="1"/>
          </p:cNvSpPr>
          <p:nvPr>
            <p:ph type="sldNum" sz="quarter" idx="12"/>
          </p:nvPr>
        </p:nvSpPr>
        <p:spPr>
          <a:xfrm>
            <a:off x="8610600" y="6356350"/>
            <a:ext cx="2743200" cy="365125"/>
          </a:xfrm>
          <a:prstGeom prst="rect">
            <a:avLst/>
          </a:prstGeom>
        </p:spPr>
        <p:txBody>
          <a:bodyPr/>
          <a:lstStyle/>
          <a:p>
            <a:fld id="{8BA693A1-D90D-3F40-8697-59AA9614B629}" type="slidenum">
              <a:rPr lang="en-US" smtClean="0"/>
              <a:t>‹#›</a:t>
            </a:fld>
            <a:endParaRPr lang="en-US"/>
          </a:p>
        </p:txBody>
      </p:sp>
    </p:spTree>
    <p:extLst>
      <p:ext uri="{BB962C8B-B14F-4D97-AF65-F5344CB8AC3E}">
        <p14:creationId xmlns:p14="http://schemas.microsoft.com/office/powerpoint/2010/main" val="134016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6754-59DB-7340-CA62-969D926F04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99B17E-AF6D-31AE-428E-1DC1AD596C0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8E2A26-CF3A-C120-4814-BDE07D3188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704156-6744-4EAE-0DE3-6235D51A83B8}"/>
              </a:ext>
            </a:extLst>
          </p:cNvPr>
          <p:cNvSpPr>
            <a:spLocks noGrp="1"/>
          </p:cNvSpPr>
          <p:nvPr>
            <p:ph type="dt" sz="half" idx="10"/>
          </p:nvPr>
        </p:nvSpPr>
        <p:spPr>
          <a:xfrm>
            <a:off x="838200" y="6356350"/>
            <a:ext cx="2743200" cy="365125"/>
          </a:xfrm>
          <a:prstGeom prst="rect">
            <a:avLst/>
          </a:prstGeom>
        </p:spPr>
        <p:txBody>
          <a:bodyPr/>
          <a:lstStyle/>
          <a:p>
            <a:fld id="{0C922743-F16C-9A47-953C-CF8A1A18FC72}" type="datetimeFigureOut">
              <a:rPr lang="en-US" smtClean="0"/>
              <a:t>9/24/2025</a:t>
            </a:fld>
            <a:endParaRPr lang="en-US"/>
          </a:p>
        </p:txBody>
      </p:sp>
      <p:sp>
        <p:nvSpPr>
          <p:cNvPr id="6" name="Footer Placeholder 5">
            <a:extLst>
              <a:ext uri="{FF2B5EF4-FFF2-40B4-BE49-F238E27FC236}">
                <a16:creationId xmlns:a16="http://schemas.microsoft.com/office/drawing/2014/main" id="{FC01B123-66D6-2614-9564-3A064CDD2D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848B73-FF39-A03F-1E55-20926D348F5D}"/>
              </a:ext>
            </a:extLst>
          </p:cNvPr>
          <p:cNvSpPr>
            <a:spLocks noGrp="1"/>
          </p:cNvSpPr>
          <p:nvPr>
            <p:ph type="sldNum" sz="quarter" idx="12"/>
          </p:nvPr>
        </p:nvSpPr>
        <p:spPr>
          <a:xfrm>
            <a:off x="8610600" y="6356350"/>
            <a:ext cx="2743200" cy="365125"/>
          </a:xfrm>
          <a:prstGeom prst="rect">
            <a:avLst/>
          </a:prstGeom>
        </p:spPr>
        <p:txBody>
          <a:bodyPr/>
          <a:lstStyle/>
          <a:p>
            <a:fld id="{8BA693A1-D90D-3F40-8697-59AA9614B629}" type="slidenum">
              <a:rPr lang="en-US" smtClean="0"/>
              <a:t>‹#›</a:t>
            </a:fld>
            <a:endParaRPr lang="en-US"/>
          </a:p>
        </p:txBody>
      </p:sp>
    </p:spTree>
    <p:extLst>
      <p:ext uri="{BB962C8B-B14F-4D97-AF65-F5344CB8AC3E}">
        <p14:creationId xmlns:p14="http://schemas.microsoft.com/office/powerpoint/2010/main" val="951893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B0F94-7263-0C5C-8CB0-A33629D88D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EBAF65-CD4D-1725-DF82-412118DC0A2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51E86-3ABC-9FBC-D124-68BAF1967988}"/>
              </a:ext>
            </a:extLst>
          </p:cNvPr>
          <p:cNvSpPr>
            <a:spLocks noGrp="1"/>
          </p:cNvSpPr>
          <p:nvPr>
            <p:ph type="dt" sz="half" idx="10"/>
          </p:nvPr>
        </p:nvSpPr>
        <p:spPr>
          <a:xfrm>
            <a:off x="838200" y="6356350"/>
            <a:ext cx="2743200" cy="365125"/>
          </a:xfrm>
          <a:prstGeom prst="rect">
            <a:avLst/>
          </a:prstGeom>
        </p:spPr>
        <p:txBody>
          <a:bodyPr/>
          <a:lstStyle/>
          <a:p>
            <a:fld id="{AF0BF77C-6DE6-0749-B59E-AE5AC39F80A4}" type="datetimeFigureOut">
              <a:rPr lang="en-US" smtClean="0"/>
              <a:t>9/24/2025</a:t>
            </a:fld>
            <a:endParaRPr lang="en-US"/>
          </a:p>
        </p:txBody>
      </p:sp>
      <p:sp>
        <p:nvSpPr>
          <p:cNvPr id="5" name="Footer Placeholder 4">
            <a:extLst>
              <a:ext uri="{FF2B5EF4-FFF2-40B4-BE49-F238E27FC236}">
                <a16:creationId xmlns:a16="http://schemas.microsoft.com/office/drawing/2014/main" id="{6608F4E7-CE9D-64DB-D8A2-53F6F3E422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10CFF5-C025-8A80-01FD-BFEC1FD675F6}"/>
              </a:ext>
            </a:extLst>
          </p:cNvPr>
          <p:cNvSpPr>
            <a:spLocks noGrp="1"/>
          </p:cNvSpPr>
          <p:nvPr>
            <p:ph type="sldNum" sz="quarter" idx="12"/>
          </p:nvPr>
        </p:nvSpPr>
        <p:spPr>
          <a:xfrm>
            <a:off x="8610600" y="6356350"/>
            <a:ext cx="2743200" cy="365125"/>
          </a:xfrm>
          <a:prstGeom prst="rect">
            <a:avLst/>
          </a:prstGeom>
        </p:spPr>
        <p:txBody>
          <a:bodyPr/>
          <a:lstStyle/>
          <a:p>
            <a:fld id="{315F9CA5-60EE-9648-9CA9-DADF971201FF}" type="slidenum">
              <a:rPr lang="en-US" smtClean="0"/>
              <a:t>‹#›</a:t>
            </a:fld>
            <a:endParaRPr lang="en-US"/>
          </a:p>
        </p:txBody>
      </p:sp>
    </p:spTree>
    <p:extLst>
      <p:ext uri="{BB962C8B-B14F-4D97-AF65-F5344CB8AC3E}">
        <p14:creationId xmlns:p14="http://schemas.microsoft.com/office/powerpoint/2010/main" val="4113763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2F473-B0F5-6AD2-05E9-EAC0F3F266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26A232-9ED5-EB4C-015B-EE4D427F1B1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B7D80E-A691-D27B-0681-70DA2B0744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DBEAC5-7EB7-A642-92CD-7749116E9159}"/>
              </a:ext>
            </a:extLst>
          </p:cNvPr>
          <p:cNvSpPr>
            <a:spLocks noGrp="1"/>
          </p:cNvSpPr>
          <p:nvPr>
            <p:ph type="dt" sz="half" idx="10"/>
          </p:nvPr>
        </p:nvSpPr>
        <p:spPr>
          <a:xfrm>
            <a:off x="838200" y="6356350"/>
            <a:ext cx="2743200" cy="365125"/>
          </a:xfrm>
          <a:prstGeom prst="rect">
            <a:avLst/>
          </a:prstGeom>
        </p:spPr>
        <p:txBody>
          <a:bodyPr/>
          <a:lstStyle/>
          <a:p>
            <a:fld id="{0C922743-F16C-9A47-953C-CF8A1A18FC72}" type="datetimeFigureOut">
              <a:rPr lang="en-US" smtClean="0"/>
              <a:t>9/24/2025</a:t>
            </a:fld>
            <a:endParaRPr lang="en-US"/>
          </a:p>
        </p:txBody>
      </p:sp>
      <p:sp>
        <p:nvSpPr>
          <p:cNvPr id="6" name="Footer Placeholder 5">
            <a:extLst>
              <a:ext uri="{FF2B5EF4-FFF2-40B4-BE49-F238E27FC236}">
                <a16:creationId xmlns:a16="http://schemas.microsoft.com/office/drawing/2014/main" id="{E2F567EC-21BC-DD5B-29BC-C35A269BC7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7408EC-F07C-B602-7CAC-6492C85815E3}"/>
              </a:ext>
            </a:extLst>
          </p:cNvPr>
          <p:cNvSpPr>
            <a:spLocks noGrp="1"/>
          </p:cNvSpPr>
          <p:nvPr>
            <p:ph type="sldNum" sz="quarter" idx="12"/>
          </p:nvPr>
        </p:nvSpPr>
        <p:spPr>
          <a:xfrm>
            <a:off x="8610600" y="6356350"/>
            <a:ext cx="2743200" cy="365125"/>
          </a:xfrm>
          <a:prstGeom prst="rect">
            <a:avLst/>
          </a:prstGeom>
        </p:spPr>
        <p:txBody>
          <a:bodyPr/>
          <a:lstStyle/>
          <a:p>
            <a:fld id="{8BA693A1-D90D-3F40-8697-59AA9614B629}" type="slidenum">
              <a:rPr lang="en-US" smtClean="0"/>
              <a:t>‹#›</a:t>
            </a:fld>
            <a:endParaRPr lang="en-US"/>
          </a:p>
        </p:txBody>
      </p:sp>
    </p:spTree>
    <p:extLst>
      <p:ext uri="{BB962C8B-B14F-4D97-AF65-F5344CB8AC3E}">
        <p14:creationId xmlns:p14="http://schemas.microsoft.com/office/powerpoint/2010/main" val="543449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73155-9E18-7516-9125-59B4B7A9C7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78AD6-494C-8815-9469-24F2F607E7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044B7-9FCC-E618-DE45-3D7D9148489B}"/>
              </a:ext>
            </a:extLst>
          </p:cNvPr>
          <p:cNvSpPr>
            <a:spLocks noGrp="1"/>
          </p:cNvSpPr>
          <p:nvPr>
            <p:ph type="dt" sz="half" idx="10"/>
          </p:nvPr>
        </p:nvSpPr>
        <p:spPr>
          <a:xfrm>
            <a:off x="838200" y="6356350"/>
            <a:ext cx="2743200" cy="365125"/>
          </a:xfrm>
          <a:prstGeom prst="rect">
            <a:avLst/>
          </a:prstGeom>
        </p:spPr>
        <p:txBody>
          <a:bodyPr/>
          <a:lstStyle/>
          <a:p>
            <a:fld id="{0C922743-F16C-9A47-953C-CF8A1A18FC72}" type="datetimeFigureOut">
              <a:rPr lang="en-US" smtClean="0"/>
              <a:t>9/24/2025</a:t>
            </a:fld>
            <a:endParaRPr lang="en-US"/>
          </a:p>
        </p:txBody>
      </p:sp>
      <p:sp>
        <p:nvSpPr>
          <p:cNvPr id="5" name="Footer Placeholder 4">
            <a:extLst>
              <a:ext uri="{FF2B5EF4-FFF2-40B4-BE49-F238E27FC236}">
                <a16:creationId xmlns:a16="http://schemas.microsoft.com/office/drawing/2014/main" id="{03CB6C6C-E162-FD09-57F3-0509E771D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CB4C25-B40D-09E2-C178-5246039AAE23}"/>
              </a:ext>
            </a:extLst>
          </p:cNvPr>
          <p:cNvSpPr>
            <a:spLocks noGrp="1"/>
          </p:cNvSpPr>
          <p:nvPr>
            <p:ph type="sldNum" sz="quarter" idx="12"/>
          </p:nvPr>
        </p:nvSpPr>
        <p:spPr>
          <a:xfrm>
            <a:off x="8610600" y="6356350"/>
            <a:ext cx="2743200" cy="365125"/>
          </a:xfrm>
          <a:prstGeom prst="rect">
            <a:avLst/>
          </a:prstGeom>
        </p:spPr>
        <p:txBody>
          <a:bodyPr/>
          <a:lstStyle/>
          <a:p>
            <a:fld id="{8BA693A1-D90D-3F40-8697-59AA9614B629}" type="slidenum">
              <a:rPr lang="en-US" smtClean="0"/>
              <a:t>‹#›</a:t>
            </a:fld>
            <a:endParaRPr lang="en-US"/>
          </a:p>
        </p:txBody>
      </p:sp>
    </p:spTree>
    <p:extLst>
      <p:ext uri="{BB962C8B-B14F-4D97-AF65-F5344CB8AC3E}">
        <p14:creationId xmlns:p14="http://schemas.microsoft.com/office/powerpoint/2010/main" val="1458554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8CF88B-62B9-F4C8-5E12-09488A7AD01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1A447B-D12E-FD73-2F5D-AD704E351C5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0ECC3-5714-3976-F7AC-554C02786185}"/>
              </a:ext>
            </a:extLst>
          </p:cNvPr>
          <p:cNvSpPr>
            <a:spLocks noGrp="1"/>
          </p:cNvSpPr>
          <p:nvPr>
            <p:ph type="dt" sz="half" idx="10"/>
          </p:nvPr>
        </p:nvSpPr>
        <p:spPr>
          <a:xfrm>
            <a:off x="838200" y="6356350"/>
            <a:ext cx="2743200" cy="365125"/>
          </a:xfrm>
          <a:prstGeom prst="rect">
            <a:avLst/>
          </a:prstGeom>
        </p:spPr>
        <p:txBody>
          <a:bodyPr/>
          <a:lstStyle/>
          <a:p>
            <a:fld id="{0C922743-F16C-9A47-953C-CF8A1A18FC72}" type="datetimeFigureOut">
              <a:rPr lang="en-US" smtClean="0"/>
              <a:t>9/24/2025</a:t>
            </a:fld>
            <a:endParaRPr lang="en-US"/>
          </a:p>
        </p:txBody>
      </p:sp>
      <p:sp>
        <p:nvSpPr>
          <p:cNvPr id="5" name="Footer Placeholder 4">
            <a:extLst>
              <a:ext uri="{FF2B5EF4-FFF2-40B4-BE49-F238E27FC236}">
                <a16:creationId xmlns:a16="http://schemas.microsoft.com/office/drawing/2014/main" id="{9C5C118F-CEAD-C890-2872-C165EACFF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BAE1D-C8C8-B263-C759-757030352143}"/>
              </a:ext>
            </a:extLst>
          </p:cNvPr>
          <p:cNvSpPr>
            <a:spLocks noGrp="1"/>
          </p:cNvSpPr>
          <p:nvPr>
            <p:ph type="sldNum" sz="quarter" idx="12"/>
          </p:nvPr>
        </p:nvSpPr>
        <p:spPr>
          <a:xfrm>
            <a:off x="8610600" y="6356350"/>
            <a:ext cx="2743200" cy="365125"/>
          </a:xfrm>
          <a:prstGeom prst="rect">
            <a:avLst/>
          </a:prstGeom>
        </p:spPr>
        <p:txBody>
          <a:bodyPr/>
          <a:lstStyle/>
          <a:p>
            <a:fld id="{8BA693A1-D90D-3F40-8697-59AA9614B629}" type="slidenum">
              <a:rPr lang="en-US" smtClean="0"/>
              <a:t>‹#›</a:t>
            </a:fld>
            <a:endParaRPr lang="en-US"/>
          </a:p>
        </p:txBody>
      </p:sp>
    </p:spTree>
    <p:extLst>
      <p:ext uri="{BB962C8B-B14F-4D97-AF65-F5344CB8AC3E}">
        <p14:creationId xmlns:p14="http://schemas.microsoft.com/office/powerpoint/2010/main" val="338333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A839-AB0C-B782-0A20-62AEF166D9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FBA0F9-0ACF-DC44-F279-E681F1B26DC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DF8240-323B-C1D0-F0DC-A4A540BAA2EB}"/>
              </a:ext>
            </a:extLst>
          </p:cNvPr>
          <p:cNvSpPr>
            <a:spLocks noGrp="1"/>
          </p:cNvSpPr>
          <p:nvPr>
            <p:ph type="dt" sz="half" idx="10"/>
          </p:nvPr>
        </p:nvSpPr>
        <p:spPr>
          <a:xfrm>
            <a:off x="838200" y="6356350"/>
            <a:ext cx="2743200" cy="365125"/>
          </a:xfrm>
          <a:prstGeom prst="rect">
            <a:avLst/>
          </a:prstGeom>
        </p:spPr>
        <p:txBody>
          <a:bodyPr/>
          <a:lstStyle/>
          <a:p>
            <a:fld id="{AF0BF77C-6DE6-0749-B59E-AE5AC39F80A4}" type="datetimeFigureOut">
              <a:rPr lang="en-US" smtClean="0"/>
              <a:t>9/24/2025</a:t>
            </a:fld>
            <a:endParaRPr lang="en-US"/>
          </a:p>
        </p:txBody>
      </p:sp>
      <p:sp>
        <p:nvSpPr>
          <p:cNvPr id="5" name="Footer Placeholder 4">
            <a:extLst>
              <a:ext uri="{FF2B5EF4-FFF2-40B4-BE49-F238E27FC236}">
                <a16:creationId xmlns:a16="http://schemas.microsoft.com/office/drawing/2014/main" id="{E1D38496-E717-3AF1-D94E-CFEE1D6152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E21BA0-8D11-0607-D8B9-179899B0DF62}"/>
              </a:ext>
            </a:extLst>
          </p:cNvPr>
          <p:cNvSpPr>
            <a:spLocks noGrp="1"/>
          </p:cNvSpPr>
          <p:nvPr>
            <p:ph type="sldNum" sz="quarter" idx="12"/>
          </p:nvPr>
        </p:nvSpPr>
        <p:spPr>
          <a:xfrm>
            <a:off x="8610600" y="6356350"/>
            <a:ext cx="2743200" cy="365125"/>
          </a:xfrm>
          <a:prstGeom prst="rect">
            <a:avLst/>
          </a:prstGeom>
        </p:spPr>
        <p:txBody>
          <a:bodyPr/>
          <a:lstStyle/>
          <a:p>
            <a:fld id="{315F9CA5-60EE-9648-9CA9-DADF971201FF}" type="slidenum">
              <a:rPr lang="en-US" smtClean="0"/>
              <a:t>‹#›</a:t>
            </a:fld>
            <a:endParaRPr lang="en-US"/>
          </a:p>
        </p:txBody>
      </p:sp>
    </p:spTree>
    <p:extLst>
      <p:ext uri="{BB962C8B-B14F-4D97-AF65-F5344CB8AC3E}">
        <p14:creationId xmlns:p14="http://schemas.microsoft.com/office/powerpoint/2010/main" val="371058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F240-8636-862A-2886-B6907638F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15FE7FB-AEBB-DAA0-F63B-751281FBCFF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47EAFE-441F-98E6-53E3-F4D1DD0030F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F174F0-8ACB-B90F-AC86-51FC90274CED}"/>
              </a:ext>
            </a:extLst>
          </p:cNvPr>
          <p:cNvSpPr>
            <a:spLocks noGrp="1"/>
          </p:cNvSpPr>
          <p:nvPr>
            <p:ph type="dt" sz="half" idx="10"/>
          </p:nvPr>
        </p:nvSpPr>
        <p:spPr>
          <a:xfrm>
            <a:off x="838200" y="6356350"/>
            <a:ext cx="2743200" cy="365125"/>
          </a:xfrm>
          <a:prstGeom prst="rect">
            <a:avLst/>
          </a:prstGeom>
        </p:spPr>
        <p:txBody>
          <a:bodyPr/>
          <a:lstStyle/>
          <a:p>
            <a:fld id="{AF0BF77C-6DE6-0749-B59E-AE5AC39F80A4}" type="datetimeFigureOut">
              <a:rPr lang="en-US" smtClean="0"/>
              <a:t>9/24/2025</a:t>
            </a:fld>
            <a:endParaRPr lang="en-US"/>
          </a:p>
        </p:txBody>
      </p:sp>
      <p:sp>
        <p:nvSpPr>
          <p:cNvPr id="6" name="Footer Placeholder 5">
            <a:extLst>
              <a:ext uri="{FF2B5EF4-FFF2-40B4-BE49-F238E27FC236}">
                <a16:creationId xmlns:a16="http://schemas.microsoft.com/office/drawing/2014/main" id="{192F8C30-5C6F-51DB-5907-ED884615A2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6A62AB-A24F-FBD6-6566-49140B5E9AF7}"/>
              </a:ext>
            </a:extLst>
          </p:cNvPr>
          <p:cNvSpPr>
            <a:spLocks noGrp="1"/>
          </p:cNvSpPr>
          <p:nvPr>
            <p:ph type="sldNum" sz="quarter" idx="12"/>
          </p:nvPr>
        </p:nvSpPr>
        <p:spPr>
          <a:xfrm>
            <a:off x="8610600" y="6356350"/>
            <a:ext cx="2743200" cy="365125"/>
          </a:xfrm>
          <a:prstGeom prst="rect">
            <a:avLst/>
          </a:prstGeom>
        </p:spPr>
        <p:txBody>
          <a:bodyPr/>
          <a:lstStyle/>
          <a:p>
            <a:fld id="{315F9CA5-60EE-9648-9CA9-DADF971201FF}" type="slidenum">
              <a:rPr lang="en-US" smtClean="0"/>
              <a:t>‹#›</a:t>
            </a:fld>
            <a:endParaRPr lang="en-US"/>
          </a:p>
        </p:txBody>
      </p:sp>
    </p:spTree>
    <p:extLst>
      <p:ext uri="{BB962C8B-B14F-4D97-AF65-F5344CB8AC3E}">
        <p14:creationId xmlns:p14="http://schemas.microsoft.com/office/powerpoint/2010/main" val="226345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875FF-01E9-859A-4759-1EAB064FEEC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D422F0-15A2-34ED-1724-51D4CF5FBD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A59627-32BA-F0E0-6CAB-3F7EF692F40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A8343B-B2C6-4CA8-04F0-CBCA159ECE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830D64-375C-976C-5DF7-28700CBB4A8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095BD8-10E7-EC44-604A-D352314ADF89}"/>
              </a:ext>
            </a:extLst>
          </p:cNvPr>
          <p:cNvSpPr>
            <a:spLocks noGrp="1"/>
          </p:cNvSpPr>
          <p:nvPr>
            <p:ph type="dt" sz="half" idx="10"/>
          </p:nvPr>
        </p:nvSpPr>
        <p:spPr>
          <a:xfrm>
            <a:off x="838200" y="6356350"/>
            <a:ext cx="2743200" cy="365125"/>
          </a:xfrm>
          <a:prstGeom prst="rect">
            <a:avLst/>
          </a:prstGeom>
        </p:spPr>
        <p:txBody>
          <a:bodyPr/>
          <a:lstStyle/>
          <a:p>
            <a:fld id="{AF0BF77C-6DE6-0749-B59E-AE5AC39F80A4}" type="datetimeFigureOut">
              <a:rPr lang="en-US" smtClean="0"/>
              <a:t>9/24/2025</a:t>
            </a:fld>
            <a:endParaRPr lang="en-US"/>
          </a:p>
        </p:txBody>
      </p:sp>
      <p:sp>
        <p:nvSpPr>
          <p:cNvPr id="8" name="Footer Placeholder 7">
            <a:extLst>
              <a:ext uri="{FF2B5EF4-FFF2-40B4-BE49-F238E27FC236}">
                <a16:creationId xmlns:a16="http://schemas.microsoft.com/office/drawing/2014/main" id="{0502B868-80DC-03F7-F686-BF44D7B606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15D8F69-B165-F446-9C96-25B9F0354748}"/>
              </a:ext>
            </a:extLst>
          </p:cNvPr>
          <p:cNvSpPr>
            <a:spLocks noGrp="1"/>
          </p:cNvSpPr>
          <p:nvPr>
            <p:ph type="sldNum" sz="quarter" idx="12"/>
          </p:nvPr>
        </p:nvSpPr>
        <p:spPr>
          <a:xfrm>
            <a:off x="8610600" y="6356350"/>
            <a:ext cx="2743200" cy="365125"/>
          </a:xfrm>
          <a:prstGeom prst="rect">
            <a:avLst/>
          </a:prstGeom>
        </p:spPr>
        <p:txBody>
          <a:bodyPr/>
          <a:lstStyle/>
          <a:p>
            <a:fld id="{315F9CA5-60EE-9648-9CA9-DADF971201FF}" type="slidenum">
              <a:rPr lang="en-US" smtClean="0"/>
              <a:t>‹#›</a:t>
            </a:fld>
            <a:endParaRPr lang="en-US"/>
          </a:p>
        </p:txBody>
      </p:sp>
    </p:spTree>
    <p:extLst>
      <p:ext uri="{BB962C8B-B14F-4D97-AF65-F5344CB8AC3E}">
        <p14:creationId xmlns:p14="http://schemas.microsoft.com/office/powerpoint/2010/main" val="1803881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A4FC-2E98-AD2C-0853-BDF9767979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CB51481-6BCD-3BC1-D0D0-45860632F257}"/>
              </a:ext>
            </a:extLst>
          </p:cNvPr>
          <p:cNvSpPr>
            <a:spLocks noGrp="1"/>
          </p:cNvSpPr>
          <p:nvPr>
            <p:ph type="dt" sz="half" idx="10"/>
          </p:nvPr>
        </p:nvSpPr>
        <p:spPr>
          <a:xfrm>
            <a:off x="838200" y="6356350"/>
            <a:ext cx="2743200" cy="365125"/>
          </a:xfrm>
          <a:prstGeom prst="rect">
            <a:avLst/>
          </a:prstGeom>
        </p:spPr>
        <p:txBody>
          <a:bodyPr/>
          <a:lstStyle/>
          <a:p>
            <a:fld id="{AF0BF77C-6DE6-0749-B59E-AE5AC39F80A4}" type="datetimeFigureOut">
              <a:rPr lang="en-US" smtClean="0"/>
              <a:t>9/24/2025</a:t>
            </a:fld>
            <a:endParaRPr lang="en-US"/>
          </a:p>
        </p:txBody>
      </p:sp>
      <p:sp>
        <p:nvSpPr>
          <p:cNvPr id="4" name="Footer Placeholder 3">
            <a:extLst>
              <a:ext uri="{FF2B5EF4-FFF2-40B4-BE49-F238E27FC236}">
                <a16:creationId xmlns:a16="http://schemas.microsoft.com/office/drawing/2014/main" id="{ABA44C98-B7E3-D097-546B-330DC8E8A4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D9E69D-6EAC-D41C-9526-F00310A3A2E4}"/>
              </a:ext>
            </a:extLst>
          </p:cNvPr>
          <p:cNvSpPr>
            <a:spLocks noGrp="1"/>
          </p:cNvSpPr>
          <p:nvPr>
            <p:ph type="sldNum" sz="quarter" idx="12"/>
          </p:nvPr>
        </p:nvSpPr>
        <p:spPr>
          <a:xfrm>
            <a:off x="8610600" y="6356350"/>
            <a:ext cx="2743200" cy="365125"/>
          </a:xfrm>
          <a:prstGeom prst="rect">
            <a:avLst/>
          </a:prstGeom>
        </p:spPr>
        <p:txBody>
          <a:bodyPr/>
          <a:lstStyle/>
          <a:p>
            <a:fld id="{315F9CA5-60EE-9648-9CA9-DADF971201FF}" type="slidenum">
              <a:rPr lang="en-US" smtClean="0"/>
              <a:t>‹#›</a:t>
            </a:fld>
            <a:endParaRPr lang="en-US"/>
          </a:p>
        </p:txBody>
      </p:sp>
    </p:spTree>
    <p:extLst>
      <p:ext uri="{BB962C8B-B14F-4D97-AF65-F5344CB8AC3E}">
        <p14:creationId xmlns:p14="http://schemas.microsoft.com/office/powerpoint/2010/main" val="233637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F79658-425A-3237-7540-988C4A62F574}"/>
              </a:ext>
            </a:extLst>
          </p:cNvPr>
          <p:cNvSpPr>
            <a:spLocks noGrp="1"/>
          </p:cNvSpPr>
          <p:nvPr>
            <p:ph type="dt" sz="half" idx="10"/>
          </p:nvPr>
        </p:nvSpPr>
        <p:spPr>
          <a:xfrm>
            <a:off x="838200" y="6356350"/>
            <a:ext cx="2743200" cy="365125"/>
          </a:xfrm>
          <a:prstGeom prst="rect">
            <a:avLst/>
          </a:prstGeom>
        </p:spPr>
        <p:txBody>
          <a:bodyPr/>
          <a:lstStyle/>
          <a:p>
            <a:fld id="{AF0BF77C-6DE6-0749-B59E-AE5AC39F80A4}" type="datetimeFigureOut">
              <a:rPr lang="en-US" smtClean="0"/>
              <a:t>9/24/2025</a:t>
            </a:fld>
            <a:endParaRPr lang="en-US"/>
          </a:p>
        </p:txBody>
      </p:sp>
      <p:sp>
        <p:nvSpPr>
          <p:cNvPr id="3" name="Footer Placeholder 2">
            <a:extLst>
              <a:ext uri="{FF2B5EF4-FFF2-40B4-BE49-F238E27FC236}">
                <a16:creationId xmlns:a16="http://schemas.microsoft.com/office/drawing/2014/main" id="{F47B9C82-0E98-2BF9-F313-1A0B03166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47F0BD6-9BED-5CE3-5FA6-7ACEC2AFBABF}"/>
              </a:ext>
            </a:extLst>
          </p:cNvPr>
          <p:cNvSpPr>
            <a:spLocks noGrp="1"/>
          </p:cNvSpPr>
          <p:nvPr>
            <p:ph type="sldNum" sz="quarter" idx="12"/>
          </p:nvPr>
        </p:nvSpPr>
        <p:spPr>
          <a:xfrm>
            <a:off x="8610600" y="6356350"/>
            <a:ext cx="2743200" cy="365125"/>
          </a:xfrm>
          <a:prstGeom prst="rect">
            <a:avLst/>
          </a:prstGeom>
        </p:spPr>
        <p:txBody>
          <a:bodyPr/>
          <a:lstStyle/>
          <a:p>
            <a:fld id="{315F9CA5-60EE-9648-9CA9-DADF971201FF}" type="slidenum">
              <a:rPr lang="en-US" smtClean="0"/>
              <a:t>‹#›</a:t>
            </a:fld>
            <a:endParaRPr lang="en-US"/>
          </a:p>
        </p:txBody>
      </p:sp>
    </p:spTree>
    <p:extLst>
      <p:ext uri="{BB962C8B-B14F-4D97-AF65-F5344CB8AC3E}">
        <p14:creationId xmlns:p14="http://schemas.microsoft.com/office/powerpoint/2010/main" val="104450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9A28-7EB3-1F72-0B9D-24D8BDAB87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D013D4-490E-C047-4116-E99E288405F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BED49-9C78-2604-3234-77E091204A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925C7F-2679-5EA8-DC09-9736EA83695C}"/>
              </a:ext>
            </a:extLst>
          </p:cNvPr>
          <p:cNvSpPr>
            <a:spLocks noGrp="1"/>
          </p:cNvSpPr>
          <p:nvPr>
            <p:ph type="dt" sz="half" idx="10"/>
          </p:nvPr>
        </p:nvSpPr>
        <p:spPr>
          <a:xfrm>
            <a:off x="838200" y="6356350"/>
            <a:ext cx="2743200" cy="365125"/>
          </a:xfrm>
          <a:prstGeom prst="rect">
            <a:avLst/>
          </a:prstGeom>
        </p:spPr>
        <p:txBody>
          <a:bodyPr/>
          <a:lstStyle/>
          <a:p>
            <a:fld id="{AF0BF77C-6DE6-0749-B59E-AE5AC39F80A4}" type="datetimeFigureOut">
              <a:rPr lang="en-US" smtClean="0"/>
              <a:t>9/24/2025</a:t>
            </a:fld>
            <a:endParaRPr lang="en-US"/>
          </a:p>
        </p:txBody>
      </p:sp>
      <p:sp>
        <p:nvSpPr>
          <p:cNvPr id="6" name="Footer Placeholder 5">
            <a:extLst>
              <a:ext uri="{FF2B5EF4-FFF2-40B4-BE49-F238E27FC236}">
                <a16:creationId xmlns:a16="http://schemas.microsoft.com/office/drawing/2014/main" id="{028297C9-A4BF-F70A-2FE2-6FBB8FFDF4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080C73-F611-0DE9-F3BB-F26CFF32775E}"/>
              </a:ext>
            </a:extLst>
          </p:cNvPr>
          <p:cNvSpPr>
            <a:spLocks noGrp="1"/>
          </p:cNvSpPr>
          <p:nvPr>
            <p:ph type="sldNum" sz="quarter" idx="12"/>
          </p:nvPr>
        </p:nvSpPr>
        <p:spPr>
          <a:xfrm>
            <a:off x="8610600" y="6356350"/>
            <a:ext cx="2743200" cy="365125"/>
          </a:xfrm>
          <a:prstGeom prst="rect">
            <a:avLst/>
          </a:prstGeom>
        </p:spPr>
        <p:txBody>
          <a:bodyPr/>
          <a:lstStyle/>
          <a:p>
            <a:fld id="{315F9CA5-60EE-9648-9CA9-DADF971201FF}" type="slidenum">
              <a:rPr lang="en-US" smtClean="0"/>
              <a:t>‹#›</a:t>
            </a:fld>
            <a:endParaRPr lang="en-US"/>
          </a:p>
        </p:txBody>
      </p:sp>
    </p:spTree>
    <p:extLst>
      <p:ext uri="{BB962C8B-B14F-4D97-AF65-F5344CB8AC3E}">
        <p14:creationId xmlns:p14="http://schemas.microsoft.com/office/powerpoint/2010/main" val="3537353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9FC6-B45E-4A77-04CD-76157D2DD5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E7A8FE-18A9-C3F5-418B-5BC49A651B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5FB15F-B521-C3BA-EA4D-85BA29E87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01A5B-C6D0-E54E-89D4-04618487214D}"/>
              </a:ext>
            </a:extLst>
          </p:cNvPr>
          <p:cNvSpPr>
            <a:spLocks noGrp="1"/>
          </p:cNvSpPr>
          <p:nvPr>
            <p:ph type="dt" sz="half" idx="10"/>
          </p:nvPr>
        </p:nvSpPr>
        <p:spPr>
          <a:xfrm>
            <a:off x="838200" y="6356350"/>
            <a:ext cx="2743200" cy="365125"/>
          </a:xfrm>
          <a:prstGeom prst="rect">
            <a:avLst/>
          </a:prstGeom>
        </p:spPr>
        <p:txBody>
          <a:bodyPr/>
          <a:lstStyle/>
          <a:p>
            <a:fld id="{AF0BF77C-6DE6-0749-B59E-AE5AC39F80A4}" type="datetimeFigureOut">
              <a:rPr lang="en-US" smtClean="0"/>
              <a:t>9/24/2025</a:t>
            </a:fld>
            <a:endParaRPr lang="en-US"/>
          </a:p>
        </p:txBody>
      </p:sp>
      <p:sp>
        <p:nvSpPr>
          <p:cNvPr id="6" name="Footer Placeholder 5">
            <a:extLst>
              <a:ext uri="{FF2B5EF4-FFF2-40B4-BE49-F238E27FC236}">
                <a16:creationId xmlns:a16="http://schemas.microsoft.com/office/drawing/2014/main" id="{27E2E6C9-8145-86D0-0B02-6A311536D7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F5B215-9BF3-06FA-8B99-014A26845141}"/>
              </a:ext>
            </a:extLst>
          </p:cNvPr>
          <p:cNvSpPr>
            <a:spLocks noGrp="1"/>
          </p:cNvSpPr>
          <p:nvPr>
            <p:ph type="sldNum" sz="quarter" idx="12"/>
          </p:nvPr>
        </p:nvSpPr>
        <p:spPr>
          <a:xfrm>
            <a:off x="8610600" y="6356350"/>
            <a:ext cx="2743200" cy="365125"/>
          </a:xfrm>
          <a:prstGeom prst="rect">
            <a:avLst/>
          </a:prstGeom>
        </p:spPr>
        <p:txBody>
          <a:bodyPr/>
          <a:lstStyle/>
          <a:p>
            <a:fld id="{315F9CA5-60EE-9648-9CA9-DADF971201FF}" type="slidenum">
              <a:rPr lang="en-US" smtClean="0"/>
              <a:t>‹#›</a:t>
            </a:fld>
            <a:endParaRPr lang="en-US"/>
          </a:p>
        </p:txBody>
      </p:sp>
    </p:spTree>
    <p:extLst>
      <p:ext uri="{BB962C8B-B14F-4D97-AF65-F5344CB8AC3E}">
        <p14:creationId xmlns:p14="http://schemas.microsoft.com/office/powerpoint/2010/main" val="3446759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ed background with lines&#10;&#10;AI-generated content may be incorrect.">
            <a:extLst>
              <a:ext uri="{FF2B5EF4-FFF2-40B4-BE49-F238E27FC236}">
                <a16:creationId xmlns:a16="http://schemas.microsoft.com/office/drawing/2014/main" id="{1355B67B-62D1-6A80-3E15-C33ED9F6297D}"/>
              </a:ext>
            </a:extLst>
          </p:cNvPr>
          <p:cNvPicPr>
            <a:picLocks noChangeAspect="1"/>
          </p:cNvPicPr>
          <p:nvPr userDrawn="1"/>
        </p:nvPicPr>
        <p:blipFill>
          <a:blip r:embed="rId13"/>
          <a:stretch>
            <a:fillRect/>
          </a:stretch>
        </p:blipFill>
        <p:spPr>
          <a:xfrm>
            <a:off x="3048" y="0"/>
            <a:ext cx="12185904" cy="6858000"/>
          </a:xfrm>
          <a:prstGeom prst="rect">
            <a:avLst/>
          </a:prstGeom>
        </p:spPr>
      </p:pic>
    </p:spTree>
    <p:extLst>
      <p:ext uri="{BB962C8B-B14F-4D97-AF65-F5344CB8AC3E}">
        <p14:creationId xmlns:p14="http://schemas.microsoft.com/office/powerpoint/2010/main" val="421720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background with red lines&#10;&#10;AI-generated content may be incorrect.">
            <a:extLst>
              <a:ext uri="{FF2B5EF4-FFF2-40B4-BE49-F238E27FC236}">
                <a16:creationId xmlns:a16="http://schemas.microsoft.com/office/drawing/2014/main" id="{BE1F8DFB-DF01-FAF3-139A-494184189D99}"/>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753481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93/jac/dkg050" TargetMode="External"/><Relationship Id="rId2" Type="http://schemas.openxmlformats.org/officeDocument/2006/relationships/hyperlink" Target="https://doi.org/10.1038/s41598-024-70157-4"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4699F0-3A4C-B365-ABC3-398D6A3B73E0}"/>
              </a:ext>
            </a:extLst>
          </p:cNvPr>
          <p:cNvSpPr txBox="1"/>
          <p:nvPr/>
        </p:nvSpPr>
        <p:spPr>
          <a:xfrm>
            <a:off x="552893" y="1669312"/>
            <a:ext cx="11281144" cy="1046440"/>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The Challenge of Biofilms</a:t>
            </a:r>
          </a:p>
          <a:p>
            <a:endParaRPr lang="en-US" dirty="0"/>
          </a:p>
        </p:txBody>
      </p:sp>
      <p:sp>
        <p:nvSpPr>
          <p:cNvPr id="5" name="TextBox 4">
            <a:extLst>
              <a:ext uri="{FF2B5EF4-FFF2-40B4-BE49-F238E27FC236}">
                <a16:creationId xmlns:a16="http://schemas.microsoft.com/office/drawing/2014/main" id="{0083FE13-55A7-F9B5-37ED-0030CCB57C4B}"/>
              </a:ext>
            </a:extLst>
          </p:cNvPr>
          <p:cNvSpPr txBox="1"/>
          <p:nvPr/>
        </p:nvSpPr>
        <p:spPr>
          <a:xfrm>
            <a:off x="552893" y="4682791"/>
            <a:ext cx="11281144" cy="1169551"/>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Douglas B McIlwaine, Ph.D.</a:t>
            </a:r>
          </a:p>
          <a:p>
            <a:r>
              <a:rPr lang="en-US" sz="1600" dirty="0">
                <a:solidFill>
                  <a:schemeClr val="bg1"/>
                </a:solidFill>
                <a:latin typeface="Arial" panose="020B0604020202020204" pitchFamily="34" charset="0"/>
                <a:cs typeface="Arial" panose="020B0604020202020204" pitchFamily="34" charset="0"/>
              </a:rPr>
              <a:t>Corporate Scientist</a:t>
            </a:r>
          </a:p>
          <a:p>
            <a:r>
              <a:rPr lang="en-US" sz="1600" dirty="0">
                <a:solidFill>
                  <a:schemeClr val="bg1"/>
                </a:solidFill>
                <a:latin typeface="Arial" panose="020B0604020202020204" pitchFamily="34" charset="0"/>
                <a:cs typeface="Arial" panose="020B0604020202020204" pitchFamily="34" charset="0"/>
              </a:rPr>
              <a:t>ChemTreat, Inc.</a:t>
            </a:r>
          </a:p>
          <a:p>
            <a:endParaRPr lang="en-US" dirty="0"/>
          </a:p>
        </p:txBody>
      </p:sp>
    </p:spTree>
    <p:extLst>
      <p:ext uri="{BB962C8B-B14F-4D97-AF65-F5344CB8AC3E}">
        <p14:creationId xmlns:p14="http://schemas.microsoft.com/office/powerpoint/2010/main" val="499922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5EF4-3273-78D6-0647-47478405DFE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Biofilm Structure</a:t>
            </a:r>
            <a:endParaRPr lang="en-US" dirty="0"/>
          </a:p>
        </p:txBody>
      </p:sp>
      <p:pic>
        <p:nvPicPr>
          <p:cNvPr id="3" name="Picture 5" descr="BiofilmWbWithLabels">
            <a:extLst>
              <a:ext uri="{FF2B5EF4-FFF2-40B4-BE49-F238E27FC236}">
                <a16:creationId xmlns:a16="http://schemas.microsoft.com/office/drawing/2014/main" id="{9797DAC6-9B77-2097-C71C-6AF077486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49" y="1273712"/>
            <a:ext cx="7654018" cy="4572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6488F1-7CCF-9247-4F96-B779936CD2E3}"/>
              </a:ext>
            </a:extLst>
          </p:cNvPr>
          <p:cNvSpPr txBox="1"/>
          <p:nvPr/>
        </p:nvSpPr>
        <p:spPr>
          <a:xfrm>
            <a:off x="8118623" y="1690688"/>
            <a:ext cx="3954929" cy="433965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“Water may course through channels, </a:t>
            </a:r>
          </a:p>
          <a:p>
            <a:r>
              <a:rPr lang="en-US" dirty="0">
                <a:latin typeface="Times New Roman" panose="02020603050405020304" pitchFamily="18" charset="0"/>
                <a:cs typeface="Times New Roman" panose="02020603050405020304" pitchFamily="18" charset="0"/>
              </a:rPr>
              <a:t>but it does not percolate the cell clusters </a:t>
            </a:r>
          </a:p>
          <a:p>
            <a:r>
              <a:rPr lang="en-US" dirty="0">
                <a:latin typeface="Times New Roman" panose="02020603050405020304" pitchFamily="18" charset="0"/>
                <a:cs typeface="Times New Roman" panose="02020603050405020304" pitchFamily="18" charset="0"/>
              </a:rPr>
              <a:t>themselves.  The dense aggregation of </a:t>
            </a:r>
          </a:p>
          <a:p>
            <a:r>
              <a:rPr lang="en-US" dirty="0">
                <a:latin typeface="Times New Roman" panose="02020603050405020304" pitchFamily="18" charset="0"/>
                <a:cs typeface="Times New Roman" panose="02020603050405020304" pitchFamily="18" charset="0"/>
              </a:rPr>
              <a:t>bacterial cells and their extracellular </a:t>
            </a:r>
          </a:p>
          <a:p>
            <a:r>
              <a:rPr lang="en-US" dirty="0">
                <a:latin typeface="Times New Roman" panose="02020603050405020304" pitchFamily="18" charset="0"/>
                <a:cs typeface="Times New Roman" panose="02020603050405020304" pitchFamily="18" charset="0"/>
              </a:rPr>
              <a:t>polymers within cell clusters precludes </a:t>
            </a:r>
          </a:p>
          <a:p>
            <a:r>
              <a:rPr lang="en-US" dirty="0">
                <a:latin typeface="Times New Roman" panose="02020603050405020304" pitchFamily="18" charset="0"/>
                <a:cs typeface="Times New Roman" panose="02020603050405020304" pitchFamily="18" charset="0"/>
              </a:rPr>
              <a:t>fluid flow.” </a:t>
            </a:r>
          </a:p>
          <a:p>
            <a:r>
              <a:rPr lang="en-US" dirty="0">
                <a:latin typeface="Times New Roman" panose="02020603050405020304" pitchFamily="18" charset="0"/>
                <a:cs typeface="Times New Roman" panose="02020603050405020304" pitchFamily="18" charset="0"/>
              </a:rPr>
              <a:t>“This means that water channels </a:t>
            </a:r>
          </a:p>
          <a:p>
            <a:r>
              <a:rPr lang="en-US" dirty="0">
                <a:latin typeface="Times New Roman" panose="02020603050405020304" pitchFamily="18" charset="0"/>
                <a:cs typeface="Times New Roman" panose="02020603050405020304" pitchFamily="18" charset="0"/>
              </a:rPr>
              <a:t>can expose the surfaces of clusters </a:t>
            </a:r>
          </a:p>
          <a:p>
            <a:r>
              <a:rPr lang="en-US" dirty="0">
                <a:latin typeface="Times New Roman" panose="02020603050405020304" pitchFamily="18" charset="0"/>
                <a:cs typeface="Times New Roman" panose="02020603050405020304" pitchFamily="18" charset="0"/>
              </a:rPr>
              <a:t>or channels but they do not allow free </a:t>
            </a:r>
          </a:p>
          <a:p>
            <a:r>
              <a:rPr lang="en-US" dirty="0">
                <a:latin typeface="Times New Roman" panose="02020603050405020304" pitchFamily="18" charset="0"/>
                <a:cs typeface="Times New Roman" panose="02020603050405020304" pitchFamily="18" charset="0"/>
              </a:rPr>
              <a:t>access of solutes to the interior of </a:t>
            </a:r>
          </a:p>
          <a:p>
            <a:r>
              <a:rPr lang="en-US" dirty="0">
                <a:latin typeface="Times New Roman" panose="02020603050405020304" pitchFamily="18" charset="0"/>
                <a:cs typeface="Times New Roman" panose="02020603050405020304" pitchFamily="18" charset="0"/>
              </a:rPr>
              <a:t>cell clusters.”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Diffusion in Biofilms</a:t>
            </a:r>
          </a:p>
          <a:p>
            <a:r>
              <a:rPr lang="en-US" sz="1400" dirty="0">
                <a:latin typeface="Times New Roman" panose="02020603050405020304" pitchFamily="18" charset="0"/>
                <a:cs typeface="Times New Roman" panose="02020603050405020304" pitchFamily="18" charset="0"/>
              </a:rPr>
              <a:t>JOURNAL OF BACTERIOLOGY </a:t>
            </a:r>
          </a:p>
          <a:p>
            <a:r>
              <a:rPr lang="en-US" sz="1400" dirty="0">
                <a:latin typeface="Times New Roman" panose="02020603050405020304" pitchFamily="18" charset="0"/>
                <a:cs typeface="Times New Roman" panose="02020603050405020304" pitchFamily="18" charset="0"/>
              </a:rPr>
              <a:t>Mar. 2003, p. 1485–1491</a:t>
            </a:r>
          </a:p>
        </p:txBody>
      </p:sp>
    </p:spTree>
    <p:extLst>
      <p:ext uri="{BB962C8B-B14F-4D97-AF65-F5344CB8AC3E}">
        <p14:creationId xmlns:p14="http://schemas.microsoft.com/office/powerpoint/2010/main" val="285435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5962F-8101-A63C-DDFF-E3B27D02F22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Microbial Diversity in a Biofilm</a:t>
            </a:r>
            <a:endParaRPr lang="en-US" dirty="0"/>
          </a:p>
        </p:txBody>
      </p:sp>
      <p:sp>
        <p:nvSpPr>
          <p:cNvPr id="3" name="Content Placeholder 2">
            <a:extLst>
              <a:ext uri="{FF2B5EF4-FFF2-40B4-BE49-F238E27FC236}">
                <a16:creationId xmlns:a16="http://schemas.microsoft.com/office/drawing/2014/main" id="{C72578C6-63EF-3454-FB03-B3D19D1519E5}"/>
              </a:ext>
            </a:extLst>
          </p:cNvPr>
          <p:cNvSpPr txBox="1">
            <a:spLocks/>
          </p:cNvSpPr>
          <p:nvPr/>
        </p:nvSpPr>
        <p:spPr>
          <a:xfrm>
            <a:off x="570270" y="1359309"/>
            <a:ext cx="4345577" cy="503834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The outer layers of a biofilm are aerated and contain aerobic bacteria.</a:t>
            </a:r>
          </a:p>
          <a:p>
            <a:r>
              <a:rPr lang="en-US" sz="2400" dirty="0">
                <a:latin typeface="Times New Roman" panose="02020603050405020304" pitchFamily="18" charset="0"/>
                <a:cs typeface="Times New Roman" panose="02020603050405020304" pitchFamily="18" charset="0"/>
              </a:rPr>
              <a:t>The biofilm near the metal surface contains contain less oxygen and will sustain the growth of anaerobes.</a:t>
            </a:r>
          </a:p>
          <a:p>
            <a:r>
              <a:rPr lang="en-US" sz="2400" dirty="0">
                <a:latin typeface="Times New Roman" panose="02020603050405020304" pitchFamily="18" charset="0"/>
                <a:cs typeface="Times New Roman" panose="02020603050405020304" pitchFamily="18" charset="0"/>
              </a:rPr>
              <a:t>It is the anerobic part of a biofilm where Microbiologically Influenced Corrosion can occur.</a:t>
            </a:r>
          </a:p>
          <a:p>
            <a:r>
              <a:rPr lang="en-US" sz="2400" dirty="0">
                <a:latin typeface="Times New Roman" panose="02020603050405020304" pitchFamily="18" charset="0"/>
                <a:cs typeface="Times New Roman" panose="02020603050405020304" pitchFamily="18" charset="0"/>
              </a:rPr>
              <a:t>“A healthy biofilm is a diverse biofilm.” – Bill </a:t>
            </a:r>
            <a:r>
              <a:rPr lang="en-US" sz="2400" dirty="0" err="1">
                <a:latin typeface="Times New Roman" panose="02020603050405020304" pitchFamily="18" charset="0"/>
                <a:cs typeface="Times New Roman" panose="02020603050405020304" pitchFamily="18" charset="0"/>
              </a:rPr>
              <a:t>Costerton</a:t>
            </a:r>
            <a:r>
              <a:rPr lang="en-US" sz="2400" dirty="0">
                <a:latin typeface="Times New Roman" panose="02020603050405020304" pitchFamily="18" charset="0"/>
                <a:cs typeface="Times New Roman" panose="02020603050405020304" pitchFamily="18" charset="0"/>
              </a:rPr>
              <a:t> (former director of the Center for Biofilm Engineering</a:t>
            </a:r>
          </a:p>
        </p:txBody>
      </p:sp>
      <p:pic>
        <p:nvPicPr>
          <p:cNvPr id="4" name="Picture 3" descr="A picture containing text, screenshot, graphic design, graphics&#10;&#10;Description automatically generated">
            <a:extLst>
              <a:ext uri="{FF2B5EF4-FFF2-40B4-BE49-F238E27FC236}">
                <a16:creationId xmlns:a16="http://schemas.microsoft.com/office/drawing/2014/main" id="{8D39C912-D2A0-20AD-D9D1-583980422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6904" y="1690688"/>
            <a:ext cx="6206896" cy="4133793"/>
          </a:xfrm>
          <a:prstGeom prst="rect">
            <a:avLst/>
          </a:prstGeom>
        </p:spPr>
      </p:pic>
    </p:spTree>
    <p:extLst>
      <p:ext uri="{BB962C8B-B14F-4D97-AF65-F5344CB8AC3E}">
        <p14:creationId xmlns:p14="http://schemas.microsoft.com/office/powerpoint/2010/main" val="828993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D61A-B006-2DA5-09C2-8804669EE8E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Oxygen Gradient in a Biofilm</a:t>
            </a:r>
            <a:endParaRPr lang="en-US" dirty="0"/>
          </a:p>
        </p:txBody>
      </p:sp>
      <p:sp>
        <p:nvSpPr>
          <p:cNvPr id="3" name="Content Placeholder 2">
            <a:extLst>
              <a:ext uri="{FF2B5EF4-FFF2-40B4-BE49-F238E27FC236}">
                <a16:creationId xmlns:a16="http://schemas.microsoft.com/office/drawing/2014/main" id="{89DF07E4-823D-4843-0F3A-20A91A3FD76C}"/>
              </a:ext>
            </a:extLst>
          </p:cNvPr>
          <p:cNvSpPr txBox="1">
            <a:spLocks/>
          </p:cNvSpPr>
          <p:nvPr/>
        </p:nvSpPr>
        <p:spPr>
          <a:xfrm>
            <a:off x="462116" y="1300316"/>
            <a:ext cx="5077097" cy="35770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33333"/>
                </a:solidFill>
                <a:latin typeface="Times New Roman" panose="02020603050405020304" pitchFamily="18" charset="0"/>
                <a:cs typeface="Times New Roman" panose="02020603050405020304" pitchFamily="18" charset="0"/>
              </a:rPr>
              <a:t>An oxygen microelectrode was used to demonstrate the presence of oxygen concentration gradients in this system</a:t>
            </a:r>
          </a:p>
          <a:p>
            <a:r>
              <a:rPr lang="en-US" sz="2400" dirty="0">
                <a:solidFill>
                  <a:srgbClr val="333333"/>
                </a:solidFill>
                <a:latin typeface="Times New Roman" panose="02020603050405020304" pitchFamily="18" charset="0"/>
                <a:cs typeface="Times New Roman" panose="02020603050405020304" pitchFamily="18" charset="0"/>
              </a:rPr>
              <a:t>The oxygen concentration in the flowing fluid above the biofilm was approximately 6 mg l</a:t>
            </a:r>
            <a:r>
              <a:rPr lang="en-US" sz="2400" baseline="30000" dirty="0">
                <a:solidFill>
                  <a:srgbClr val="333333"/>
                </a:solidFill>
                <a:latin typeface="Times New Roman" panose="02020603050405020304" pitchFamily="18" charset="0"/>
                <a:cs typeface="Times New Roman" panose="02020603050405020304" pitchFamily="18" charset="0"/>
              </a:rPr>
              <a:t>-1</a:t>
            </a:r>
            <a:r>
              <a:rPr lang="en-US" sz="2400" dirty="0">
                <a:solidFill>
                  <a:srgbClr val="333333"/>
                </a:solidFill>
                <a:latin typeface="Times New Roman" panose="02020603050405020304" pitchFamily="18" charset="0"/>
                <a:cs typeface="Times New Roman" panose="02020603050405020304" pitchFamily="18" charset="0"/>
              </a:rPr>
              <a:t>. </a:t>
            </a:r>
          </a:p>
          <a:p>
            <a:r>
              <a:rPr lang="en-US" sz="2400" dirty="0">
                <a:solidFill>
                  <a:srgbClr val="333333"/>
                </a:solidFill>
                <a:latin typeface="Times New Roman" panose="02020603050405020304" pitchFamily="18" charset="0"/>
                <a:cs typeface="Times New Roman" panose="02020603050405020304" pitchFamily="18" charset="0"/>
              </a:rPr>
              <a:t>Oxygen concentration decreased to 0.2 mg l</a:t>
            </a:r>
            <a:r>
              <a:rPr lang="en-US" sz="2400" baseline="30000" dirty="0">
                <a:solidFill>
                  <a:srgbClr val="333333"/>
                </a:solidFill>
                <a:latin typeface="Times New Roman" panose="02020603050405020304" pitchFamily="18" charset="0"/>
                <a:cs typeface="Times New Roman" panose="02020603050405020304" pitchFamily="18" charset="0"/>
              </a:rPr>
              <a:t>-1</a:t>
            </a:r>
            <a:r>
              <a:rPr lang="en-US" sz="2400" dirty="0">
                <a:solidFill>
                  <a:srgbClr val="333333"/>
                </a:solidFill>
                <a:latin typeface="Times New Roman" panose="02020603050405020304" pitchFamily="18" charset="0"/>
                <a:cs typeface="Times New Roman" panose="02020603050405020304" pitchFamily="18" charset="0"/>
              </a:rPr>
              <a:t> or less inside the biofilm.</a:t>
            </a:r>
            <a:endParaRPr lang="en-US" sz="2400" dirty="0">
              <a:latin typeface="Times New Roman" panose="02020603050405020304" pitchFamily="18" charset="0"/>
              <a:cs typeface="Times New Roman" panose="02020603050405020304" pitchFamily="18" charset="0"/>
            </a:endParaRPr>
          </a:p>
        </p:txBody>
      </p:sp>
      <p:pic>
        <p:nvPicPr>
          <p:cNvPr id="4" name="Picture 3" descr="A graph of oxygen concentration&#10;&#10;Description automatically generated with low confidence">
            <a:extLst>
              <a:ext uri="{FF2B5EF4-FFF2-40B4-BE49-F238E27FC236}">
                <a16:creationId xmlns:a16="http://schemas.microsoft.com/office/drawing/2014/main" id="{A06AFFB7-0B02-A5B4-DED9-6171938B4F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43000"/>
            <a:ext cx="5741178" cy="5076239"/>
          </a:xfrm>
          <a:prstGeom prst="rect">
            <a:avLst/>
          </a:prstGeom>
        </p:spPr>
      </p:pic>
      <p:sp>
        <p:nvSpPr>
          <p:cNvPr id="5" name="TextBox 4">
            <a:extLst>
              <a:ext uri="{FF2B5EF4-FFF2-40B4-BE49-F238E27FC236}">
                <a16:creationId xmlns:a16="http://schemas.microsoft.com/office/drawing/2014/main" id="{7645E351-3F8D-C355-1D35-F979A56099C8}"/>
              </a:ext>
            </a:extLst>
          </p:cNvPr>
          <p:cNvSpPr txBox="1"/>
          <p:nvPr/>
        </p:nvSpPr>
        <p:spPr>
          <a:xfrm>
            <a:off x="354822" y="4965853"/>
            <a:ext cx="609755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Folsom, J.P., Richards, L., Pitts, B. </a:t>
            </a:r>
            <a:r>
              <a:rPr kumimoji="0" lang="en-US" sz="1800" b="0"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et al.</a:t>
            </a:r>
            <a: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Physiology of </a:t>
            </a:r>
            <a:r>
              <a:rPr kumimoji="0" lang="en-US" sz="1800" b="0"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Pseudomonas aeruginosa</a:t>
            </a:r>
            <a: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in biofilms as revealed by transcriptome analysis. </a:t>
            </a:r>
            <a:r>
              <a:rPr kumimoji="0" lang="en-US" sz="1800" b="0" i="1"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BMC </a:t>
            </a:r>
            <a:r>
              <a:rPr kumimoji="0" lang="en-US" sz="1800" b="0" i="1"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Microbiol</a:t>
            </a:r>
            <a: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10</a:t>
            </a:r>
            <a:r>
              <a:rPr kumimoji="0" lang="en-US"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294 (2010).</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27798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B83A9-303C-C4BA-9535-B1DD076CCBB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Microbiologically Influenced Corrosion</a:t>
            </a:r>
            <a:endParaRPr lang="en-US" dirty="0"/>
          </a:p>
        </p:txBody>
      </p:sp>
      <p:pic>
        <p:nvPicPr>
          <p:cNvPr id="3" name="Picture 3" descr="B4CLEANINGPITS">
            <a:extLst>
              <a:ext uri="{FF2B5EF4-FFF2-40B4-BE49-F238E27FC236}">
                <a16:creationId xmlns:a16="http://schemas.microsoft.com/office/drawing/2014/main" id="{A3A9650D-1F23-125E-8C43-EDE756F5F2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94"/>
          <a:stretch/>
        </p:blipFill>
        <p:spPr bwMode="auto">
          <a:xfrm>
            <a:off x="700088" y="1344613"/>
            <a:ext cx="44958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FTERCLEANINGPITS-1">
            <a:extLst>
              <a:ext uri="{FF2B5EF4-FFF2-40B4-BE49-F238E27FC236}">
                <a16:creationId xmlns:a16="http://schemas.microsoft.com/office/drawing/2014/main" id="{9E370219-C0FB-0BE4-2E93-FDDEE20B7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568" y="1392238"/>
            <a:ext cx="5126398" cy="358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211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23F84-3A1D-0575-36D4-1414A08A89A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Insulating Properties of Biofilm</a:t>
            </a:r>
            <a:endParaRPr lang="en-US" dirty="0"/>
          </a:p>
        </p:txBody>
      </p:sp>
      <p:pic>
        <p:nvPicPr>
          <p:cNvPr id="3" name="Picture 2">
            <a:extLst>
              <a:ext uri="{FF2B5EF4-FFF2-40B4-BE49-F238E27FC236}">
                <a16:creationId xmlns:a16="http://schemas.microsoft.com/office/drawing/2014/main" id="{4C31A047-97A3-54F9-E6F0-E57135E1F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56" y="1332353"/>
            <a:ext cx="4640967" cy="36141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29BA5EE-5FE6-8A15-B463-C5522CC1ECD6}"/>
              </a:ext>
            </a:extLst>
          </p:cNvPr>
          <p:cNvPicPr>
            <a:picLocks noChangeAspect="1"/>
          </p:cNvPicPr>
          <p:nvPr/>
        </p:nvPicPr>
        <p:blipFill>
          <a:blip r:embed="rId3"/>
          <a:stretch>
            <a:fillRect/>
          </a:stretch>
        </p:blipFill>
        <p:spPr>
          <a:xfrm>
            <a:off x="5232400" y="1009124"/>
            <a:ext cx="6296904" cy="2857899"/>
          </a:xfrm>
          <a:prstGeom prst="rect">
            <a:avLst/>
          </a:prstGeom>
        </p:spPr>
      </p:pic>
      <p:sp>
        <p:nvSpPr>
          <p:cNvPr id="5" name="TextBox 4">
            <a:extLst>
              <a:ext uri="{FF2B5EF4-FFF2-40B4-BE49-F238E27FC236}">
                <a16:creationId xmlns:a16="http://schemas.microsoft.com/office/drawing/2014/main" id="{1FB153F5-0AFD-4405-7F62-8D36C06092EF}"/>
              </a:ext>
            </a:extLst>
          </p:cNvPr>
          <p:cNvSpPr txBox="1"/>
          <p:nvPr/>
        </p:nvSpPr>
        <p:spPr>
          <a:xfrm>
            <a:off x="5232400" y="3817535"/>
            <a:ext cx="6738448" cy="584775"/>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Thermal conductivity relates to the ability of a substance to transfer heat</a:t>
            </a:r>
          </a:p>
          <a:p>
            <a:r>
              <a:rPr lang="en-US" sz="1600" dirty="0">
                <a:latin typeface="Times New Roman" panose="02020603050405020304" pitchFamily="18" charset="0"/>
                <a:cs typeface="Times New Roman" panose="02020603050405020304" pitchFamily="18" charset="0"/>
              </a:rPr>
              <a:t>Biofilm has nearly 4 times less ability to transfer heat than a calcium-based film</a:t>
            </a:r>
          </a:p>
        </p:txBody>
      </p:sp>
      <p:pic>
        <p:nvPicPr>
          <p:cNvPr id="6" name="Picture 5">
            <a:extLst>
              <a:ext uri="{FF2B5EF4-FFF2-40B4-BE49-F238E27FC236}">
                <a16:creationId xmlns:a16="http://schemas.microsoft.com/office/drawing/2014/main" id="{16F8803B-B555-5556-05A4-B82009FF01E0}"/>
              </a:ext>
            </a:extLst>
          </p:cNvPr>
          <p:cNvPicPr>
            <a:picLocks noChangeAspect="1"/>
          </p:cNvPicPr>
          <p:nvPr/>
        </p:nvPicPr>
        <p:blipFill>
          <a:blip r:embed="rId4"/>
          <a:stretch>
            <a:fillRect/>
          </a:stretch>
        </p:blipFill>
        <p:spPr>
          <a:xfrm>
            <a:off x="5414124" y="4402310"/>
            <a:ext cx="4086928" cy="2011175"/>
          </a:xfrm>
          <a:prstGeom prst="rect">
            <a:avLst/>
          </a:prstGeom>
        </p:spPr>
      </p:pic>
    </p:spTree>
    <p:extLst>
      <p:ext uri="{BB962C8B-B14F-4D97-AF65-F5344CB8AC3E}">
        <p14:creationId xmlns:p14="http://schemas.microsoft.com/office/powerpoint/2010/main" val="4237899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519F-AC69-56E7-CFC2-7052B288385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Strategies for Controlling Biofilm</a:t>
            </a:r>
            <a:endParaRPr lang="en-US" dirty="0"/>
          </a:p>
        </p:txBody>
      </p:sp>
      <p:sp>
        <p:nvSpPr>
          <p:cNvPr id="3" name="Content Placeholder 2">
            <a:extLst>
              <a:ext uri="{FF2B5EF4-FFF2-40B4-BE49-F238E27FC236}">
                <a16:creationId xmlns:a16="http://schemas.microsoft.com/office/drawing/2014/main" id="{E1F7E5D7-6339-B94A-F8DA-A65CA053AB2C}"/>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Using Biocides:</a:t>
            </a:r>
          </a:p>
          <a:p>
            <a:pPr lvl="1"/>
            <a:r>
              <a:rPr lang="en-US" dirty="0">
                <a:latin typeface="Times New Roman" panose="02020603050405020304" pitchFamily="18" charset="0"/>
                <a:cs typeface="Times New Roman" panose="02020603050405020304" pitchFamily="18" charset="0"/>
              </a:rPr>
              <a:t>Concentration and contact time are key</a:t>
            </a:r>
          </a:p>
          <a:p>
            <a:pPr lvl="1"/>
            <a:r>
              <a:rPr lang="en-US" dirty="0">
                <a:latin typeface="Times New Roman" panose="02020603050405020304" pitchFamily="18" charset="0"/>
                <a:cs typeface="Times New Roman" panose="02020603050405020304" pitchFamily="18" charset="0"/>
              </a:rPr>
              <a:t>Method of addition is important</a:t>
            </a:r>
          </a:p>
          <a:p>
            <a:pPr lvl="1"/>
            <a:r>
              <a:rPr lang="en-US" dirty="0">
                <a:latin typeface="Times New Roman" panose="02020603050405020304" pitchFamily="18" charset="0"/>
                <a:cs typeface="Times New Roman" panose="02020603050405020304" pitchFamily="18" charset="0"/>
              </a:rPr>
              <a:t>Higher dosages for short contact times provides for more penetration and kill than lower dosages for longer contact times</a:t>
            </a:r>
          </a:p>
          <a:p>
            <a:pPr lvl="2"/>
            <a:r>
              <a:rPr lang="en-US" b="1" dirty="0">
                <a:latin typeface="Times New Roman" panose="02020603050405020304" pitchFamily="18" charset="0"/>
                <a:cs typeface="Times New Roman" panose="02020603050405020304" pitchFamily="18" charset="0"/>
              </a:rPr>
              <a:t>Extent of kill is primarily diffusion controlled</a:t>
            </a:r>
          </a:p>
          <a:p>
            <a:pPr lvl="2"/>
            <a:r>
              <a:rPr lang="en-US" dirty="0">
                <a:latin typeface="Times New Roman" panose="02020603050405020304" pitchFamily="18" charset="0"/>
                <a:cs typeface="Times New Roman" panose="02020603050405020304" pitchFamily="18" charset="0"/>
              </a:rPr>
              <a:t>Grobe, K.J., Zahller, J., and Stewart, P.S., 2002. “Role of Dose Concentration in Biocide Efficacy Against </a:t>
            </a:r>
            <a:r>
              <a:rPr lang="en-US" i="1" dirty="0">
                <a:latin typeface="Times New Roman" panose="02020603050405020304" pitchFamily="18" charset="0"/>
                <a:cs typeface="Times New Roman" panose="02020603050405020304" pitchFamily="18" charset="0"/>
              </a:rPr>
              <a:t>Pseudomonas aeruginosa</a:t>
            </a:r>
            <a:r>
              <a:rPr lang="en-US" dirty="0">
                <a:latin typeface="Times New Roman" panose="02020603050405020304" pitchFamily="18" charset="0"/>
                <a:cs typeface="Times New Roman" panose="02020603050405020304" pitchFamily="18" charset="0"/>
              </a:rPr>
              <a:t> Biofilms,” </a:t>
            </a:r>
            <a:r>
              <a:rPr lang="en-US" u="sng" dirty="0">
                <a:latin typeface="Times New Roman" panose="02020603050405020304" pitchFamily="18" charset="0"/>
                <a:cs typeface="Times New Roman" panose="02020603050405020304" pitchFamily="18" charset="0"/>
              </a:rPr>
              <a:t>J. Ind. </a:t>
            </a:r>
            <a:r>
              <a:rPr lang="en-US" u="sng" dirty="0" err="1">
                <a:latin typeface="Times New Roman" panose="02020603050405020304" pitchFamily="18" charset="0"/>
                <a:cs typeface="Times New Roman" panose="02020603050405020304" pitchFamily="18" charset="0"/>
              </a:rPr>
              <a:t>Microbiol</a:t>
            </a:r>
            <a:r>
              <a:rPr lang="en-US" u="sng" dirty="0">
                <a:latin typeface="Times New Roman" panose="02020603050405020304" pitchFamily="18" charset="0"/>
                <a:cs typeface="Times New Roman" panose="02020603050405020304" pitchFamily="18" charset="0"/>
              </a:rPr>
              <a:t>. </a:t>
            </a:r>
            <a:r>
              <a:rPr lang="en-US" u="sng" dirty="0" err="1">
                <a:latin typeface="Times New Roman" panose="02020603050405020304" pitchFamily="18" charset="0"/>
                <a:cs typeface="Times New Roman" panose="02020603050405020304" pitchFamily="18" charset="0"/>
              </a:rPr>
              <a:t>Biotechnol</a:t>
            </a:r>
            <a:r>
              <a:rPr lang="en-US" i="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29</a:t>
            </a:r>
            <a:r>
              <a:rPr lang="en-US" dirty="0">
                <a:latin typeface="Times New Roman" panose="02020603050405020304" pitchFamily="18" charset="0"/>
                <a:cs typeface="Times New Roman" panose="02020603050405020304" pitchFamily="18" charset="0"/>
              </a:rPr>
              <a:t>, 10 – 15. </a:t>
            </a:r>
          </a:p>
          <a:p>
            <a:endParaRPr lang="en-US" dirty="0"/>
          </a:p>
        </p:txBody>
      </p:sp>
    </p:spTree>
    <p:extLst>
      <p:ext uri="{BB962C8B-B14F-4D97-AF65-F5344CB8AC3E}">
        <p14:creationId xmlns:p14="http://schemas.microsoft.com/office/powerpoint/2010/main" val="3104066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01D27-CFF4-CF2B-06BB-1922A46A5A06}"/>
              </a:ext>
            </a:extLst>
          </p:cNvPr>
          <p:cNvSpPr>
            <a:spLocks noGrp="1"/>
          </p:cNvSpPr>
          <p:nvPr>
            <p:ph type="title"/>
          </p:nvPr>
        </p:nvSpPr>
        <p:spPr>
          <a:xfrm>
            <a:off x="838200" y="335629"/>
            <a:ext cx="10515600" cy="1325563"/>
          </a:xfrm>
        </p:spPr>
        <p:txBody>
          <a:bodyPr/>
          <a:lstStyle/>
          <a:p>
            <a:r>
              <a:rPr lang="en-US" dirty="0">
                <a:latin typeface="Times New Roman" panose="02020603050405020304" pitchFamily="18" charset="0"/>
                <a:cs typeface="Times New Roman" panose="02020603050405020304" pitchFamily="18" charset="0"/>
              </a:rPr>
              <a:t>Biofilm Tolerance Towards Biocides</a:t>
            </a:r>
            <a:endParaRPr lang="en-US" dirty="0"/>
          </a:p>
        </p:txBody>
      </p:sp>
      <p:sp>
        <p:nvSpPr>
          <p:cNvPr id="3" name="Content Placeholder 2">
            <a:extLst>
              <a:ext uri="{FF2B5EF4-FFF2-40B4-BE49-F238E27FC236}">
                <a16:creationId xmlns:a16="http://schemas.microsoft.com/office/drawing/2014/main" id="{0B44F96B-E766-A4B0-573D-F043708D11D9}"/>
              </a:ext>
            </a:extLst>
          </p:cNvPr>
          <p:cNvSpPr>
            <a:spLocks noGrp="1"/>
          </p:cNvSpPr>
          <p:nvPr>
            <p:ph idx="1"/>
          </p:nvPr>
        </p:nvSpPr>
        <p:spPr>
          <a:xfrm>
            <a:off x="481781" y="1825625"/>
            <a:ext cx="10872019" cy="4351338"/>
          </a:xfrm>
        </p:spPr>
        <p:txBody>
          <a:bodyPr/>
          <a:lstStyle/>
          <a:p>
            <a:pPr lvl="0">
              <a:lnSpc>
                <a:spcPct val="100000"/>
              </a:lnSpc>
              <a:spcBef>
                <a:spcPct val="20000"/>
              </a:spcBef>
              <a:buClr>
                <a:srgbClr val="1F497D">
                  <a:lumMod val="60000"/>
                  <a:lumOff val="40000"/>
                </a:srgbClr>
              </a:buClr>
              <a:defRPr/>
            </a:pPr>
            <a:r>
              <a:rPr lang="en-US" sz="2400" dirty="0">
                <a:solidFill>
                  <a:prstClr val="black"/>
                </a:solidFill>
                <a:latin typeface="Times New Roman" panose="02020603050405020304" pitchFamily="18" charset="0"/>
                <a:cs typeface="Times New Roman" panose="02020603050405020304" pitchFamily="18" charset="0"/>
              </a:rPr>
              <a:t>Professor Phil Stewart – Montana State University</a:t>
            </a:r>
            <a:endParaRPr lang="en-US" sz="2000" dirty="0">
              <a:solidFill>
                <a:prstClr val="black"/>
              </a:solidFill>
              <a:latin typeface="Times New Roman" panose="02020603050405020304" pitchFamily="18" charset="0"/>
              <a:cs typeface="Times New Roman" panose="02020603050405020304" pitchFamily="18" charset="0"/>
            </a:endParaRPr>
          </a:p>
          <a:p>
            <a:pPr lvl="0">
              <a:lnSpc>
                <a:spcPct val="100000"/>
              </a:lnSpc>
              <a:spcBef>
                <a:spcPct val="20000"/>
              </a:spcBef>
              <a:buClr>
                <a:srgbClr val="1F497D">
                  <a:lumMod val="60000"/>
                  <a:lumOff val="40000"/>
                </a:srgbClr>
              </a:buClr>
              <a:defRPr/>
            </a:pPr>
            <a:r>
              <a:rPr lang="en-US" sz="2400" dirty="0">
                <a:solidFill>
                  <a:prstClr val="black"/>
                </a:solidFill>
                <a:latin typeface="Times New Roman" panose="02020603050405020304" pitchFamily="18" charset="0"/>
                <a:cs typeface="Times New Roman" panose="02020603050405020304" pitchFamily="18" charset="0"/>
              </a:rPr>
              <a:t>The following are not a factor in the resistance of biofilms to antimicrobial treatment:</a:t>
            </a:r>
          </a:p>
          <a:p>
            <a:pPr lvl="1">
              <a:buClr>
                <a:srgbClr val="1F497D">
                  <a:lumMod val="60000"/>
                  <a:lumOff val="40000"/>
                </a:srgbClr>
              </a:buClr>
            </a:pPr>
            <a:r>
              <a:rPr lang="en-US" sz="2000" dirty="0">
                <a:solidFill>
                  <a:prstClr val="black"/>
                </a:solidFill>
                <a:latin typeface="Times New Roman" panose="02020603050405020304" pitchFamily="18" charset="0"/>
                <a:cs typeface="Times New Roman" panose="02020603050405020304" pitchFamily="18" charset="0"/>
              </a:rPr>
              <a:t>Antimicrobial size</a:t>
            </a:r>
          </a:p>
          <a:p>
            <a:pPr lvl="1">
              <a:buClr>
                <a:srgbClr val="1F497D">
                  <a:lumMod val="60000"/>
                  <a:lumOff val="40000"/>
                </a:srgbClr>
              </a:buClr>
            </a:pPr>
            <a:r>
              <a:rPr lang="en-US" sz="2000" dirty="0">
                <a:solidFill>
                  <a:prstClr val="black"/>
                </a:solidFill>
                <a:latin typeface="Times New Roman" panose="02020603050405020304" pitchFamily="18" charset="0"/>
                <a:cs typeface="Times New Roman" panose="02020603050405020304" pitchFamily="18" charset="0"/>
              </a:rPr>
              <a:t>Antimicrobial chemistry</a:t>
            </a:r>
          </a:p>
          <a:p>
            <a:pPr lvl="1">
              <a:buClr>
                <a:srgbClr val="1F497D">
                  <a:lumMod val="60000"/>
                  <a:lumOff val="40000"/>
                </a:srgbClr>
              </a:buClr>
            </a:pPr>
            <a:r>
              <a:rPr lang="en-US" sz="2000" dirty="0">
                <a:solidFill>
                  <a:prstClr val="black"/>
                </a:solidFill>
                <a:latin typeface="Times New Roman" panose="02020603050405020304" pitchFamily="18" charset="0"/>
                <a:cs typeface="Times New Roman" panose="02020603050405020304" pitchFamily="18" charset="0"/>
              </a:rPr>
              <a:t>Substratum composition</a:t>
            </a:r>
          </a:p>
          <a:p>
            <a:pPr lvl="1">
              <a:buClr>
                <a:srgbClr val="1F497D">
                  <a:lumMod val="60000"/>
                  <a:lumOff val="40000"/>
                </a:srgbClr>
              </a:buClr>
            </a:pPr>
            <a:r>
              <a:rPr lang="en-US" sz="2000" dirty="0">
                <a:solidFill>
                  <a:prstClr val="black"/>
                </a:solidFill>
                <a:latin typeface="Times New Roman" panose="02020603050405020304" pitchFamily="18" charset="0"/>
                <a:cs typeface="Times New Roman" panose="02020603050405020304" pitchFamily="18" charset="0"/>
              </a:rPr>
              <a:t>Species composition</a:t>
            </a:r>
          </a:p>
          <a:p>
            <a:pPr lvl="0">
              <a:lnSpc>
                <a:spcPct val="100000"/>
              </a:lnSpc>
              <a:spcBef>
                <a:spcPct val="20000"/>
              </a:spcBef>
              <a:buClr>
                <a:srgbClr val="1F497D">
                  <a:lumMod val="60000"/>
                  <a:lumOff val="40000"/>
                </a:srgbClr>
              </a:buClr>
              <a:defRPr/>
            </a:pPr>
            <a:r>
              <a:rPr lang="en-US" sz="2400" dirty="0">
                <a:solidFill>
                  <a:prstClr val="black"/>
                </a:solidFill>
                <a:latin typeface="Times New Roman" panose="02020603050405020304" pitchFamily="18" charset="0"/>
                <a:cs typeface="Times New Roman" panose="02020603050405020304" pitchFamily="18" charset="0"/>
              </a:rPr>
              <a:t>Those factors that do affect biofilm tolerance:</a:t>
            </a:r>
          </a:p>
          <a:p>
            <a:pPr marL="457200" lvl="1">
              <a:lnSpc>
                <a:spcPct val="100000"/>
              </a:lnSpc>
              <a:spcBef>
                <a:spcPct val="20000"/>
              </a:spcBef>
              <a:buClr>
                <a:srgbClr val="1F497D">
                  <a:lumMod val="60000"/>
                  <a:lumOff val="40000"/>
                </a:srgbClr>
              </a:buClr>
              <a:buFont typeface="Wingdings" pitchFamily="2" charset="2"/>
              <a:buChar char="Ø"/>
              <a:defRPr/>
            </a:pPr>
            <a:r>
              <a:rPr lang="en-US" sz="2000" dirty="0">
                <a:solidFill>
                  <a:srgbClr val="FF0000"/>
                </a:solidFill>
                <a:latin typeface="Times New Roman" panose="02020603050405020304" pitchFamily="18" charset="0"/>
                <a:cs typeface="Times New Roman" panose="02020603050405020304" pitchFamily="18" charset="0"/>
              </a:rPr>
              <a:t>Age of the biofilm</a:t>
            </a:r>
          </a:p>
          <a:p>
            <a:pPr marL="457200" lvl="1">
              <a:lnSpc>
                <a:spcPct val="100000"/>
              </a:lnSpc>
              <a:spcBef>
                <a:spcPct val="20000"/>
              </a:spcBef>
              <a:buClr>
                <a:srgbClr val="1F497D">
                  <a:lumMod val="60000"/>
                  <a:lumOff val="40000"/>
                </a:srgbClr>
              </a:buClr>
              <a:buFont typeface="Wingdings" pitchFamily="2" charset="2"/>
              <a:buChar char="Ø"/>
              <a:defRPr/>
            </a:pPr>
            <a:r>
              <a:rPr lang="en-US" sz="2000" dirty="0">
                <a:solidFill>
                  <a:srgbClr val="FF0000"/>
                </a:solidFill>
                <a:latin typeface="Times New Roman" panose="02020603050405020304" pitchFamily="18" charset="0"/>
                <a:cs typeface="Times New Roman" panose="02020603050405020304" pitchFamily="18" charset="0"/>
              </a:rPr>
              <a:t>Cell density within a biofilm </a:t>
            </a:r>
          </a:p>
          <a:p>
            <a:pPr marL="228600" lvl="1" indent="0">
              <a:lnSpc>
                <a:spcPct val="100000"/>
              </a:lnSpc>
              <a:spcBef>
                <a:spcPct val="20000"/>
              </a:spcBef>
              <a:buClr>
                <a:srgbClr val="1F497D">
                  <a:lumMod val="60000"/>
                  <a:lumOff val="40000"/>
                </a:srgbClr>
              </a:buClr>
              <a:buNone/>
              <a:defRPr/>
            </a:pPr>
            <a:endParaRPr lang="en-US" sz="2000" dirty="0">
              <a:solidFill>
                <a:prstClr val="black"/>
              </a:solidFill>
              <a:latin typeface="Times New Roman" panose="02020603050405020304" pitchFamily="18" charset="0"/>
              <a:cs typeface="Times New Roman" panose="02020603050405020304" pitchFamily="18" charset="0"/>
            </a:endParaRPr>
          </a:p>
          <a:p>
            <a:pPr lvl="0">
              <a:lnSpc>
                <a:spcPct val="100000"/>
              </a:lnSpc>
              <a:spcBef>
                <a:spcPct val="20000"/>
              </a:spcBef>
              <a:buClr>
                <a:srgbClr val="1F497D">
                  <a:lumMod val="60000"/>
                  <a:lumOff val="40000"/>
                </a:srgbClr>
              </a:buClr>
              <a:defRPr/>
            </a:pPr>
            <a:r>
              <a:rPr lang="en-US" sz="1800" dirty="0">
                <a:solidFill>
                  <a:prstClr val="black"/>
                </a:solidFill>
                <a:latin typeface="Times New Roman" panose="02020603050405020304" pitchFamily="18" charset="0"/>
                <a:cs typeface="Times New Roman" panose="02020603050405020304" pitchFamily="18" charset="0"/>
              </a:rPr>
              <a:t>Stewart PS. 2015. Antimicrobial tolerance in biofilms. </a:t>
            </a:r>
            <a:r>
              <a:rPr lang="en-US" sz="1800" i="1" dirty="0" err="1">
                <a:solidFill>
                  <a:prstClr val="black"/>
                </a:solidFill>
                <a:latin typeface="Times New Roman" panose="02020603050405020304" pitchFamily="18" charset="0"/>
                <a:cs typeface="Times New Roman" panose="02020603050405020304" pitchFamily="18" charset="0"/>
              </a:rPr>
              <a:t>Microbiol</a:t>
            </a:r>
            <a:r>
              <a:rPr lang="en-US" sz="1800" i="1" dirty="0">
                <a:solidFill>
                  <a:prstClr val="black"/>
                </a:solidFill>
                <a:latin typeface="Times New Roman" panose="02020603050405020304" pitchFamily="18" charset="0"/>
                <a:cs typeface="Times New Roman" panose="02020603050405020304" pitchFamily="18" charset="0"/>
              </a:rPr>
              <a:t> Spectrum </a:t>
            </a:r>
            <a:r>
              <a:rPr lang="en-US" sz="1800" dirty="0">
                <a:solidFill>
                  <a:prstClr val="black"/>
                </a:solidFill>
                <a:latin typeface="Times New Roman" panose="02020603050405020304" pitchFamily="18" charset="0"/>
                <a:cs typeface="Times New Roman" panose="02020603050405020304" pitchFamily="18" charset="0"/>
              </a:rPr>
              <a:t>3(3):MB-0010-2014. </a:t>
            </a:r>
          </a:p>
          <a:p>
            <a:endParaRPr lang="en-US" sz="2400" dirty="0"/>
          </a:p>
        </p:txBody>
      </p:sp>
    </p:spTree>
    <p:extLst>
      <p:ext uri="{BB962C8B-B14F-4D97-AF65-F5344CB8AC3E}">
        <p14:creationId xmlns:p14="http://schemas.microsoft.com/office/powerpoint/2010/main" val="3773238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6C563-1582-1D82-E26A-C3A59A0DDC6E}"/>
              </a:ext>
            </a:extLst>
          </p:cNvPr>
          <p:cNvSpPr>
            <a:spLocks noGrp="1"/>
          </p:cNvSpPr>
          <p:nvPr>
            <p:ph type="title"/>
          </p:nvPr>
        </p:nvSpPr>
        <p:spPr>
          <a:xfrm>
            <a:off x="838200" y="365125"/>
            <a:ext cx="10515600" cy="762001"/>
          </a:xfrm>
        </p:spPr>
        <p:txBody>
          <a:bodyPr/>
          <a:lstStyle/>
          <a:p>
            <a:r>
              <a:rPr lang="en-US" dirty="0">
                <a:latin typeface="Times New Roman" panose="02020603050405020304" pitchFamily="18" charset="0"/>
                <a:cs typeface="Times New Roman" panose="02020603050405020304" pitchFamily="18" charset="0"/>
              </a:rPr>
              <a:t>Biofilm Penetration by Antibiotic</a:t>
            </a:r>
            <a:br>
              <a:rPr lang="en-US" dirty="0">
                <a:latin typeface="Times New Roman" panose="02020603050405020304" pitchFamily="18" charset="0"/>
                <a:cs typeface="Times New Roman" panose="02020603050405020304" pitchFamily="18" charset="0"/>
              </a:rPr>
            </a:br>
            <a:endParaRPr lang="en-US" dirty="0"/>
          </a:p>
        </p:txBody>
      </p:sp>
      <p:sp>
        <p:nvSpPr>
          <p:cNvPr id="3" name="Title 1">
            <a:extLst>
              <a:ext uri="{FF2B5EF4-FFF2-40B4-BE49-F238E27FC236}">
                <a16:creationId xmlns:a16="http://schemas.microsoft.com/office/drawing/2014/main" id="{2A4A9369-2BA3-2592-57B7-797266CBEF16}"/>
              </a:ext>
            </a:extLst>
          </p:cNvPr>
          <p:cNvSpPr txBox="1">
            <a:spLocks/>
          </p:cNvSpPr>
          <p:nvPr/>
        </p:nvSpPr>
        <p:spPr>
          <a:xfrm>
            <a:off x="609600" y="152400"/>
            <a:ext cx="9245600"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dirty="0">
              <a:latin typeface="Times New Roman" panose="02020603050405020304" pitchFamily="18" charset="0"/>
              <a:cs typeface="Times New Roman" panose="02020603050405020304" pitchFamily="18" charset="0"/>
            </a:endParaRPr>
          </a:p>
        </p:txBody>
      </p:sp>
      <p:sp>
        <p:nvSpPr>
          <p:cNvPr id="4" name="AutoShape 2" descr="Daptomycin - Wikipedia">
            <a:extLst>
              <a:ext uri="{FF2B5EF4-FFF2-40B4-BE49-F238E27FC236}">
                <a16:creationId xmlns:a16="http://schemas.microsoft.com/office/drawing/2014/main" id="{7C99B596-2A68-EDA8-BDF6-C735C5148ECD}"/>
              </a:ext>
            </a:extLst>
          </p:cNvPr>
          <p:cNvSpPr>
            <a:spLocks noChangeAspect="1" noChangeArrowheads="1"/>
          </p:cNvSpPr>
          <p:nvPr/>
        </p:nvSpPr>
        <p:spPr bwMode="auto">
          <a:xfrm>
            <a:off x="5943600" y="3276600"/>
            <a:ext cx="1763486" cy="176348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596369C-8FAD-43A0-F2C3-B5E65ECC82BB}"/>
              </a:ext>
            </a:extLst>
          </p:cNvPr>
          <p:cNvPicPr>
            <a:picLocks noChangeAspect="1"/>
          </p:cNvPicPr>
          <p:nvPr/>
        </p:nvPicPr>
        <p:blipFill>
          <a:blip r:embed="rId4"/>
          <a:stretch>
            <a:fillRect/>
          </a:stretch>
        </p:blipFill>
        <p:spPr>
          <a:xfrm>
            <a:off x="560845" y="2399477"/>
            <a:ext cx="5239481" cy="3029373"/>
          </a:xfrm>
          <a:prstGeom prst="rect">
            <a:avLst/>
          </a:prstGeom>
        </p:spPr>
      </p:pic>
      <p:pic>
        <p:nvPicPr>
          <p:cNvPr id="6" name="Stewart_DAP_Bodipy_6min">
            <a:hlinkClick r:id="" action="ppaction://media"/>
            <a:extLst>
              <a:ext uri="{FF2B5EF4-FFF2-40B4-BE49-F238E27FC236}">
                <a16:creationId xmlns:a16="http://schemas.microsoft.com/office/drawing/2014/main" id="{99CD6C00-B6E9-A108-B234-F890A843A2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07504" y="1058253"/>
            <a:ext cx="5106543" cy="5106543"/>
          </a:xfrm>
          <a:prstGeom prst="rect">
            <a:avLst/>
          </a:prstGeom>
        </p:spPr>
      </p:pic>
      <p:sp>
        <p:nvSpPr>
          <p:cNvPr id="7" name="TextBox 6">
            <a:extLst>
              <a:ext uri="{FF2B5EF4-FFF2-40B4-BE49-F238E27FC236}">
                <a16:creationId xmlns:a16="http://schemas.microsoft.com/office/drawing/2014/main" id="{C4F46750-A7D3-CCA4-9281-25141F7CD47A}"/>
              </a:ext>
            </a:extLst>
          </p:cNvPr>
          <p:cNvSpPr txBox="1"/>
          <p:nvPr/>
        </p:nvSpPr>
        <p:spPr>
          <a:xfrm>
            <a:off x="377953" y="1270979"/>
            <a:ext cx="59335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Daptomycin was fluorescently labeled</a:t>
            </a:r>
            <a:r>
              <a:rPr lang="en-US" dirty="0">
                <a:solidFill>
                  <a:prstClr val="black"/>
                </a:solidFill>
                <a:latin typeface="Times New Roman" panose="02020603050405020304" pitchFamily="18" charset="0"/>
                <a:cs typeface="Times New Roman" panose="02020603050405020304" pitchFamily="18" charset="0"/>
              </a:rPr>
              <a:t> then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dissolved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phosphate buffer and pumped through the capillary biofilm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reactor that contained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 epidermidis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biofilm</a:t>
            </a:r>
          </a:p>
        </p:txBody>
      </p:sp>
      <p:sp>
        <p:nvSpPr>
          <p:cNvPr id="8" name="TextBox 7">
            <a:extLst>
              <a:ext uri="{FF2B5EF4-FFF2-40B4-BE49-F238E27FC236}">
                <a16:creationId xmlns:a16="http://schemas.microsoft.com/office/drawing/2014/main" id="{AACB5F3A-7327-72E9-1350-A83FF9768815}"/>
              </a:ext>
            </a:extLst>
          </p:cNvPr>
          <p:cNvSpPr txBox="1"/>
          <p:nvPr/>
        </p:nvSpPr>
        <p:spPr>
          <a:xfrm>
            <a:off x="226761" y="5641576"/>
            <a:ext cx="6194196" cy="523220"/>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Daptomycin Rapidly Penetrates a </a:t>
            </a:r>
            <a:r>
              <a:rPr lang="en-US" sz="1400" i="1" dirty="0">
                <a:latin typeface="Times New Roman" panose="02020603050405020304" pitchFamily="18" charset="0"/>
                <a:cs typeface="Times New Roman" panose="02020603050405020304" pitchFamily="18" charset="0"/>
              </a:rPr>
              <a:t>Staphylococcus epidermidis </a:t>
            </a:r>
            <a:r>
              <a:rPr lang="en-US" sz="1400" dirty="0">
                <a:latin typeface="Times New Roman" panose="02020603050405020304" pitchFamily="18" charset="0"/>
                <a:cs typeface="Times New Roman" panose="02020603050405020304" pitchFamily="18" charset="0"/>
              </a:rPr>
              <a:t>Biofilm</a:t>
            </a:r>
          </a:p>
          <a:p>
            <a:r>
              <a:rPr lang="en-US" sz="1400" dirty="0">
                <a:latin typeface="Times New Roman" panose="02020603050405020304" pitchFamily="18" charset="0"/>
                <a:cs typeface="Times New Roman" panose="02020603050405020304" pitchFamily="18" charset="0"/>
              </a:rPr>
              <a:t>ANTIMICROBIAL AGENTS AND CHEMOTHERAPY, Aug. 2009, p. 3505–3507</a:t>
            </a:r>
          </a:p>
        </p:txBody>
      </p:sp>
    </p:spTree>
    <p:extLst>
      <p:ext uri="{BB962C8B-B14F-4D97-AF65-F5344CB8AC3E}">
        <p14:creationId xmlns:p14="http://schemas.microsoft.com/office/powerpoint/2010/main" val="286698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6863E-0999-5210-3268-7AF6C4638BFB}"/>
              </a:ext>
            </a:extLst>
          </p:cNvPr>
          <p:cNvSpPr>
            <a:spLocks noGrp="1"/>
          </p:cNvSpPr>
          <p:nvPr>
            <p:ph type="title"/>
          </p:nvPr>
        </p:nvSpPr>
        <p:spPr>
          <a:xfrm>
            <a:off x="838200" y="306132"/>
            <a:ext cx="10515600" cy="873740"/>
          </a:xfrm>
        </p:spPr>
        <p:txBody>
          <a:bodyPr/>
          <a:lstStyle/>
          <a:p>
            <a:r>
              <a:rPr lang="en-US" dirty="0">
                <a:latin typeface="Times New Roman" panose="02020603050405020304" pitchFamily="18" charset="0"/>
                <a:cs typeface="Times New Roman" panose="02020603050405020304" pitchFamily="18" charset="0"/>
              </a:rPr>
              <a:t>Biocide Consumption by Microbes</a:t>
            </a:r>
            <a:endParaRPr lang="en-US" dirty="0"/>
          </a:p>
        </p:txBody>
      </p:sp>
      <p:sp>
        <p:nvSpPr>
          <p:cNvPr id="3" name="Content Placeholder 2">
            <a:extLst>
              <a:ext uri="{FF2B5EF4-FFF2-40B4-BE49-F238E27FC236}">
                <a16:creationId xmlns:a16="http://schemas.microsoft.com/office/drawing/2014/main" id="{583BCC8D-926C-4CE3-78CE-800C0A0DD1BC}"/>
              </a:ext>
            </a:extLst>
          </p:cNvPr>
          <p:cNvSpPr txBox="1">
            <a:spLocks/>
          </p:cNvSpPr>
          <p:nvPr/>
        </p:nvSpPr>
        <p:spPr>
          <a:xfrm>
            <a:off x="452846" y="1450491"/>
            <a:ext cx="10972800" cy="13824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sz="2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Cell density within a biofilm was identified as a factor that influenced biofilm tolerance</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High concentrations of microbes can exert a demand on the biocide</a:t>
            </a:r>
          </a:p>
          <a:p>
            <a:r>
              <a:rPr lang="en-US" dirty="0">
                <a:latin typeface="Times New Roman" panose="02020603050405020304" pitchFamily="18" charset="0"/>
                <a:cs typeface="Times New Roman" panose="02020603050405020304" pitchFamily="18" charset="0"/>
              </a:rPr>
              <a:t>Biocide depletion supports the statement that the cell density within the biofilm will affect the efficacy of an antimicrobial</a:t>
            </a:r>
          </a:p>
        </p:txBody>
      </p:sp>
      <p:sp>
        <p:nvSpPr>
          <p:cNvPr id="4" name="TextBox 3">
            <a:extLst>
              <a:ext uri="{FF2B5EF4-FFF2-40B4-BE49-F238E27FC236}">
                <a16:creationId xmlns:a16="http://schemas.microsoft.com/office/drawing/2014/main" id="{AE1B5910-FBDC-9967-8016-3BB6D09816D6}"/>
              </a:ext>
            </a:extLst>
          </p:cNvPr>
          <p:cNvSpPr txBox="1"/>
          <p:nvPr/>
        </p:nvSpPr>
        <p:spPr>
          <a:xfrm>
            <a:off x="252549" y="3075194"/>
            <a:ext cx="8374742" cy="2308324"/>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Residual Glutaraldehyde Concentration in the Presence of Different Populations of </a:t>
            </a:r>
            <a:r>
              <a:rPr kumimoji="0" lang="en-US" sz="16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Enterobacter aerogenes </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Live Microbes			Non-Viable Microbes</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Time (</a:t>
            </a:r>
            <a:r>
              <a:rPr kumimoji="0" lang="en-US" sz="1400" b="1" i="0" u="sng"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Hrs</a:t>
            </a:r>
            <a:r>
              <a:rPr kumimoji="0" lang="en-US" sz="1400" b="1" i="0" u="sng"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a:t>
            </a:r>
            <a:r>
              <a:rPr kumimoji="0" lang="en-US" sz="1400" b="0" i="0" u="sng"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1400" b="1" i="0" u="sng"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115	48	25		115	48	25</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0		36.5	28	28.6		35.4	30.8	27.6</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1		7.5	--	--		32.1	30.9	31.6</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1.5		1.9	--	--		--	--	--</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2		--	11.3	19.6		--	--	--</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24		0	0	0.3		26.2	26.6	29.9</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88		0	0	0		24.0	27.7	28.5</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p:sp>
        <p:nvSpPr>
          <p:cNvPr id="5" name="TextBox 4">
            <a:extLst>
              <a:ext uri="{FF2B5EF4-FFF2-40B4-BE49-F238E27FC236}">
                <a16:creationId xmlns:a16="http://schemas.microsoft.com/office/drawing/2014/main" id="{E1A49E39-95F6-E571-0A1B-5CEF112E0473}"/>
              </a:ext>
            </a:extLst>
          </p:cNvPr>
          <p:cNvSpPr txBox="1"/>
          <p:nvPr/>
        </p:nvSpPr>
        <p:spPr>
          <a:xfrm>
            <a:off x="8627291" y="3559628"/>
            <a:ext cx="3251200" cy="1169551"/>
          </a:xfrm>
          <a:prstGeom prst="rect">
            <a:avLst/>
          </a:prstGeom>
          <a:noFill/>
        </p:spPr>
        <p:txBody>
          <a:bodyPr wrap="square">
            <a:spAutoFit/>
          </a:bodyPr>
          <a:lstStyle/>
          <a:p>
            <a:pPr marL="0" marR="0" lvl="0" indent="57150" algn="l"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Time</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0" marR="0" lvl="0" indent="57150" algn="l" defTabSz="9144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Sample	</a:t>
            </a:r>
            <a:r>
              <a:rPr kumimoji="0" lang="en-US" sz="1400" b="1" i="0" u="sng"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1400" b="1" i="0" u="sng"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Inital</a:t>
            </a:r>
            <a:r>
              <a:rPr kumimoji="0" lang="en-US" sz="1400" b="1" i="0" u="sng"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24 hours</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0" marR="0" lvl="0" indent="5715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115 </a:t>
            </a:r>
            <a:r>
              <a:rPr kumimoji="0" lang="en-US" sz="14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Klett</a:t>
            </a: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1.05 X 10</a:t>
            </a:r>
            <a:r>
              <a:rPr kumimoji="0" lang="en-US" sz="1400" b="0" i="0" u="none" strike="noStrike" kern="1200" cap="none" spc="0" normalizeH="0" baseline="30000" noProof="0" dirty="0">
                <a:ln>
                  <a:noFill/>
                </a:ln>
                <a:effectLst/>
                <a:uLnTx/>
                <a:uFillTx/>
                <a:latin typeface="Times New Roman" panose="02020603050405020304" pitchFamily="18" charset="0"/>
                <a:ea typeface="Times New Roman" panose="02020603050405020304" pitchFamily="18" charset="0"/>
                <a:cs typeface="+mn-cs"/>
              </a:rPr>
              <a:t>9	  </a:t>
            </a: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1.42 X 10</a:t>
            </a:r>
            <a:r>
              <a:rPr kumimoji="0" lang="en-US" sz="1400" b="0" i="0" u="none" strike="noStrike" kern="1200" cap="none" spc="0" normalizeH="0" baseline="30000" noProof="0" dirty="0">
                <a:ln>
                  <a:noFill/>
                </a:ln>
                <a:effectLst/>
                <a:uLnTx/>
                <a:uFillTx/>
                <a:latin typeface="Times New Roman" panose="02020603050405020304" pitchFamily="18" charset="0"/>
                <a:ea typeface="Times New Roman" panose="02020603050405020304" pitchFamily="18" charset="0"/>
                <a:cs typeface="+mn-cs"/>
              </a:rPr>
              <a:t>8</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0" marR="0" lvl="0" indent="5715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48 </a:t>
            </a:r>
            <a:r>
              <a:rPr kumimoji="0" lang="en-US" sz="14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Klett</a:t>
            </a: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3.8 X 10</a:t>
            </a:r>
            <a:r>
              <a:rPr kumimoji="0" lang="en-US" sz="1400" b="0" i="0" u="none" strike="noStrike" kern="1200" cap="none" spc="0" normalizeH="0" baseline="30000" noProof="0" dirty="0">
                <a:ln>
                  <a:noFill/>
                </a:ln>
                <a:effectLst/>
                <a:uLnTx/>
                <a:uFillTx/>
                <a:latin typeface="Times New Roman" panose="02020603050405020304" pitchFamily="18" charset="0"/>
                <a:ea typeface="Times New Roman" panose="02020603050405020304" pitchFamily="18" charset="0"/>
                <a:cs typeface="+mn-cs"/>
              </a:rPr>
              <a:t>8</a:t>
            </a: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1.29 X 10	</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L="0" marR="0" lvl="0" indent="5715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25 </a:t>
            </a:r>
            <a:r>
              <a:rPr kumimoji="0" lang="en-US" sz="14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Klett</a:t>
            </a: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8.96 X 10</a:t>
            </a:r>
            <a:r>
              <a:rPr kumimoji="0" lang="en-US" sz="1400" b="0" i="0" u="none" strike="noStrike" kern="1200" cap="none" spc="0" normalizeH="0" baseline="30000" noProof="0" dirty="0">
                <a:ln>
                  <a:noFill/>
                </a:ln>
                <a:effectLst/>
                <a:uLnTx/>
                <a:uFillTx/>
                <a:latin typeface="Times New Roman" panose="02020603050405020304" pitchFamily="18" charset="0"/>
                <a:ea typeface="Times New Roman" panose="02020603050405020304" pitchFamily="18" charset="0"/>
                <a:cs typeface="+mn-cs"/>
              </a:rPr>
              <a:t>7</a:t>
            </a:r>
            <a:r>
              <a:rPr kumimoji="0" lang="en-US" sz="1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7.53 X 10</a:t>
            </a:r>
            <a:r>
              <a:rPr kumimoji="0" lang="en-US" sz="1400" b="0" i="0" u="none" strike="noStrike" kern="1200" cap="none" spc="0" normalizeH="0" baseline="30000" noProof="0" dirty="0">
                <a:ln>
                  <a:noFill/>
                </a:ln>
                <a:effectLst/>
                <a:uLnTx/>
                <a:uFillTx/>
                <a:latin typeface="Times New Roman" panose="02020603050405020304" pitchFamily="18" charset="0"/>
                <a:ea typeface="Times New Roman" panose="02020603050405020304" pitchFamily="18" charset="0"/>
                <a:cs typeface="+mn-cs"/>
              </a:rPr>
              <a:t>7	</a:t>
            </a:r>
            <a:endParaRPr kumimoji="0" lang="en-US" sz="105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63611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212A-D7A1-EC58-7140-C4A6F713FE6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 Key to Biofilm Penetration</a:t>
            </a:r>
            <a:endParaRPr lang="en-US" dirty="0"/>
          </a:p>
        </p:txBody>
      </p:sp>
      <p:sp>
        <p:nvSpPr>
          <p:cNvPr id="3" name="Content Placeholder 2">
            <a:extLst>
              <a:ext uri="{FF2B5EF4-FFF2-40B4-BE49-F238E27FC236}">
                <a16:creationId xmlns:a16="http://schemas.microsoft.com/office/drawing/2014/main" id="{577FAC14-BAF1-18AB-A628-D8961658FABD}"/>
              </a:ext>
            </a:extLst>
          </p:cNvPr>
          <p:cNvSpPr>
            <a:spLocks noGrp="1"/>
          </p:cNvSpPr>
          <p:nvPr>
            <p:ph idx="1"/>
          </p:nvPr>
        </p:nvSpPr>
        <p:spPr>
          <a:xfrm>
            <a:off x="838200" y="1373341"/>
            <a:ext cx="10515600" cy="4351338"/>
          </a:xfrm>
        </p:spPr>
        <p:txBody>
          <a:bodyPr/>
          <a:lstStyle/>
          <a:p>
            <a:r>
              <a:rPr lang="en-US" sz="2400" dirty="0">
                <a:latin typeface="Times New Roman" panose="02020603050405020304" pitchFamily="18" charset="0"/>
                <a:cs typeface="Times New Roman" panose="02020603050405020304" pitchFamily="18" charset="0"/>
              </a:rPr>
              <a:t>The penetration of any substance into a biofilm is limited by</a:t>
            </a:r>
            <a:r>
              <a:rPr lang="en-US" sz="2400" baseline="30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a:t>
            </a:r>
          </a:p>
          <a:p>
            <a:pPr lvl="1"/>
            <a:r>
              <a:rPr lang="en-US" dirty="0">
                <a:solidFill>
                  <a:srgbClr val="FF0000"/>
                </a:solidFill>
                <a:latin typeface="Times New Roman" panose="02020603050405020304" pitchFamily="18" charset="0"/>
                <a:cs typeface="Times New Roman" panose="02020603050405020304" pitchFamily="18" charset="0"/>
              </a:rPr>
              <a:t>Diffusion</a:t>
            </a:r>
          </a:p>
          <a:p>
            <a:pPr lvl="1"/>
            <a:r>
              <a:rPr lang="en-US" dirty="0">
                <a:solidFill>
                  <a:srgbClr val="FF0000"/>
                </a:solidFill>
                <a:latin typeface="Times New Roman" panose="02020603050405020304" pitchFamily="18" charset="0"/>
                <a:cs typeface="Times New Roman" panose="02020603050405020304" pitchFamily="18" charset="0"/>
              </a:rPr>
              <a:t>Reactivity</a:t>
            </a:r>
          </a:p>
          <a:p>
            <a:r>
              <a:rPr lang="en-US" sz="2400" dirty="0">
                <a:latin typeface="Times New Roman" panose="02020603050405020304" pitchFamily="18" charset="0"/>
                <a:cs typeface="Times New Roman" panose="02020603050405020304" pitchFamily="18" charset="0"/>
              </a:rPr>
              <a:t>Any substance can diffuse into a biofilm</a:t>
            </a:r>
          </a:p>
          <a:p>
            <a:r>
              <a:rPr lang="en-US" sz="2400" dirty="0">
                <a:latin typeface="Times New Roman" panose="02020603050405020304" pitchFamily="18" charset="0"/>
                <a:cs typeface="Times New Roman" panose="02020603050405020304" pitchFamily="18" charset="0"/>
              </a:rPr>
              <a:t>The extent of penetration is limited by the reactivity of the molecule</a:t>
            </a:r>
          </a:p>
          <a:p>
            <a:pPr lvl="1"/>
            <a:r>
              <a:rPr lang="en-US" sz="2000" dirty="0">
                <a:latin typeface="Times New Roman" panose="02020603050405020304" pitchFamily="18" charset="0"/>
                <a:cs typeface="Times New Roman" panose="02020603050405020304" pitchFamily="18" charset="0"/>
              </a:rPr>
              <a:t>Reactive biocides don’t penetrate deeply</a:t>
            </a:r>
          </a:p>
          <a:p>
            <a:pPr lvl="2"/>
            <a:r>
              <a:rPr lang="en-US" sz="1800" dirty="0">
                <a:latin typeface="Times New Roman" panose="02020603050405020304" pitchFamily="18" charset="0"/>
                <a:cs typeface="Times New Roman" panose="02020603050405020304" pitchFamily="18" charset="0"/>
              </a:rPr>
              <a:t>Hypochlorite (bleach) is very reactive, and doesn’t penetrate well</a:t>
            </a:r>
          </a:p>
          <a:p>
            <a:pPr lvl="1"/>
            <a:r>
              <a:rPr lang="en-US" sz="2000" dirty="0">
                <a:latin typeface="Times New Roman" panose="02020603050405020304" pitchFamily="18" charset="0"/>
                <a:cs typeface="Times New Roman" panose="02020603050405020304" pitchFamily="18" charset="0"/>
              </a:rPr>
              <a:t>Nonreactive substances can penetrate fully throughout</a:t>
            </a:r>
          </a:p>
          <a:p>
            <a:pPr lvl="1"/>
            <a:r>
              <a:rPr lang="en-US" sz="2000" dirty="0">
                <a:latin typeface="Times New Roman" panose="02020603050405020304" pitchFamily="18" charset="0"/>
                <a:cs typeface="Times New Roman" panose="02020603050405020304" pitchFamily="18" charset="0"/>
              </a:rPr>
              <a:t>Biocides with less reactively with the biofilm (or substances within) will penetrate more extensively than reactive biocides</a:t>
            </a:r>
          </a:p>
          <a:p>
            <a:endParaRPr lang="en-US" dirty="0"/>
          </a:p>
        </p:txBody>
      </p:sp>
      <p:sp>
        <p:nvSpPr>
          <p:cNvPr id="4" name="TextBox 3">
            <a:extLst>
              <a:ext uri="{FF2B5EF4-FFF2-40B4-BE49-F238E27FC236}">
                <a16:creationId xmlns:a16="http://schemas.microsoft.com/office/drawing/2014/main" id="{B192A5F9-8ECB-371F-F10A-374C65BD4F2E}"/>
              </a:ext>
            </a:extLst>
          </p:cNvPr>
          <p:cNvSpPr txBox="1"/>
          <p:nvPr/>
        </p:nvSpPr>
        <p:spPr>
          <a:xfrm>
            <a:off x="2496644" y="5724679"/>
            <a:ext cx="4656275" cy="307777"/>
          </a:xfrm>
          <a:prstGeom prst="rect">
            <a:avLst/>
          </a:prstGeom>
          <a:noFill/>
        </p:spPr>
        <p:txBody>
          <a:bodyPr wrap="none" rtlCol="0">
            <a:spAutoFit/>
          </a:bodyPr>
          <a:lstStyle/>
          <a:p>
            <a:r>
              <a:rPr lang="en-US" sz="1400" baseline="300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JOURNAL OF BACTERIOLOGY Mar. 2003, p. 1485–1491</a:t>
            </a:r>
            <a:endParaRPr lang="en-US" sz="1400" dirty="0"/>
          </a:p>
        </p:txBody>
      </p:sp>
    </p:spTree>
    <p:extLst>
      <p:ext uri="{BB962C8B-B14F-4D97-AF65-F5344CB8AC3E}">
        <p14:creationId xmlns:p14="http://schemas.microsoft.com/office/powerpoint/2010/main" val="1026264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65203-6526-3D22-9A23-BC53ACDAAB1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Acknowledgements</a:t>
            </a:r>
            <a:endParaRPr lang="en-US" dirty="0"/>
          </a:p>
        </p:txBody>
      </p:sp>
      <p:sp>
        <p:nvSpPr>
          <p:cNvPr id="3" name="Content Placeholder 2">
            <a:extLst>
              <a:ext uri="{FF2B5EF4-FFF2-40B4-BE49-F238E27FC236}">
                <a16:creationId xmlns:a16="http://schemas.microsoft.com/office/drawing/2014/main" id="{AF8B1682-675A-7A4B-0E7D-E902FB45B9C5}"/>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Alexsandra Corrigan</a:t>
            </a:r>
          </a:p>
          <a:p>
            <a:r>
              <a:rPr lang="en-US" dirty="0">
                <a:latin typeface="Times New Roman" panose="02020603050405020304" pitchFamily="18" charset="0"/>
                <a:cs typeface="Times New Roman" panose="02020603050405020304" pitchFamily="18" charset="0"/>
              </a:rPr>
              <a:t>Mackenzie Moore</a:t>
            </a:r>
          </a:p>
          <a:p>
            <a:r>
              <a:rPr lang="en-US" dirty="0">
                <a:latin typeface="Times New Roman" panose="02020603050405020304" pitchFamily="18" charset="0"/>
                <a:cs typeface="Times New Roman" panose="02020603050405020304" pitchFamily="18" charset="0"/>
              </a:rPr>
              <a:t>Ben Niemaseck</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Darla Goeres – Montana State University</a:t>
            </a:r>
          </a:p>
          <a:p>
            <a:endParaRPr lang="en-US" dirty="0"/>
          </a:p>
        </p:txBody>
      </p:sp>
    </p:spTree>
    <p:extLst>
      <p:ext uri="{BB962C8B-B14F-4D97-AF65-F5344CB8AC3E}">
        <p14:creationId xmlns:p14="http://schemas.microsoft.com/office/powerpoint/2010/main" val="3054892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CE28-294B-AC6D-F61C-875A9D47B8C7}"/>
              </a:ext>
            </a:extLst>
          </p:cNvPr>
          <p:cNvSpPr>
            <a:spLocks noGrp="1"/>
          </p:cNvSpPr>
          <p:nvPr>
            <p:ph type="title"/>
          </p:nvPr>
        </p:nvSpPr>
        <p:spPr>
          <a:xfrm>
            <a:off x="838200" y="365125"/>
            <a:ext cx="10813026" cy="1325563"/>
          </a:xfrm>
        </p:spPr>
        <p:txBody>
          <a:bodyPr/>
          <a:lstStyle/>
          <a:p>
            <a:r>
              <a:rPr lang="en-US" sz="4000" dirty="0">
                <a:latin typeface="Times New Roman" panose="02020603050405020304" pitchFamily="18" charset="0"/>
                <a:cs typeface="Times New Roman" panose="02020603050405020304" pitchFamily="18" charset="0"/>
              </a:rPr>
              <a:t>Reactivity Limitation of Peroxide into a Biofilm</a:t>
            </a:r>
            <a:endParaRPr lang="en-US" sz="4000" dirty="0"/>
          </a:p>
        </p:txBody>
      </p:sp>
      <p:pic>
        <p:nvPicPr>
          <p:cNvPr id="4" name="Picture 3">
            <a:extLst>
              <a:ext uri="{FF2B5EF4-FFF2-40B4-BE49-F238E27FC236}">
                <a16:creationId xmlns:a16="http://schemas.microsoft.com/office/drawing/2014/main" id="{3710CCD3-16ED-80E8-BB54-002FA7E6EF45}"/>
              </a:ext>
            </a:extLst>
          </p:cNvPr>
          <p:cNvPicPr>
            <a:picLocks noChangeAspect="1"/>
          </p:cNvPicPr>
          <p:nvPr/>
        </p:nvPicPr>
        <p:blipFill>
          <a:blip r:embed="rId2"/>
          <a:stretch>
            <a:fillRect/>
          </a:stretch>
        </p:blipFill>
        <p:spPr>
          <a:xfrm>
            <a:off x="635026" y="951965"/>
            <a:ext cx="5188762" cy="5145523"/>
          </a:xfrm>
          <a:prstGeom prst="rect">
            <a:avLst/>
          </a:prstGeom>
        </p:spPr>
      </p:pic>
      <p:sp>
        <p:nvSpPr>
          <p:cNvPr id="5" name="TextBox 4">
            <a:extLst>
              <a:ext uri="{FF2B5EF4-FFF2-40B4-BE49-F238E27FC236}">
                <a16:creationId xmlns:a16="http://schemas.microsoft.com/office/drawing/2014/main" id="{46797D5E-7CF5-EF06-D76E-CF223D03E8B7}"/>
              </a:ext>
            </a:extLst>
          </p:cNvPr>
          <p:cNvSpPr txBox="1"/>
          <p:nvPr/>
        </p:nvSpPr>
        <p:spPr>
          <a:xfrm>
            <a:off x="5823788" y="5219444"/>
            <a:ext cx="640079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C2E35"/>
                </a:solidFill>
                <a:effectLst/>
                <a:uLnTx/>
                <a:uFillTx/>
                <a:latin typeface="Times New Roman" panose="02020603050405020304" pitchFamily="18" charset="0"/>
                <a:cs typeface="Times New Roman" panose="02020603050405020304" pitchFamily="18" charset="0"/>
              </a:rPr>
              <a:t>Effect of Catalase on Hydrogen Peroxide Penetration into </a:t>
            </a:r>
            <a:r>
              <a:rPr kumimoji="0" lang="en-US" sz="1100" b="1" i="1" u="none" strike="noStrike" kern="1200" cap="none" spc="0" normalizeH="0" baseline="0" noProof="0" dirty="0">
                <a:ln>
                  <a:noFill/>
                </a:ln>
                <a:solidFill>
                  <a:srgbClr val="2C2E35"/>
                </a:solidFill>
                <a:effectLst/>
                <a:uLnTx/>
                <a:uFillTx/>
                <a:latin typeface="Times New Roman" panose="02020603050405020304" pitchFamily="18" charset="0"/>
                <a:cs typeface="Times New Roman" panose="02020603050405020304" pitchFamily="18" charset="0"/>
              </a:rPr>
              <a:t>Pseudomonas aeruginosa </a:t>
            </a:r>
            <a:r>
              <a:rPr kumimoji="0" lang="en-US" sz="1100" b="1" i="0" u="none" strike="noStrike" kern="1200" cap="none" spc="0" normalizeH="0" baseline="0" noProof="0" dirty="0">
                <a:ln>
                  <a:noFill/>
                </a:ln>
                <a:solidFill>
                  <a:srgbClr val="2C2E35"/>
                </a:solidFill>
                <a:effectLst/>
                <a:uLnTx/>
                <a:uFillTx/>
                <a:latin typeface="Times New Roman" panose="02020603050405020304" pitchFamily="18" charset="0"/>
                <a:cs typeface="Times New Roman" panose="02020603050405020304" pitchFamily="18" charset="0"/>
              </a:rPr>
              <a:t>Biofilms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C2E35"/>
                </a:solidFill>
                <a:effectLst/>
                <a:uLnTx/>
                <a:uFillTx/>
                <a:latin typeface="Times New Roman" panose="02020603050405020304" pitchFamily="18" charset="0"/>
                <a:cs typeface="Times New Roman" panose="02020603050405020304" pitchFamily="18" charset="0"/>
              </a:rPr>
              <a:t>Applied and Environmental Microbiology Volume 66, Issue 2, Feb. 2000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55AB651-C324-E7B4-A3D9-678A3B2F6A73}"/>
              </a:ext>
            </a:extLst>
          </p:cNvPr>
          <p:cNvSpPr txBox="1"/>
          <p:nvPr/>
        </p:nvSpPr>
        <p:spPr>
          <a:xfrm>
            <a:off x="6215673" y="1485294"/>
            <a:ext cx="554934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Peroxide was not able to penetrate into a thin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imes New Roman" panose="02020603050405020304" pitchFamily="18" charset="0"/>
                <a:cs typeface="Times New Roman" panose="02020603050405020304" pitchFamily="18" charset="0"/>
              </a:rPr>
              <a:t>b</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iofilm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because of the presence of catalase in the biofilm</a:t>
            </a:r>
          </a:p>
        </p:txBody>
      </p:sp>
    </p:spTree>
    <p:extLst>
      <p:ext uri="{BB962C8B-B14F-4D97-AF65-F5344CB8AC3E}">
        <p14:creationId xmlns:p14="http://schemas.microsoft.com/office/powerpoint/2010/main" val="1247173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DD5F-FDB7-97CC-0054-998452291EA4}"/>
              </a:ext>
            </a:extLst>
          </p:cNvPr>
          <p:cNvSpPr>
            <a:spLocks noGrp="1"/>
          </p:cNvSpPr>
          <p:nvPr>
            <p:ph type="title"/>
          </p:nvPr>
        </p:nvSpPr>
        <p:spPr>
          <a:xfrm>
            <a:off x="838200" y="365125"/>
            <a:ext cx="10881852" cy="785249"/>
          </a:xfrm>
        </p:spPr>
        <p:txBody>
          <a:bodyPr/>
          <a:lstStyle/>
          <a:p>
            <a:r>
              <a:rPr lang="en-US" sz="3600" dirty="0">
                <a:latin typeface="Times New Roman" panose="02020603050405020304" pitchFamily="18" charset="0"/>
                <a:cs typeface="Times New Roman" panose="02020603050405020304" pitchFamily="18" charset="0"/>
              </a:rPr>
              <a:t>Chlorine (</a:t>
            </a:r>
            <a:r>
              <a:rPr lang="en-US" sz="3600" dirty="0" err="1">
                <a:latin typeface="Times New Roman" panose="02020603050405020304" pitchFamily="18" charset="0"/>
                <a:cs typeface="Times New Roman" panose="02020603050405020304" pitchFamily="18" charset="0"/>
              </a:rPr>
              <a:t>HOCl</a:t>
            </a:r>
            <a:r>
              <a:rPr lang="en-US" sz="3600" dirty="0">
                <a:latin typeface="Times New Roman" panose="02020603050405020304" pitchFamily="18" charset="0"/>
                <a:cs typeface="Times New Roman" panose="02020603050405020304" pitchFamily="18" charset="0"/>
              </a:rPr>
              <a:t>) Ineffectiveness at Penetrating Biofilm</a:t>
            </a:r>
          </a:p>
        </p:txBody>
      </p:sp>
      <p:sp>
        <p:nvSpPr>
          <p:cNvPr id="3" name="Content Placeholder 2">
            <a:extLst>
              <a:ext uri="{FF2B5EF4-FFF2-40B4-BE49-F238E27FC236}">
                <a16:creationId xmlns:a16="http://schemas.microsoft.com/office/drawing/2014/main" id="{130C7E6B-9502-24B7-00B7-81186C725863}"/>
              </a:ext>
            </a:extLst>
          </p:cNvPr>
          <p:cNvSpPr txBox="1">
            <a:spLocks/>
          </p:cNvSpPr>
          <p:nvPr/>
        </p:nvSpPr>
        <p:spPr>
          <a:xfrm>
            <a:off x="409413" y="1150374"/>
            <a:ext cx="5341908" cy="4953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Chlorine (</a:t>
            </a:r>
            <a:r>
              <a:rPr lang="en-US" sz="2400" dirty="0" err="1">
                <a:latin typeface="Times New Roman" panose="02020603050405020304" pitchFamily="18" charset="0"/>
                <a:cs typeface="Times New Roman" panose="02020603050405020304" pitchFamily="18" charset="0"/>
              </a:rPr>
              <a:t>HOCl</a:t>
            </a:r>
            <a:r>
              <a:rPr lang="en-US" sz="2400" dirty="0">
                <a:latin typeface="Times New Roman" panose="02020603050405020304" pitchFamily="18" charset="0"/>
                <a:cs typeface="Times New Roman" panose="02020603050405020304" pitchFamily="18" charset="0"/>
              </a:rPr>
              <a:t>) is widely used in industrial water treatment</a:t>
            </a:r>
          </a:p>
          <a:p>
            <a:r>
              <a:rPr lang="en-US" sz="2400" dirty="0">
                <a:latin typeface="Times New Roman" panose="02020603050405020304" pitchFamily="18" charset="0"/>
                <a:cs typeface="Times New Roman" panose="02020603050405020304" pitchFamily="18" charset="0"/>
              </a:rPr>
              <a:t>It is known to be somewhat ineffective against biofilm</a:t>
            </a:r>
          </a:p>
          <a:p>
            <a:r>
              <a:rPr lang="en-US" sz="2400" dirty="0">
                <a:latin typeface="Times New Roman" panose="02020603050405020304" pitchFamily="18" charset="0"/>
                <a:cs typeface="Times New Roman" panose="02020603050405020304" pitchFamily="18" charset="0"/>
              </a:rPr>
              <a:t>The likely reason is that it is too reactive with the biofilm matrix</a:t>
            </a:r>
          </a:p>
          <a:p>
            <a:r>
              <a:rPr lang="en-US" sz="2400" dirty="0">
                <a:latin typeface="Times New Roman" panose="02020603050405020304" pitchFamily="18" charset="0"/>
                <a:cs typeface="Times New Roman" panose="02020603050405020304" pitchFamily="18" charset="0"/>
              </a:rPr>
              <a:t>The video clip shows the relative ineffectiveness of 10 ppm of free chlorine </a:t>
            </a:r>
          </a:p>
        </p:txBody>
      </p:sp>
      <p:pic>
        <p:nvPicPr>
          <p:cNvPr id="4" name="Davison_HOCl_10ppm">
            <a:hlinkClick r:id="" action="ppaction://media"/>
            <a:extLst>
              <a:ext uri="{FF2B5EF4-FFF2-40B4-BE49-F238E27FC236}">
                <a16:creationId xmlns:a16="http://schemas.microsoft.com/office/drawing/2014/main" id="{C316EFA6-1384-0A7C-7227-A6F9F54DEA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0" y="1041639"/>
            <a:ext cx="5341908" cy="5341908"/>
          </a:xfrm>
          <a:prstGeom prst="rect">
            <a:avLst/>
          </a:prstGeom>
        </p:spPr>
      </p:pic>
      <p:sp>
        <p:nvSpPr>
          <p:cNvPr id="5" name="TextBox 4">
            <a:extLst>
              <a:ext uri="{FF2B5EF4-FFF2-40B4-BE49-F238E27FC236}">
                <a16:creationId xmlns:a16="http://schemas.microsoft.com/office/drawing/2014/main" id="{0F32F8E1-A52E-D7C2-0DB0-08908DAE54A3}"/>
              </a:ext>
            </a:extLst>
          </p:cNvPr>
          <p:cNvSpPr txBox="1"/>
          <p:nvPr/>
        </p:nvSpPr>
        <p:spPr>
          <a:xfrm>
            <a:off x="64734" y="5761574"/>
            <a:ext cx="6031266" cy="461665"/>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Spatial and Temporal Patterns of Biocide Action against </a:t>
            </a:r>
            <a:r>
              <a:rPr lang="en-US" sz="1200" i="1" dirty="0">
                <a:latin typeface="Times New Roman" panose="02020603050405020304" pitchFamily="18" charset="0"/>
                <a:cs typeface="Times New Roman" panose="02020603050405020304" pitchFamily="18" charset="0"/>
              </a:rPr>
              <a:t>Staphylococcus epidermidis </a:t>
            </a:r>
            <a:r>
              <a:rPr lang="en-US" sz="1200" dirty="0">
                <a:latin typeface="Times New Roman" panose="02020603050405020304" pitchFamily="18" charset="0"/>
                <a:cs typeface="Times New Roman" panose="02020603050405020304" pitchFamily="18" charset="0"/>
              </a:rPr>
              <a:t>Biofilms </a:t>
            </a:r>
          </a:p>
          <a:p>
            <a:r>
              <a:rPr lang="en-US" sz="1200" dirty="0">
                <a:latin typeface="Times New Roman" panose="02020603050405020304" pitchFamily="18" charset="0"/>
                <a:cs typeface="Times New Roman" panose="02020603050405020304" pitchFamily="18" charset="0"/>
              </a:rPr>
              <a:t>ANTIMICROBIAL AGENTS AND CHEMOTHERAPY, July 2010, p. 2920–2927</a:t>
            </a:r>
          </a:p>
        </p:txBody>
      </p:sp>
    </p:spTree>
    <p:extLst>
      <p:ext uri="{BB962C8B-B14F-4D97-AF65-F5344CB8AC3E}">
        <p14:creationId xmlns:p14="http://schemas.microsoft.com/office/powerpoint/2010/main" val="24546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5901-97AA-351D-31FA-130944C6F612}"/>
              </a:ext>
            </a:extLst>
          </p:cNvPr>
          <p:cNvSpPr>
            <a:spLocks noGrp="1"/>
          </p:cNvSpPr>
          <p:nvPr>
            <p:ph type="title"/>
          </p:nvPr>
        </p:nvSpPr>
        <p:spPr/>
        <p:txBody>
          <a:bodyPr/>
          <a:lstStyle/>
          <a:p>
            <a:r>
              <a:rPr lang="en-US" sz="3600" dirty="0">
                <a:latin typeface="Times New Roman" panose="02020603050405020304" pitchFamily="18" charset="0"/>
                <a:cs typeface="Times New Roman" panose="02020603050405020304" pitchFamily="18" charset="0"/>
              </a:rPr>
              <a:t>Chlorine (</a:t>
            </a:r>
            <a:r>
              <a:rPr lang="en-US" sz="3600" dirty="0" err="1">
                <a:latin typeface="Times New Roman" panose="02020603050405020304" pitchFamily="18" charset="0"/>
                <a:cs typeface="Times New Roman" panose="02020603050405020304" pitchFamily="18" charset="0"/>
              </a:rPr>
              <a:t>HOCl</a:t>
            </a:r>
            <a:r>
              <a:rPr lang="en-US" sz="3600" dirty="0">
                <a:latin typeface="Times New Roman" panose="02020603050405020304" pitchFamily="18" charset="0"/>
                <a:cs typeface="Times New Roman" panose="02020603050405020304" pitchFamily="18" charset="0"/>
              </a:rPr>
              <a:t>) Ineffectiveness at Penetrating Biofilm</a:t>
            </a:r>
          </a:p>
        </p:txBody>
      </p:sp>
      <p:sp>
        <p:nvSpPr>
          <p:cNvPr id="3" name="Content Placeholder 2">
            <a:extLst>
              <a:ext uri="{FF2B5EF4-FFF2-40B4-BE49-F238E27FC236}">
                <a16:creationId xmlns:a16="http://schemas.microsoft.com/office/drawing/2014/main" id="{08C8CB93-3507-60D6-6458-589BBBEE5733}"/>
              </a:ext>
            </a:extLst>
          </p:cNvPr>
          <p:cNvSpPr txBox="1">
            <a:spLocks/>
          </p:cNvSpPr>
          <p:nvPr/>
        </p:nvSpPr>
        <p:spPr>
          <a:xfrm>
            <a:off x="609600" y="1408471"/>
            <a:ext cx="5331124"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Times New Roman" panose="02020603050405020304" pitchFamily="18" charset="0"/>
                <a:cs typeface="Times New Roman" panose="02020603050405020304" pitchFamily="18" charset="0"/>
              </a:rPr>
              <a:t>This video clip shows the effect of 50 ppm of free chlorine</a:t>
            </a:r>
          </a:p>
        </p:txBody>
      </p:sp>
      <p:pic>
        <p:nvPicPr>
          <p:cNvPr id="4" name="Davison_HOCl_50ppm">
            <a:hlinkClick r:id="" action="ppaction://media"/>
            <a:extLst>
              <a:ext uri="{FF2B5EF4-FFF2-40B4-BE49-F238E27FC236}">
                <a16:creationId xmlns:a16="http://schemas.microsoft.com/office/drawing/2014/main" id="{D2C76A79-2546-E953-3D9E-5483EB8C53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24600" y="953938"/>
            <a:ext cx="5331124" cy="5331124"/>
          </a:xfrm>
          <a:prstGeom prst="rect">
            <a:avLst/>
          </a:prstGeom>
        </p:spPr>
      </p:pic>
      <p:sp>
        <p:nvSpPr>
          <p:cNvPr id="5" name="TextBox 4">
            <a:extLst>
              <a:ext uri="{FF2B5EF4-FFF2-40B4-BE49-F238E27FC236}">
                <a16:creationId xmlns:a16="http://schemas.microsoft.com/office/drawing/2014/main" id="{3CB7530F-E324-608E-F085-CD0F3938DE66}"/>
              </a:ext>
            </a:extLst>
          </p:cNvPr>
          <p:cNvSpPr txBox="1"/>
          <p:nvPr/>
        </p:nvSpPr>
        <p:spPr>
          <a:xfrm>
            <a:off x="64734" y="5364759"/>
            <a:ext cx="6031266" cy="461665"/>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Spatial and Temporal Patterns of Biocide Action against </a:t>
            </a:r>
            <a:r>
              <a:rPr lang="en-US" sz="1200" i="1" dirty="0">
                <a:latin typeface="Times New Roman" panose="02020603050405020304" pitchFamily="18" charset="0"/>
                <a:cs typeface="Times New Roman" panose="02020603050405020304" pitchFamily="18" charset="0"/>
              </a:rPr>
              <a:t>Staphylococcus epidermidis </a:t>
            </a:r>
            <a:r>
              <a:rPr lang="en-US" sz="1200" dirty="0">
                <a:latin typeface="Times New Roman" panose="02020603050405020304" pitchFamily="18" charset="0"/>
                <a:cs typeface="Times New Roman" panose="02020603050405020304" pitchFamily="18" charset="0"/>
              </a:rPr>
              <a:t>Biofilms </a:t>
            </a:r>
          </a:p>
          <a:p>
            <a:r>
              <a:rPr lang="en-US" sz="1200" dirty="0">
                <a:latin typeface="Times New Roman" panose="02020603050405020304" pitchFamily="18" charset="0"/>
                <a:cs typeface="Times New Roman" panose="02020603050405020304" pitchFamily="18" charset="0"/>
              </a:rPr>
              <a:t>ANTIMICROBIAL AGENTS AND CHEMOTHERAPY, July 2010, p. 2920–2927</a:t>
            </a:r>
          </a:p>
        </p:txBody>
      </p:sp>
    </p:spTree>
    <p:extLst>
      <p:ext uri="{BB962C8B-B14F-4D97-AF65-F5344CB8AC3E}">
        <p14:creationId xmlns:p14="http://schemas.microsoft.com/office/powerpoint/2010/main" val="35291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EC70-053D-EA27-279C-3BEDDE95F097}"/>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Why is it Hard to Eliminate Biofilms?</a:t>
            </a:r>
          </a:p>
        </p:txBody>
      </p:sp>
      <p:sp>
        <p:nvSpPr>
          <p:cNvPr id="3" name="Content Placeholder 2">
            <a:extLst>
              <a:ext uri="{FF2B5EF4-FFF2-40B4-BE49-F238E27FC236}">
                <a16:creationId xmlns:a16="http://schemas.microsoft.com/office/drawing/2014/main" id="{F5C94B9A-D54E-878C-8266-490B510F1F74}"/>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Several Reasons:</a:t>
            </a:r>
          </a:p>
          <a:p>
            <a:r>
              <a:rPr lang="en-US" dirty="0">
                <a:latin typeface="Times New Roman" panose="02020603050405020304" pitchFamily="18" charset="0"/>
                <a:cs typeface="Times New Roman" panose="02020603050405020304" pitchFamily="18" charset="0"/>
              </a:rPr>
              <a:t>#1 – Misapplication of the biocide</a:t>
            </a:r>
          </a:p>
          <a:p>
            <a:pPr lvl="1"/>
            <a:r>
              <a:rPr lang="en-US" dirty="0">
                <a:latin typeface="Times New Roman" panose="02020603050405020304" pitchFamily="18" charset="0"/>
                <a:cs typeface="Times New Roman" panose="02020603050405020304" pitchFamily="18" charset="0"/>
              </a:rPr>
              <a:t>Not understanding the mode of action of the biocide</a:t>
            </a:r>
          </a:p>
          <a:p>
            <a:pPr lvl="2"/>
            <a:r>
              <a:rPr lang="en-US" dirty="0">
                <a:latin typeface="Times New Roman" panose="02020603050405020304" pitchFamily="18" charset="0"/>
                <a:cs typeface="Times New Roman" panose="02020603050405020304" pitchFamily="18" charset="0"/>
              </a:rPr>
              <a:t>Is the biocide inactivated by sulfide, amines, or high pH</a:t>
            </a:r>
          </a:p>
          <a:p>
            <a:pPr lvl="2"/>
            <a:r>
              <a:rPr lang="en-US" dirty="0">
                <a:latin typeface="Times New Roman" panose="02020603050405020304" pitchFamily="18" charset="0"/>
                <a:cs typeface="Times New Roman" panose="02020603050405020304" pitchFamily="18" charset="0"/>
              </a:rPr>
              <a:t>What is the contact time in the system</a:t>
            </a:r>
          </a:p>
          <a:p>
            <a:pPr lvl="2"/>
            <a:r>
              <a:rPr lang="en-US" dirty="0">
                <a:latin typeface="Times New Roman" panose="02020603050405020304" pitchFamily="18" charset="0"/>
                <a:cs typeface="Times New Roman" panose="02020603050405020304" pitchFamily="18" charset="0"/>
              </a:rPr>
              <a:t>Does the biocide have a fast or slow mode of action</a:t>
            </a:r>
          </a:p>
          <a:p>
            <a:pPr lvl="2"/>
            <a:r>
              <a:rPr lang="en-US" dirty="0">
                <a:latin typeface="Times New Roman" panose="02020603050405020304" pitchFamily="18" charset="0"/>
                <a:cs typeface="Times New Roman" panose="02020603050405020304" pitchFamily="18" charset="0"/>
              </a:rPr>
              <a:t>Using the same biocide because of exclusivity of the product</a:t>
            </a:r>
          </a:p>
          <a:p>
            <a:pPr lvl="2"/>
            <a:r>
              <a:rPr lang="en-US" dirty="0">
                <a:latin typeface="Times New Roman" panose="02020603050405020304" pitchFamily="18" charset="0"/>
                <a:cs typeface="Times New Roman" panose="02020603050405020304" pitchFamily="18" charset="0"/>
              </a:rPr>
              <a:t>What are the incompatibilities of the biocide</a:t>
            </a:r>
          </a:p>
          <a:p>
            <a:pPr lvl="1"/>
            <a:r>
              <a:rPr lang="en-US" dirty="0">
                <a:latin typeface="Times New Roman" panose="02020603050405020304" pitchFamily="18" charset="0"/>
                <a:cs typeface="Times New Roman" panose="02020603050405020304" pitchFamily="18" charset="0"/>
              </a:rPr>
              <a:t>Understanding the mode of action of the biocide, and the parameters of the system are key to effective use of a biocide</a:t>
            </a:r>
          </a:p>
        </p:txBody>
      </p:sp>
    </p:spTree>
    <p:extLst>
      <p:ext uri="{BB962C8B-B14F-4D97-AF65-F5344CB8AC3E}">
        <p14:creationId xmlns:p14="http://schemas.microsoft.com/office/powerpoint/2010/main" val="3597390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D4DA0-A6A0-3EF9-E3F4-D88E4465EF6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Why is it Hard to Eliminate Biofilms?</a:t>
            </a:r>
          </a:p>
        </p:txBody>
      </p:sp>
      <p:sp>
        <p:nvSpPr>
          <p:cNvPr id="3" name="Content Placeholder 2">
            <a:extLst>
              <a:ext uri="{FF2B5EF4-FFF2-40B4-BE49-F238E27FC236}">
                <a16:creationId xmlns:a16="http://schemas.microsoft.com/office/drawing/2014/main" id="{4A9BAA12-5FD3-09AF-0A8F-D193A5E9A827}"/>
              </a:ext>
            </a:extLst>
          </p:cNvPr>
          <p:cNvSpPr>
            <a:spLocks noGrp="1"/>
          </p:cNvSpPr>
          <p:nvPr>
            <p:ph idx="1"/>
          </p:nvPr>
        </p:nvSpPr>
        <p:spPr>
          <a:xfrm>
            <a:off x="838200" y="1253331"/>
            <a:ext cx="10515600" cy="4351338"/>
          </a:xfrm>
        </p:spPr>
        <p:txBody>
          <a:bodyPr/>
          <a:lstStyle/>
          <a:p>
            <a:r>
              <a:rPr lang="en-US" sz="2400" dirty="0">
                <a:latin typeface="Times New Roman" panose="02020603050405020304" pitchFamily="18" charset="0"/>
                <a:cs typeface="Times New Roman" panose="02020603050405020304" pitchFamily="18" charset="0"/>
              </a:rPr>
              <a:t>#2 – Engineering issues</a:t>
            </a:r>
          </a:p>
          <a:p>
            <a:r>
              <a:rPr lang="en-US" sz="2400" dirty="0">
                <a:latin typeface="Times New Roman" panose="02020603050405020304" pitchFamily="18" charset="0"/>
                <a:cs typeface="Times New Roman" panose="02020603050405020304" pitchFamily="18" charset="0"/>
              </a:rPr>
              <a:t>Dead legs – areas of low, or no, flow resulting in stagnant water</a:t>
            </a:r>
          </a:p>
          <a:p>
            <a:pPr lvl="1"/>
            <a:r>
              <a:rPr lang="en-US" sz="2000" dirty="0">
                <a:latin typeface="Times New Roman" panose="02020603050405020304" pitchFamily="18" charset="0"/>
                <a:cs typeface="Times New Roman" panose="02020603050405020304" pitchFamily="18" charset="0"/>
              </a:rPr>
              <a:t>If no flow, then the biocide cannot get to that area</a:t>
            </a:r>
          </a:p>
          <a:p>
            <a:pPr lvl="1"/>
            <a:r>
              <a:rPr lang="en-US" sz="2000" dirty="0">
                <a:latin typeface="Times New Roman" panose="02020603050405020304" pitchFamily="18" charset="0"/>
                <a:cs typeface="Times New Roman" panose="02020603050405020304" pitchFamily="18" charset="0"/>
              </a:rPr>
              <a:t>Dead legs can continuously inoculate a system</a:t>
            </a:r>
          </a:p>
          <a:p>
            <a:r>
              <a:rPr lang="en-US" sz="2400" dirty="0">
                <a:latin typeface="Times New Roman" panose="02020603050405020304" pitchFamily="18" charset="0"/>
                <a:cs typeface="Times New Roman" panose="02020603050405020304" pitchFamily="18" charset="0"/>
              </a:rPr>
              <a:t>Poorly designed cooling towers</a:t>
            </a:r>
          </a:p>
          <a:p>
            <a:r>
              <a:rPr lang="en-US" sz="2400" dirty="0">
                <a:latin typeface="Times New Roman" panose="02020603050405020304" pitchFamily="18" charset="0"/>
                <a:cs typeface="Times New Roman" panose="02020603050405020304" pitchFamily="18" charset="0"/>
              </a:rPr>
              <a:t>Uneven distribution of biocide through system</a:t>
            </a:r>
          </a:p>
        </p:txBody>
      </p:sp>
      <p:graphicFrame>
        <p:nvGraphicFramePr>
          <p:cNvPr id="4" name="Table 3">
            <a:extLst>
              <a:ext uri="{FF2B5EF4-FFF2-40B4-BE49-F238E27FC236}">
                <a16:creationId xmlns:a16="http://schemas.microsoft.com/office/drawing/2014/main" id="{8E3A7CF8-24C2-8159-5CCD-4BF2D280F819}"/>
              </a:ext>
            </a:extLst>
          </p:cNvPr>
          <p:cNvGraphicFramePr>
            <a:graphicFrameLocks noGrp="1"/>
          </p:cNvGraphicFramePr>
          <p:nvPr>
            <p:extLst>
              <p:ext uri="{D42A27DB-BD31-4B8C-83A1-F6EECF244321}">
                <p14:modId xmlns:p14="http://schemas.microsoft.com/office/powerpoint/2010/main" val="2958239765"/>
              </p:ext>
            </p:extLst>
          </p:nvPr>
        </p:nvGraphicFramePr>
        <p:xfrm>
          <a:off x="1923844" y="3767666"/>
          <a:ext cx="8518016" cy="2595880"/>
        </p:xfrm>
        <a:graphic>
          <a:graphicData uri="http://schemas.openxmlformats.org/drawingml/2006/table">
            <a:tbl>
              <a:tblPr firstRow="1" bandRow="1">
                <a:tableStyleId>{5C22544A-7EE6-4342-B048-85BDC9FD1C3A}</a:tableStyleId>
              </a:tblPr>
              <a:tblGrid>
                <a:gridCol w="2129504">
                  <a:extLst>
                    <a:ext uri="{9D8B030D-6E8A-4147-A177-3AD203B41FA5}">
                      <a16:colId xmlns:a16="http://schemas.microsoft.com/office/drawing/2014/main" val="1694169313"/>
                    </a:ext>
                  </a:extLst>
                </a:gridCol>
                <a:gridCol w="2129504">
                  <a:extLst>
                    <a:ext uri="{9D8B030D-6E8A-4147-A177-3AD203B41FA5}">
                      <a16:colId xmlns:a16="http://schemas.microsoft.com/office/drawing/2014/main" val="1728354572"/>
                    </a:ext>
                  </a:extLst>
                </a:gridCol>
                <a:gridCol w="2129504">
                  <a:extLst>
                    <a:ext uri="{9D8B030D-6E8A-4147-A177-3AD203B41FA5}">
                      <a16:colId xmlns:a16="http://schemas.microsoft.com/office/drawing/2014/main" val="914722391"/>
                    </a:ext>
                  </a:extLst>
                </a:gridCol>
                <a:gridCol w="2129504">
                  <a:extLst>
                    <a:ext uri="{9D8B030D-6E8A-4147-A177-3AD203B41FA5}">
                      <a16:colId xmlns:a16="http://schemas.microsoft.com/office/drawing/2014/main" val="44344430"/>
                    </a:ext>
                  </a:extLst>
                </a:gridCol>
              </a:tblGrid>
              <a:tr h="370840">
                <a:tc>
                  <a:txBody>
                    <a:bodyPr/>
                    <a:lstStyle/>
                    <a:p>
                      <a:pPr algn="ctr"/>
                      <a:r>
                        <a:rPr lang="en-US" dirty="0"/>
                        <a:t>Sample site</a:t>
                      </a:r>
                    </a:p>
                  </a:txBody>
                  <a:tcPr/>
                </a:tc>
                <a:tc>
                  <a:txBody>
                    <a:bodyPr/>
                    <a:lstStyle/>
                    <a:p>
                      <a:pPr algn="ctr"/>
                      <a:r>
                        <a:rPr lang="en-US" dirty="0"/>
                        <a:t>August Clo2 (ppm)</a:t>
                      </a:r>
                    </a:p>
                  </a:txBody>
                  <a:tcPr/>
                </a:tc>
                <a:tc>
                  <a:txBody>
                    <a:bodyPr/>
                    <a:lstStyle/>
                    <a:p>
                      <a:pPr algn="ctr"/>
                      <a:r>
                        <a:rPr lang="en-US" dirty="0"/>
                        <a:t>July Clo2 (ppm)</a:t>
                      </a:r>
                    </a:p>
                  </a:txBody>
                  <a:tcPr/>
                </a:tc>
                <a:tc>
                  <a:txBody>
                    <a:bodyPr/>
                    <a:lstStyle/>
                    <a:p>
                      <a:pPr algn="ctr"/>
                      <a:r>
                        <a:rPr lang="en-US" dirty="0"/>
                        <a:t>June Clo2 (ppm)</a:t>
                      </a:r>
                    </a:p>
                  </a:txBody>
                  <a:tcPr/>
                </a:tc>
                <a:extLst>
                  <a:ext uri="{0D108BD9-81ED-4DB2-BD59-A6C34878D82A}">
                    <a16:rowId xmlns:a16="http://schemas.microsoft.com/office/drawing/2014/main" val="3484471336"/>
                  </a:ext>
                </a:extLst>
              </a:tr>
              <a:tr h="370840">
                <a:tc>
                  <a:txBody>
                    <a:bodyPr/>
                    <a:lstStyle/>
                    <a:p>
                      <a:pPr algn="ctr"/>
                      <a:r>
                        <a:rPr lang="en-US" dirty="0"/>
                        <a:t>510</a:t>
                      </a:r>
                    </a:p>
                  </a:txBody>
                  <a:tcPr/>
                </a:tc>
                <a:tc>
                  <a:txBody>
                    <a:bodyPr/>
                    <a:lstStyle/>
                    <a:p>
                      <a:pPr algn="ctr"/>
                      <a:r>
                        <a:rPr lang="en-US" dirty="0"/>
                        <a:t>0.89</a:t>
                      </a:r>
                    </a:p>
                  </a:txBody>
                  <a:tcPr/>
                </a:tc>
                <a:tc>
                  <a:txBody>
                    <a:bodyPr/>
                    <a:lstStyle/>
                    <a:p>
                      <a:pPr algn="ctr"/>
                      <a:r>
                        <a:rPr lang="en-US" dirty="0"/>
                        <a:t>1.12</a:t>
                      </a:r>
                    </a:p>
                  </a:txBody>
                  <a:tcPr/>
                </a:tc>
                <a:tc>
                  <a:txBody>
                    <a:bodyPr/>
                    <a:lstStyle/>
                    <a:p>
                      <a:pPr algn="ctr"/>
                      <a:r>
                        <a:rPr lang="en-US" dirty="0"/>
                        <a:t>1.22</a:t>
                      </a:r>
                    </a:p>
                  </a:txBody>
                  <a:tcPr/>
                </a:tc>
                <a:extLst>
                  <a:ext uri="{0D108BD9-81ED-4DB2-BD59-A6C34878D82A}">
                    <a16:rowId xmlns:a16="http://schemas.microsoft.com/office/drawing/2014/main" val="2179779239"/>
                  </a:ext>
                </a:extLst>
              </a:tr>
              <a:tr h="370840">
                <a:tc>
                  <a:txBody>
                    <a:bodyPr/>
                    <a:lstStyle/>
                    <a:p>
                      <a:pPr algn="ctr"/>
                      <a:r>
                        <a:rPr lang="en-US" dirty="0"/>
                        <a:t>W.P.</a:t>
                      </a:r>
                    </a:p>
                  </a:txBody>
                  <a:tcPr/>
                </a:tc>
                <a:tc>
                  <a:txBody>
                    <a:bodyPr/>
                    <a:lstStyle/>
                    <a:p>
                      <a:pPr algn="ctr"/>
                      <a:r>
                        <a:rPr lang="en-US" dirty="0"/>
                        <a:t>3.35</a:t>
                      </a:r>
                    </a:p>
                  </a:txBody>
                  <a:tcPr/>
                </a:tc>
                <a:tc>
                  <a:txBody>
                    <a:bodyPr/>
                    <a:lstStyle/>
                    <a:p>
                      <a:pPr algn="ctr"/>
                      <a:r>
                        <a:rPr lang="en-US" dirty="0"/>
                        <a:t>0.84</a:t>
                      </a:r>
                    </a:p>
                  </a:txBody>
                  <a:tcPr/>
                </a:tc>
                <a:tc>
                  <a:txBody>
                    <a:bodyPr/>
                    <a:lstStyle/>
                    <a:p>
                      <a:pPr algn="ctr"/>
                      <a:r>
                        <a:rPr lang="en-US" dirty="0"/>
                        <a:t>1.0</a:t>
                      </a:r>
                    </a:p>
                  </a:txBody>
                  <a:tcPr/>
                </a:tc>
                <a:extLst>
                  <a:ext uri="{0D108BD9-81ED-4DB2-BD59-A6C34878D82A}">
                    <a16:rowId xmlns:a16="http://schemas.microsoft.com/office/drawing/2014/main" val="2977061913"/>
                  </a:ext>
                </a:extLst>
              </a:tr>
              <a:tr h="370840">
                <a:tc>
                  <a:txBody>
                    <a:bodyPr/>
                    <a:lstStyle/>
                    <a:p>
                      <a:pPr algn="ctr"/>
                      <a:r>
                        <a:rPr lang="en-US" dirty="0"/>
                        <a:t>Air Handler</a:t>
                      </a:r>
                    </a:p>
                  </a:txBody>
                  <a:tcPr/>
                </a:tc>
                <a:tc>
                  <a:txBody>
                    <a:bodyPr/>
                    <a:lstStyle/>
                    <a:p>
                      <a:pPr algn="ctr"/>
                      <a:r>
                        <a:rPr lang="en-US" dirty="0"/>
                        <a:t>0.51</a:t>
                      </a:r>
                    </a:p>
                  </a:txBody>
                  <a:tcPr/>
                </a:tc>
                <a:tc>
                  <a:txBody>
                    <a:bodyPr/>
                    <a:lstStyle/>
                    <a:p>
                      <a:pPr algn="ctr"/>
                      <a:r>
                        <a:rPr lang="en-US" dirty="0"/>
                        <a:t>0.48</a:t>
                      </a:r>
                    </a:p>
                  </a:txBody>
                  <a:tcPr/>
                </a:tc>
                <a:tc>
                  <a:txBody>
                    <a:bodyPr/>
                    <a:lstStyle/>
                    <a:p>
                      <a:pPr algn="ctr"/>
                      <a:r>
                        <a:rPr lang="en-US" dirty="0"/>
                        <a:t>0.25</a:t>
                      </a:r>
                    </a:p>
                  </a:txBody>
                  <a:tcPr/>
                </a:tc>
                <a:extLst>
                  <a:ext uri="{0D108BD9-81ED-4DB2-BD59-A6C34878D82A}">
                    <a16:rowId xmlns:a16="http://schemas.microsoft.com/office/drawing/2014/main" val="1691187115"/>
                  </a:ext>
                </a:extLst>
              </a:tr>
              <a:tr h="370840">
                <a:tc>
                  <a:txBody>
                    <a:bodyPr/>
                    <a:lstStyle/>
                    <a:p>
                      <a:pPr algn="ctr"/>
                      <a:r>
                        <a:rPr lang="en-US" dirty="0"/>
                        <a:t>580</a:t>
                      </a:r>
                    </a:p>
                  </a:txBody>
                  <a:tcPr/>
                </a:tc>
                <a:tc>
                  <a:txBody>
                    <a:bodyPr/>
                    <a:lstStyle/>
                    <a:p>
                      <a:pPr algn="ctr"/>
                      <a:r>
                        <a:rPr lang="en-US" dirty="0"/>
                        <a:t>0.14</a:t>
                      </a:r>
                    </a:p>
                  </a:txBody>
                  <a:tcPr/>
                </a:tc>
                <a:tc>
                  <a:txBody>
                    <a:bodyPr/>
                    <a:lstStyle/>
                    <a:p>
                      <a:pPr algn="ctr"/>
                      <a:r>
                        <a:rPr lang="en-US" dirty="0"/>
                        <a:t>0.54</a:t>
                      </a:r>
                    </a:p>
                  </a:txBody>
                  <a:tcPr/>
                </a:tc>
                <a:tc>
                  <a:txBody>
                    <a:bodyPr/>
                    <a:lstStyle/>
                    <a:p>
                      <a:pPr algn="ctr"/>
                      <a:r>
                        <a:rPr lang="en-US" dirty="0"/>
                        <a:t>0.13</a:t>
                      </a:r>
                    </a:p>
                  </a:txBody>
                  <a:tcPr/>
                </a:tc>
                <a:extLst>
                  <a:ext uri="{0D108BD9-81ED-4DB2-BD59-A6C34878D82A}">
                    <a16:rowId xmlns:a16="http://schemas.microsoft.com/office/drawing/2014/main" val="3282263528"/>
                  </a:ext>
                </a:extLst>
              </a:tr>
              <a:tr h="370840">
                <a:tc>
                  <a:txBody>
                    <a:bodyPr/>
                    <a:lstStyle/>
                    <a:p>
                      <a:pPr algn="ctr"/>
                      <a:r>
                        <a:rPr lang="en-US" dirty="0"/>
                        <a:t>Sand Filter 1</a:t>
                      </a:r>
                    </a:p>
                  </a:txBody>
                  <a:tcPr/>
                </a:tc>
                <a:tc>
                  <a:txBody>
                    <a:bodyPr/>
                    <a:lstStyle/>
                    <a:p>
                      <a:pPr algn="ctr"/>
                      <a:r>
                        <a:rPr lang="en-US" dirty="0"/>
                        <a:t>0.59</a:t>
                      </a:r>
                    </a:p>
                  </a:txBody>
                  <a:tcPr/>
                </a:tc>
                <a:tc>
                  <a:txBody>
                    <a:bodyPr/>
                    <a:lstStyle/>
                    <a:p>
                      <a:pPr algn="ctr"/>
                      <a:r>
                        <a:rPr lang="en-US" dirty="0"/>
                        <a:t>0.94</a:t>
                      </a:r>
                    </a:p>
                  </a:txBody>
                  <a:tcPr/>
                </a:tc>
                <a:tc>
                  <a:txBody>
                    <a:bodyPr/>
                    <a:lstStyle/>
                    <a:p>
                      <a:pPr algn="ctr"/>
                      <a:r>
                        <a:rPr lang="en-US" dirty="0"/>
                        <a:t>0.74</a:t>
                      </a:r>
                    </a:p>
                  </a:txBody>
                  <a:tcPr/>
                </a:tc>
                <a:extLst>
                  <a:ext uri="{0D108BD9-81ED-4DB2-BD59-A6C34878D82A}">
                    <a16:rowId xmlns:a16="http://schemas.microsoft.com/office/drawing/2014/main" val="1333091284"/>
                  </a:ext>
                </a:extLst>
              </a:tr>
              <a:tr h="370840">
                <a:tc>
                  <a:txBody>
                    <a:bodyPr/>
                    <a:lstStyle/>
                    <a:p>
                      <a:pPr algn="ctr"/>
                      <a:r>
                        <a:rPr lang="en-US" dirty="0"/>
                        <a:t>Sand Filter 2</a:t>
                      </a:r>
                    </a:p>
                  </a:txBody>
                  <a:tcPr/>
                </a:tc>
                <a:tc>
                  <a:txBody>
                    <a:bodyPr/>
                    <a:lstStyle/>
                    <a:p>
                      <a:pPr algn="ctr"/>
                      <a:r>
                        <a:rPr lang="en-US" dirty="0"/>
                        <a:t>0.64</a:t>
                      </a:r>
                    </a:p>
                  </a:txBody>
                  <a:tcPr/>
                </a:tc>
                <a:tc>
                  <a:txBody>
                    <a:bodyPr/>
                    <a:lstStyle/>
                    <a:p>
                      <a:pPr algn="ctr"/>
                      <a:r>
                        <a:rPr lang="en-US" dirty="0"/>
                        <a:t>1.08</a:t>
                      </a:r>
                    </a:p>
                  </a:txBody>
                  <a:tcPr/>
                </a:tc>
                <a:tc>
                  <a:txBody>
                    <a:bodyPr/>
                    <a:lstStyle/>
                    <a:p>
                      <a:pPr algn="ctr"/>
                      <a:r>
                        <a:rPr lang="en-US" dirty="0"/>
                        <a:t>0.92</a:t>
                      </a:r>
                    </a:p>
                  </a:txBody>
                  <a:tcPr/>
                </a:tc>
                <a:extLst>
                  <a:ext uri="{0D108BD9-81ED-4DB2-BD59-A6C34878D82A}">
                    <a16:rowId xmlns:a16="http://schemas.microsoft.com/office/drawing/2014/main" val="2225322063"/>
                  </a:ext>
                </a:extLst>
              </a:tr>
            </a:tbl>
          </a:graphicData>
        </a:graphic>
      </p:graphicFrame>
    </p:spTree>
    <p:extLst>
      <p:ext uri="{BB962C8B-B14F-4D97-AF65-F5344CB8AC3E}">
        <p14:creationId xmlns:p14="http://schemas.microsoft.com/office/powerpoint/2010/main" val="849767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3216-2687-4A79-191E-2BE8C39A80B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Why is it Hard to Eliminate Biofilms?</a:t>
            </a:r>
          </a:p>
        </p:txBody>
      </p:sp>
      <p:sp>
        <p:nvSpPr>
          <p:cNvPr id="3" name="Content Placeholder 2">
            <a:extLst>
              <a:ext uri="{FF2B5EF4-FFF2-40B4-BE49-F238E27FC236}">
                <a16:creationId xmlns:a16="http://schemas.microsoft.com/office/drawing/2014/main" id="{F173BECC-2C16-B5F7-4732-6D87DF867D46}"/>
              </a:ext>
            </a:extLst>
          </p:cNvPr>
          <p:cNvSpPr>
            <a:spLocks noGrp="1"/>
          </p:cNvSpPr>
          <p:nvPr>
            <p:ph idx="1"/>
          </p:nvPr>
        </p:nvSpPr>
        <p:spPr>
          <a:xfrm>
            <a:off x="720212" y="1166863"/>
            <a:ext cx="11206317" cy="5158864"/>
          </a:xfrm>
        </p:spPr>
        <p:txBody>
          <a:bodyPr/>
          <a:lstStyle/>
          <a:p>
            <a:r>
              <a:rPr lang="en-US" sz="2000" dirty="0">
                <a:latin typeface="Times New Roman" panose="02020603050405020304" pitchFamily="18" charset="0"/>
                <a:cs typeface="Times New Roman" panose="02020603050405020304" pitchFamily="18" charset="0"/>
              </a:rPr>
              <a:t>#3 – </a:t>
            </a:r>
            <a:r>
              <a:rPr lang="en-US" sz="2400" dirty="0">
                <a:latin typeface="Times New Roman" panose="02020603050405020304" pitchFamily="18" charset="0"/>
                <a:cs typeface="Times New Roman" panose="02020603050405020304" pitchFamily="18" charset="0"/>
              </a:rPr>
              <a:t>Genetic responses by the microbes</a:t>
            </a:r>
          </a:p>
          <a:p>
            <a:r>
              <a:rPr lang="en-US" sz="2000" dirty="0">
                <a:latin typeface="Times New Roman" panose="02020603050405020304" pitchFamily="18" charset="0"/>
                <a:cs typeface="Times New Roman" panose="02020603050405020304" pitchFamily="18" charset="0"/>
              </a:rPr>
              <a:t>Sub-biocidal dosages of biocides will cause microbes to form biofilms</a:t>
            </a:r>
          </a:p>
          <a:p>
            <a:pPr lvl="1"/>
            <a:r>
              <a:rPr lang="en-US" sz="1600" dirty="0">
                <a:latin typeface="Times New Roman" panose="02020603050405020304" pitchFamily="18" charset="0"/>
                <a:cs typeface="Times New Roman" panose="02020603050405020304" pitchFamily="18" charset="0"/>
              </a:rPr>
              <a:t>Biofilm formation is the response to a stress</a:t>
            </a:r>
          </a:p>
          <a:p>
            <a:pPr lvl="1"/>
            <a:r>
              <a:rPr lang="en-US" sz="1600" dirty="0">
                <a:latin typeface="Times New Roman" panose="02020603050405020304" pitchFamily="18" charset="0"/>
                <a:cs typeface="Times New Roman" panose="02020603050405020304" pitchFamily="18" charset="0"/>
              </a:rPr>
              <a:t>“Sub-minimum inhibitory concentration of THPS enhances biocorrosion of carbon steel by </a:t>
            </a:r>
            <a:r>
              <a:rPr lang="en-US" sz="1600" i="1" dirty="0">
                <a:latin typeface="Times New Roman" panose="02020603050405020304" pitchFamily="18" charset="0"/>
                <a:cs typeface="Times New Roman" panose="02020603050405020304" pitchFamily="18" charset="0"/>
              </a:rPr>
              <a:t>Pseudomonas aeruginosa</a:t>
            </a:r>
            <a:r>
              <a:rPr lang="en-US" sz="16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Sci Rep</a:t>
            </a:r>
            <a:r>
              <a:rPr lang="en-US" sz="1600"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14</a:t>
            </a:r>
            <a:r>
              <a:rPr lang="en-US" sz="1600" dirty="0">
                <a:latin typeface="Times New Roman" panose="02020603050405020304" pitchFamily="18" charset="0"/>
                <a:cs typeface="Times New Roman" panose="02020603050405020304" pitchFamily="18" charset="0"/>
              </a:rPr>
              <a:t>, 28918 (2024). </a:t>
            </a:r>
            <a:r>
              <a:rPr lang="en-US" sz="1600" dirty="0">
                <a:latin typeface="Times New Roman" panose="02020603050405020304" pitchFamily="18" charset="0"/>
                <a:cs typeface="Times New Roman" panose="02020603050405020304" pitchFamily="18" charset="0"/>
                <a:hlinkClick r:id="rId2"/>
              </a:rPr>
              <a:t>https://doi.org/10.1038/s41598-024-70157-4</a:t>
            </a:r>
            <a:endParaRPr lang="en-US" sz="16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Activation of genes for efflux pumps</a:t>
            </a:r>
          </a:p>
          <a:p>
            <a:pPr lvl="1"/>
            <a:r>
              <a:rPr lang="en-US" sz="1600" dirty="0">
                <a:latin typeface="Times New Roman" panose="02020603050405020304" pitchFamily="18" charset="0"/>
                <a:cs typeface="Times New Roman" panose="02020603050405020304" pitchFamily="18" charset="0"/>
              </a:rPr>
              <a:t>“Efflux pumps are transport proteins involved in the extrusion of toxic substrates (including virtually all classes of clinically relevant antibiotics) from within cells into the external environment. These proteins are found in both Gram-positive and -negative bacteria as well as in eukaryotic organisms.” </a:t>
            </a:r>
            <a:r>
              <a:rPr lang="en-US" sz="1400" i="1" dirty="0">
                <a:latin typeface="Times New Roman" panose="02020603050405020304" pitchFamily="18" charset="0"/>
                <a:cs typeface="Times New Roman" panose="02020603050405020304" pitchFamily="18" charset="0"/>
              </a:rPr>
              <a:t>Journal of Antimicrobial Chemotherapy</a:t>
            </a:r>
            <a:r>
              <a:rPr lang="en-US" sz="1400" dirty="0">
                <a:latin typeface="Times New Roman" panose="02020603050405020304" pitchFamily="18" charset="0"/>
                <a:cs typeface="Times New Roman" panose="02020603050405020304" pitchFamily="18" charset="0"/>
              </a:rPr>
              <a:t>, Volume 51, Issue 1, January 2003, Pages 9–11, </a:t>
            </a:r>
            <a:r>
              <a:rPr lang="en-US" sz="1400" dirty="0">
                <a:latin typeface="Times New Roman" panose="02020603050405020304" pitchFamily="18" charset="0"/>
                <a:cs typeface="Times New Roman" panose="02020603050405020304" pitchFamily="18" charset="0"/>
                <a:hlinkClick r:id="rId3"/>
              </a:rPr>
              <a:t>https://doi.org/10.1093/jac/dkg050</a:t>
            </a:r>
            <a:endParaRPr lang="en-US" sz="1400" dirty="0">
              <a:latin typeface="Times New Roman" panose="02020603050405020304" pitchFamily="18" charset="0"/>
              <a:cs typeface="Times New Roman" panose="02020603050405020304" pitchFamily="18" charset="0"/>
            </a:endParaRPr>
          </a:p>
          <a:p>
            <a:pPr lvl="1"/>
            <a:r>
              <a:rPr lang="en-US" sz="1600" dirty="0">
                <a:latin typeface="Times New Roman" panose="02020603050405020304" pitchFamily="18" charset="0"/>
                <a:cs typeface="Times New Roman" panose="02020603050405020304" pitchFamily="18" charset="0"/>
              </a:rPr>
              <a:t>Efflux has been identified as a potential glutaraldehyde resistance mechanism in </a:t>
            </a:r>
            <a:r>
              <a:rPr lang="en-US" sz="1600" i="1" dirty="0">
                <a:latin typeface="Times New Roman" panose="02020603050405020304" pitchFamily="18" charset="0"/>
                <a:cs typeface="Times New Roman" panose="02020603050405020304" pitchFamily="18" charset="0"/>
              </a:rPr>
              <a:t>Pseudomonas aeruginosa </a:t>
            </a:r>
            <a:r>
              <a:rPr lang="en-US" sz="16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ASM Journals / 2015. Efflux as a Glutaraldehyde Resistance Mechanism in Pseudomonas fluorescens and </a:t>
            </a:r>
            <a:r>
              <a:rPr lang="en-US" sz="1400" i="1" dirty="0">
                <a:latin typeface="Times New Roman" panose="02020603050405020304" pitchFamily="18" charset="0"/>
                <a:cs typeface="Times New Roman" panose="02020603050405020304" pitchFamily="18" charset="0"/>
              </a:rPr>
              <a:t>Pseudomonas aeruginosa </a:t>
            </a:r>
            <a:r>
              <a:rPr lang="en-US" sz="1400" dirty="0">
                <a:latin typeface="Times New Roman" panose="02020603050405020304" pitchFamily="18" charset="0"/>
                <a:cs typeface="Times New Roman" panose="02020603050405020304" pitchFamily="18" charset="0"/>
              </a:rPr>
              <a:t>Biofilms. </a:t>
            </a:r>
            <a:r>
              <a:rPr lang="en-US" sz="1400" dirty="0" err="1">
                <a:latin typeface="Times New Roman" panose="02020603050405020304" pitchFamily="18" charset="0"/>
                <a:cs typeface="Times New Roman" panose="02020603050405020304" pitchFamily="18" charset="0"/>
              </a:rPr>
              <a:t>Antimicrob</a:t>
            </a:r>
            <a:r>
              <a:rPr lang="en-US" sz="1400" dirty="0">
                <a:latin typeface="Times New Roman" panose="02020603050405020304" pitchFamily="18" charset="0"/>
                <a:cs typeface="Times New Roman" panose="02020603050405020304" pitchFamily="18" charset="0"/>
              </a:rPr>
              <a:t> Agents </a:t>
            </a:r>
            <a:r>
              <a:rPr lang="en-US" sz="1400" dirty="0" err="1">
                <a:latin typeface="Times New Roman" panose="02020603050405020304" pitchFamily="18" charset="0"/>
                <a:cs typeface="Times New Roman" panose="02020603050405020304" pitchFamily="18" charset="0"/>
              </a:rPr>
              <a:t>Chemother</a:t>
            </a:r>
            <a:r>
              <a:rPr lang="en-US" sz="1400" dirty="0">
                <a:latin typeface="Times New Roman" panose="02020603050405020304" pitchFamily="18" charset="0"/>
                <a:cs typeface="Times New Roman" panose="02020603050405020304" pitchFamily="18" charset="0"/>
              </a:rPr>
              <a:t> 59, pp 3433 - 3440 </a:t>
            </a:r>
          </a:p>
          <a:p>
            <a:r>
              <a:rPr lang="en-US" sz="2000" dirty="0">
                <a:latin typeface="Times New Roman" panose="02020603050405020304" pitchFamily="18" charset="0"/>
                <a:cs typeface="Times New Roman" panose="02020603050405020304" pitchFamily="18" charset="0"/>
              </a:rPr>
              <a:t>Alterations to cell membrane (isothiazolone resistance)</a:t>
            </a:r>
          </a:p>
          <a:p>
            <a:pPr lvl="1"/>
            <a:r>
              <a:rPr lang="en-US" sz="1600" dirty="0">
                <a:latin typeface="Times New Roman" panose="02020603050405020304" pitchFamily="18" charset="0"/>
                <a:cs typeface="Times New Roman" panose="02020603050405020304" pitchFamily="18" charset="0"/>
              </a:rPr>
              <a:t>“It is proposed that Ps. aeruginosa acquires resistance to isothiazolone by a process of adaptation where the outer membrane protein T is suppressed.” </a:t>
            </a:r>
            <a:r>
              <a:rPr lang="en-US" sz="1200" dirty="0">
                <a:latin typeface="Times New Roman" panose="02020603050405020304" pitchFamily="18" charset="0"/>
                <a:cs typeface="Times New Roman" panose="02020603050405020304" pitchFamily="18" charset="0"/>
              </a:rPr>
              <a:t>Journal of Applied Bacteriology </a:t>
            </a:r>
            <a:r>
              <a:rPr lang="fr-FR" sz="1200" dirty="0">
                <a:latin typeface="Times New Roman" panose="02020603050405020304" pitchFamily="18" charset="0"/>
                <a:cs typeface="Times New Roman" panose="02020603050405020304" pitchFamily="18" charset="0"/>
              </a:rPr>
              <a:t>Volume76, Issue 6, June 1994, pp 576-582 June 1994 Pages 576-582</a:t>
            </a:r>
          </a:p>
          <a:p>
            <a:r>
              <a:rPr lang="fr-FR" sz="2000" dirty="0" err="1">
                <a:latin typeface="Times New Roman" panose="02020603050405020304" pitchFamily="18" charset="0"/>
                <a:cs typeface="Times New Roman" panose="02020603050405020304" pitchFamily="18" charset="0"/>
              </a:rPr>
              <a:t>Industrial</a:t>
            </a:r>
            <a:r>
              <a:rPr lang="fr-FR" sz="2000" dirty="0">
                <a:latin typeface="Times New Roman" panose="02020603050405020304" pitchFamily="18" charset="0"/>
                <a:cs typeface="Times New Roman" panose="02020603050405020304" pitchFamily="18" charset="0"/>
              </a:rPr>
              <a:t> biocide </a:t>
            </a:r>
            <a:r>
              <a:rPr lang="fr-FR" sz="2000" dirty="0" err="1">
                <a:latin typeface="Times New Roman" panose="02020603050405020304" pitchFamily="18" charset="0"/>
                <a:cs typeface="Times New Roman" panose="02020603050405020304" pitchFamily="18" charset="0"/>
              </a:rPr>
              <a:t>resistance</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mechanisms</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may</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be</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different</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from</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antibiotic</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resistance</a:t>
            </a:r>
            <a:r>
              <a:rPr lang="fr-FR" sz="2000" dirty="0">
                <a:latin typeface="Times New Roman" panose="02020603050405020304" pitchFamily="18" charset="0"/>
                <a:cs typeface="Times New Roman" panose="02020603050405020304" pitchFamily="18" charset="0"/>
              </a:rPr>
              <a:t> </a:t>
            </a:r>
            <a:r>
              <a:rPr lang="fr-FR" sz="2000" dirty="0" err="1">
                <a:latin typeface="Times New Roman" panose="02020603050405020304" pitchFamily="18" charset="0"/>
                <a:cs typeface="Times New Roman" panose="02020603050405020304" pitchFamily="18" charset="0"/>
              </a:rPr>
              <a:t>mechanisms</a:t>
            </a:r>
            <a:endParaRPr lang="fr-FR" sz="2000" dirty="0">
              <a:latin typeface="Times New Roman" panose="02020603050405020304" pitchFamily="18" charset="0"/>
              <a:cs typeface="Times New Roman" panose="02020603050405020304" pitchFamily="18" charset="0"/>
            </a:endParaRPr>
          </a:p>
          <a:p>
            <a:pPr lvl="1"/>
            <a:r>
              <a:rPr lang="en-US" sz="1600" dirty="0">
                <a:latin typeface="Times New Roman" panose="02020603050405020304" pitchFamily="18" charset="0"/>
                <a:cs typeface="Times New Roman" panose="02020603050405020304" pitchFamily="18" charset="0"/>
              </a:rPr>
              <a:t>Antibiotics generally have very specific modes of action, whereas industrial biocides do not</a:t>
            </a:r>
          </a:p>
        </p:txBody>
      </p:sp>
    </p:spTree>
    <p:extLst>
      <p:ext uri="{BB962C8B-B14F-4D97-AF65-F5344CB8AC3E}">
        <p14:creationId xmlns:p14="http://schemas.microsoft.com/office/powerpoint/2010/main" val="889591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EA90-CCA6-AAD4-73E2-83AD32E3869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Why is it Hard to Eliminate Biofilms?</a:t>
            </a:r>
            <a:endParaRPr lang="en-US" dirty="0"/>
          </a:p>
        </p:txBody>
      </p:sp>
      <p:sp>
        <p:nvSpPr>
          <p:cNvPr id="3" name="Content Placeholder 2">
            <a:extLst>
              <a:ext uri="{FF2B5EF4-FFF2-40B4-BE49-F238E27FC236}">
                <a16:creationId xmlns:a16="http://schemas.microsoft.com/office/drawing/2014/main" id="{C1CD8841-B90A-B3B9-3674-142AC0F33CFC}"/>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#4 – Biocide treatment programs may be designed based upon cost, rather than effectiveness</a:t>
            </a:r>
          </a:p>
          <a:p>
            <a:pPr lvl="1"/>
            <a:r>
              <a:rPr lang="en-US" dirty="0">
                <a:latin typeface="Times New Roman" panose="02020603050405020304" pitchFamily="18" charset="0"/>
                <a:cs typeface="Times New Roman" panose="02020603050405020304" pitchFamily="18" charset="0"/>
              </a:rPr>
              <a:t>Biocides are expensive, so dosages may be reduced based upon the economics of the account</a:t>
            </a:r>
          </a:p>
          <a:p>
            <a:pPr lvl="1"/>
            <a:r>
              <a:rPr lang="en-US" dirty="0">
                <a:latin typeface="Times New Roman" panose="02020603050405020304" pitchFamily="18" charset="0"/>
                <a:cs typeface="Times New Roman" panose="02020603050405020304" pitchFamily="18" charset="0"/>
              </a:rPr>
              <a:t>Yes, biocides can be expensive, but what is the value of the infrastructure, or product, that is protected by their use?</a:t>
            </a:r>
          </a:p>
          <a:p>
            <a:pPr lvl="2"/>
            <a:r>
              <a:rPr lang="en-US" dirty="0">
                <a:latin typeface="Times New Roman" panose="02020603050405020304" pitchFamily="18" charset="0"/>
                <a:cs typeface="Times New Roman" panose="02020603050405020304" pitchFamily="18" charset="0"/>
              </a:rPr>
              <a:t>A refinery shut down by MIC, or an oil pipeline that experiences a MIC failure</a:t>
            </a:r>
          </a:p>
          <a:p>
            <a:pPr lvl="1"/>
            <a:r>
              <a:rPr lang="en-US" dirty="0">
                <a:latin typeface="Times New Roman" panose="02020603050405020304" pitchFamily="18" charset="0"/>
                <a:cs typeface="Times New Roman" panose="02020603050405020304" pitchFamily="18" charset="0"/>
              </a:rPr>
              <a:t>The EPA labels for each biocide list a range of use concentrations</a:t>
            </a:r>
          </a:p>
          <a:p>
            <a:pPr lvl="2"/>
            <a:r>
              <a:rPr lang="en-US" dirty="0">
                <a:latin typeface="Times New Roman" panose="02020603050405020304" pitchFamily="18" charset="0"/>
                <a:cs typeface="Times New Roman" panose="02020603050405020304" pitchFamily="18" charset="0"/>
              </a:rPr>
              <a:t>Better to start at the high end of the range</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998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CD47A-DA5A-880F-2A88-CDB255238907}"/>
              </a:ext>
            </a:extLst>
          </p:cNvPr>
          <p:cNvSpPr>
            <a:spLocks noGrp="1"/>
          </p:cNvSpPr>
          <p:nvPr>
            <p:ph type="title"/>
          </p:nvPr>
        </p:nvSpPr>
        <p:spPr/>
        <p:txBody>
          <a:bodyPr/>
          <a:lstStyle/>
          <a:p>
            <a:r>
              <a:rPr lang="en-US" dirty="0"/>
              <a:t>Best Strategy for Controlling Biofilm</a:t>
            </a:r>
          </a:p>
        </p:txBody>
      </p:sp>
      <p:sp>
        <p:nvSpPr>
          <p:cNvPr id="3" name="Content Placeholder 2">
            <a:extLst>
              <a:ext uri="{FF2B5EF4-FFF2-40B4-BE49-F238E27FC236}">
                <a16:creationId xmlns:a16="http://schemas.microsoft.com/office/drawing/2014/main" id="{8350DC85-1906-A0B9-9720-425E5489B55C}"/>
              </a:ext>
            </a:extLst>
          </p:cNvPr>
          <p:cNvSpPr>
            <a:spLocks noGrp="1"/>
          </p:cNvSpPr>
          <p:nvPr>
            <p:ph idx="1"/>
          </p:nvPr>
        </p:nvSpPr>
        <p:spPr>
          <a:xfrm>
            <a:off x="838200" y="1176695"/>
            <a:ext cx="10515600" cy="5129366"/>
          </a:xfrm>
        </p:spPr>
        <p:txBody>
          <a:bodyPr/>
          <a:lstStyle/>
          <a:p>
            <a:r>
              <a:rPr lang="en-US" sz="2400" dirty="0"/>
              <a:t>Regular biocide additions</a:t>
            </a:r>
          </a:p>
          <a:p>
            <a:pPr lvl="1"/>
            <a:r>
              <a:rPr lang="en-US" sz="2000" dirty="0"/>
              <a:t>Limited portfolio of biocides available</a:t>
            </a:r>
          </a:p>
          <a:p>
            <a:pPr lvl="1"/>
            <a:r>
              <a:rPr lang="en-US" sz="2000" dirty="0"/>
              <a:t>Understand biocide mode of action, reactivity, limitations</a:t>
            </a:r>
          </a:p>
          <a:p>
            <a:pPr lvl="1"/>
            <a:r>
              <a:rPr lang="en-US" sz="2000" dirty="0"/>
              <a:t>Type of system, and system parameters, will point to the proper biocide</a:t>
            </a:r>
          </a:p>
          <a:p>
            <a:r>
              <a:rPr lang="en-US" sz="2400" dirty="0"/>
              <a:t>Limit opportunities for contamination</a:t>
            </a:r>
          </a:p>
          <a:p>
            <a:pPr lvl="1"/>
            <a:r>
              <a:rPr lang="en-US" sz="2000" dirty="0"/>
              <a:t>Engineering controls (eliminate dead legs)</a:t>
            </a:r>
          </a:p>
          <a:p>
            <a:pPr lvl="1"/>
            <a:r>
              <a:rPr lang="en-US" sz="2000" dirty="0"/>
              <a:t>Eliminate process leaks</a:t>
            </a:r>
          </a:p>
          <a:p>
            <a:pPr lvl="1"/>
            <a:r>
              <a:rPr lang="en-US" sz="2000" dirty="0"/>
              <a:t>Cover tanks (if possible)</a:t>
            </a:r>
          </a:p>
          <a:p>
            <a:r>
              <a:rPr lang="en-US" sz="2400" dirty="0"/>
              <a:t>Monitor the system regularly</a:t>
            </a:r>
          </a:p>
          <a:p>
            <a:pPr lvl="1"/>
            <a:r>
              <a:rPr lang="en-US" sz="2000" dirty="0"/>
              <a:t>Dip slides, Petri films, qPCR, biofilm coupons</a:t>
            </a:r>
          </a:p>
          <a:p>
            <a:pPr lvl="1"/>
            <a:r>
              <a:rPr lang="en-US" sz="2000" dirty="0"/>
              <a:t>System performance</a:t>
            </a:r>
          </a:p>
          <a:p>
            <a:r>
              <a:rPr lang="en-US" sz="2400" dirty="0"/>
              <a:t>No magic bullet exists</a:t>
            </a:r>
          </a:p>
          <a:p>
            <a:pPr lvl="1"/>
            <a:r>
              <a:rPr lang="en-US" sz="2000" dirty="0"/>
              <a:t>Have to treat the water and the entire system</a:t>
            </a:r>
          </a:p>
          <a:p>
            <a:pPr lvl="1"/>
            <a:r>
              <a:rPr lang="en-US" sz="2000" dirty="0"/>
              <a:t>No biofilm specific treatment exists</a:t>
            </a:r>
          </a:p>
        </p:txBody>
      </p:sp>
    </p:spTree>
    <p:extLst>
      <p:ext uri="{BB962C8B-B14F-4D97-AF65-F5344CB8AC3E}">
        <p14:creationId xmlns:p14="http://schemas.microsoft.com/office/powerpoint/2010/main" val="4239881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20BCC-E2FE-7FC8-D2B7-833514204551}"/>
              </a:ext>
            </a:extLst>
          </p:cNvPr>
          <p:cNvSpPr>
            <a:spLocks noGrp="1"/>
          </p:cNvSpPr>
          <p:nvPr>
            <p:ph type="title"/>
          </p:nvPr>
        </p:nvSpPr>
        <p:spPr>
          <a:xfrm>
            <a:off x="838200" y="365125"/>
            <a:ext cx="10515600" cy="854075"/>
          </a:xfrm>
        </p:spPr>
        <p:txBody>
          <a:bodyPr/>
          <a:lstStyle/>
          <a:p>
            <a:r>
              <a:rPr lang="en-US" dirty="0">
                <a:latin typeface="Times New Roman" panose="02020603050405020304" pitchFamily="18" charset="0"/>
                <a:cs typeface="Times New Roman" panose="02020603050405020304" pitchFamily="18" charset="0"/>
              </a:rPr>
              <a:t>The Challenge of Controlling Biofilms</a:t>
            </a:r>
            <a:endParaRPr lang="en-US" dirty="0"/>
          </a:p>
        </p:txBody>
      </p:sp>
      <p:sp>
        <p:nvSpPr>
          <p:cNvPr id="3" name="Content Placeholder 2">
            <a:extLst>
              <a:ext uri="{FF2B5EF4-FFF2-40B4-BE49-F238E27FC236}">
                <a16:creationId xmlns:a16="http://schemas.microsoft.com/office/drawing/2014/main" id="{0A908415-52B6-8E84-25C4-AD1A2B243088}"/>
              </a:ext>
            </a:extLst>
          </p:cNvPr>
          <p:cNvSpPr>
            <a:spLocks noGrp="1"/>
          </p:cNvSpPr>
          <p:nvPr>
            <p:ph idx="1"/>
          </p:nvPr>
        </p:nvSpPr>
        <p:spPr>
          <a:xfrm>
            <a:off x="602226" y="1314348"/>
            <a:ext cx="10515600" cy="4771820"/>
          </a:xfrm>
        </p:spPr>
        <p:txBody>
          <a:bodyPr/>
          <a:lstStyle/>
          <a:p>
            <a:r>
              <a:rPr lang="en-US" sz="2000" dirty="0">
                <a:latin typeface="Times New Roman" panose="02020603050405020304" pitchFamily="18" charset="0"/>
                <a:cs typeface="Times New Roman" panose="02020603050405020304" pitchFamily="18" charset="0"/>
              </a:rPr>
              <a:t>Biofilms are protective environments</a:t>
            </a:r>
          </a:p>
          <a:p>
            <a:pPr lvl="1"/>
            <a:r>
              <a:rPr lang="en-US" sz="1800" dirty="0">
                <a:latin typeface="Times New Roman" panose="02020603050405020304" pitchFamily="18" charset="0"/>
                <a:cs typeface="Times New Roman" panose="02020603050405020304" pitchFamily="18" charset="0"/>
              </a:rPr>
              <a:t>Harder to kill microbes within a biofilm than microbes in the bulk water</a:t>
            </a:r>
          </a:p>
          <a:p>
            <a:pPr lvl="1"/>
            <a:r>
              <a:rPr lang="en-US" sz="1800" dirty="0">
                <a:latin typeface="Times New Roman" panose="02020603050405020304" pitchFamily="18" charset="0"/>
                <a:cs typeface="Times New Roman" panose="02020603050405020304" pitchFamily="18" charset="0"/>
              </a:rPr>
              <a:t>Usually a diverse microbial population within a biofilm</a:t>
            </a:r>
          </a:p>
          <a:p>
            <a:pPr lvl="1"/>
            <a:r>
              <a:rPr lang="en-US" sz="1800" dirty="0">
                <a:latin typeface="Times New Roman" panose="02020603050405020304" pitchFamily="18" charset="0"/>
                <a:cs typeface="Times New Roman" panose="02020603050405020304" pitchFamily="18" charset="0"/>
              </a:rPr>
              <a:t>Some sessile microbes can deactivate biocides</a:t>
            </a:r>
          </a:p>
          <a:p>
            <a:r>
              <a:rPr lang="en-US" sz="2000" dirty="0" err="1">
                <a:latin typeface="Times New Roman" panose="02020603050405020304" pitchFamily="18" charset="0"/>
                <a:cs typeface="Times New Roman" panose="02020603050405020304" pitchFamily="18" charset="0"/>
              </a:rPr>
              <a:t>Deadlegs</a:t>
            </a:r>
            <a:r>
              <a:rPr lang="en-US" sz="2000" dirty="0">
                <a:latin typeface="Times New Roman" panose="02020603050405020304" pitchFamily="18" charset="0"/>
                <a:cs typeface="Times New Roman" panose="02020603050405020304" pitchFamily="18" charset="0"/>
              </a:rPr>
              <a:t> and stagnant or slow-moving water areas most common environments</a:t>
            </a:r>
          </a:p>
          <a:p>
            <a:r>
              <a:rPr lang="en-US" sz="2000" dirty="0">
                <a:latin typeface="Times New Roman" panose="02020603050405020304" pitchFamily="18" charset="0"/>
                <a:cs typeface="Times New Roman" panose="02020603050405020304" pitchFamily="18" charset="0"/>
              </a:rPr>
              <a:t>Microbes within a biofilm express different genes than planktonic microbes</a:t>
            </a:r>
          </a:p>
          <a:p>
            <a:pPr lvl="1"/>
            <a:r>
              <a:rPr lang="en-US" sz="1800" dirty="0">
                <a:latin typeface="Times New Roman" panose="02020603050405020304" pitchFamily="18" charset="0"/>
                <a:cs typeface="Times New Roman" panose="02020603050405020304" pitchFamily="18" charset="0"/>
              </a:rPr>
              <a:t>That can impact antibiotic susceptibility</a:t>
            </a:r>
          </a:p>
          <a:p>
            <a:pPr lvl="1"/>
            <a:r>
              <a:rPr lang="en-US" sz="1800" dirty="0">
                <a:latin typeface="Times New Roman" panose="02020603050405020304" pitchFamily="18" charset="0"/>
                <a:cs typeface="Times New Roman" panose="02020603050405020304" pitchFamily="18" charset="0"/>
              </a:rPr>
              <a:t>Genes for efflux pumps can be turned on to remove antimicrobials</a:t>
            </a:r>
          </a:p>
          <a:p>
            <a:r>
              <a:rPr lang="en-US" sz="2000" dirty="0">
                <a:latin typeface="Times New Roman" panose="02020603050405020304" pitchFamily="18" charset="0"/>
                <a:cs typeface="Times New Roman" panose="02020603050405020304" pitchFamily="18" charset="0"/>
              </a:rPr>
              <a:t>Biocide dosages based upon economical considerations, not effectiveness</a:t>
            </a:r>
          </a:p>
          <a:p>
            <a:r>
              <a:rPr lang="en-US" sz="2000" dirty="0">
                <a:latin typeface="Times New Roman" panose="02020603050405020304" pitchFamily="18" charset="0"/>
                <a:cs typeface="Times New Roman" panose="02020603050405020304" pitchFamily="18" charset="0"/>
              </a:rPr>
              <a:t>Have to treat the water, not the surface</a:t>
            </a:r>
          </a:p>
          <a:p>
            <a:pPr lvl="1"/>
            <a:r>
              <a:rPr lang="en-US" sz="1800" dirty="0">
                <a:latin typeface="Times New Roman" panose="02020603050405020304" pitchFamily="18" charset="0"/>
                <a:cs typeface="Times New Roman" panose="02020603050405020304" pitchFamily="18" charset="0"/>
              </a:rPr>
              <a:t>No biofilm specific treatment is currently available</a:t>
            </a:r>
          </a:p>
          <a:p>
            <a:r>
              <a:rPr lang="en-US" sz="2400" b="1" dirty="0">
                <a:latin typeface="Times New Roman" panose="02020603050405020304" pitchFamily="18" charset="0"/>
                <a:cs typeface="Times New Roman" panose="02020603050405020304" pitchFamily="18" charset="0"/>
              </a:rPr>
              <a:t>The penetration of any substance into a biofilm is governed by*:</a:t>
            </a:r>
          </a:p>
          <a:p>
            <a:pPr lvl="1"/>
            <a:r>
              <a:rPr lang="en-US" sz="2000" b="1" dirty="0">
                <a:latin typeface="Times New Roman" panose="02020603050405020304" pitchFamily="18" charset="0"/>
                <a:cs typeface="Times New Roman" panose="02020603050405020304" pitchFamily="18" charset="0"/>
              </a:rPr>
              <a:t>Diffusion</a:t>
            </a:r>
          </a:p>
          <a:p>
            <a:pPr lvl="1"/>
            <a:r>
              <a:rPr lang="en-US" sz="2000" b="1" dirty="0">
                <a:latin typeface="Times New Roman" panose="02020603050405020304" pitchFamily="18" charset="0"/>
                <a:cs typeface="Times New Roman" panose="02020603050405020304" pitchFamily="18" charset="0"/>
              </a:rPr>
              <a:t>Reactivity</a:t>
            </a:r>
          </a:p>
          <a:p>
            <a:endParaRPr lang="en-US" sz="2000" dirty="0"/>
          </a:p>
        </p:txBody>
      </p:sp>
    </p:spTree>
    <p:extLst>
      <p:ext uri="{BB962C8B-B14F-4D97-AF65-F5344CB8AC3E}">
        <p14:creationId xmlns:p14="http://schemas.microsoft.com/office/powerpoint/2010/main" val="333468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7975C-8D18-4B0E-7F33-0F4A4FB73BBF}"/>
              </a:ext>
            </a:extLst>
          </p:cNvPr>
          <p:cNvSpPr>
            <a:spLocks noGrp="1"/>
          </p:cNvSpPr>
          <p:nvPr>
            <p:ph type="title"/>
          </p:nvPr>
        </p:nvSpPr>
        <p:spPr>
          <a:xfrm>
            <a:off x="838200" y="365126"/>
            <a:ext cx="10515600" cy="804914"/>
          </a:xfrm>
        </p:spPr>
        <p:txBody>
          <a:bodyPr/>
          <a:lstStyle/>
          <a:p>
            <a:r>
              <a:rPr lang="en-US" dirty="0"/>
              <a:t>Agenda</a:t>
            </a:r>
          </a:p>
        </p:txBody>
      </p:sp>
      <p:sp>
        <p:nvSpPr>
          <p:cNvPr id="3" name="Content Placeholder 2">
            <a:extLst>
              <a:ext uri="{FF2B5EF4-FFF2-40B4-BE49-F238E27FC236}">
                <a16:creationId xmlns:a16="http://schemas.microsoft.com/office/drawing/2014/main" id="{834281ED-BE84-A240-7112-E1FBDE789A54}"/>
              </a:ext>
            </a:extLst>
          </p:cNvPr>
          <p:cNvSpPr>
            <a:spLocks noGrp="1"/>
          </p:cNvSpPr>
          <p:nvPr>
            <p:ph idx="1"/>
          </p:nvPr>
        </p:nvSpPr>
        <p:spPr/>
        <p:txBody>
          <a:bodyPr/>
          <a:lstStyle/>
          <a:p>
            <a:r>
              <a:rPr lang="en-US" dirty="0"/>
              <a:t>What is a biofilm</a:t>
            </a:r>
          </a:p>
          <a:p>
            <a:r>
              <a:rPr lang="en-US" dirty="0"/>
              <a:t>Why do they form</a:t>
            </a:r>
          </a:p>
          <a:p>
            <a:r>
              <a:rPr lang="en-US" dirty="0"/>
              <a:t>How to treat them</a:t>
            </a:r>
          </a:p>
        </p:txBody>
      </p:sp>
    </p:spTree>
    <p:extLst>
      <p:ext uri="{BB962C8B-B14F-4D97-AF65-F5344CB8AC3E}">
        <p14:creationId xmlns:p14="http://schemas.microsoft.com/office/powerpoint/2010/main" val="1920695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C9CF-8CFB-3EE5-25F1-E8326C91A32F}"/>
              </a:ext>
            </a:extLst>
          </p:cNvPr>
          <p:cNvSpPr txBox="1">
            <a:spLocks/>
          </p:cNvSpPr>
          <p:nvPr/>
        </p:nvSpPr>
        <p:spPr>
          <a:xfrm>
            <a:off x="625807" y="2210205"/>
            <a:ext cx="9079196" cy="187716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Times New Roman" panose="02020603050405020304" pitchFamily="18" charset="0"/>
                <a:cs typeface="Times New Roman" panose="02020603050405020304" pitchFamily="18" charset="0"/>
              </a:rPr>
              <a:t>What do the following have in common?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3885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3DB77A-50A6-A40A-7747-D12129012F9B}"/>
              </a:ext>
            </a:extLst>
          </p:cNvPr>
          <p:cNvSpPr txBox="1">
            <a:spLocks/>
          </p:cNvSpPr>
          <p:nvPr/>
        </p:nvSpPr>
        <p:spPr>
          <a:xfrm>
            <a:off x="614055" y="212256"/>
            <a:ext cx="9929812" cy="6431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Times New Roman" panose="02020603050405020304" pitchFamily="18" charset="0"/>
                <a:cs typeface="Times New Roman" panose="02020603050405020304" pitchFamily="18" charset="0"/>
              </a:rPr>
              <a:t>Cooling Tower Screens</a:t>
            </a:r>
          </a:p>
        </p:txBody>
      </p:sp>
      <p:pic>
        <p:nvPicPr>
          <p:cNvPr id="5" name="Picture 4">
            <a:extLst>
              <a:ext uri="{FF2B5EF4-FFF2-40B4-BE49-F238E27FC236}">
                <a16:creationId xmlns:a16="http://schemas.microsoft.com/office/drawing/2014/main" id="{E47CF280-1AB5-07A7-1B75-8F32EBF7F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06271" y="1710271"/>
            <a:ext cx="5084197" cy="3797260"/>
          </a:xfrm>
          <a:prstGeom prst="rect">
            <a:avLst/>
          </a:prstGeom>
        </p:spPr>
      </p:pic>
      <p:pic>
        <p:nvPicPr>
          <p:cNvPr id="6" name="Picture 5">
            <a:extLst>
              <a:ext uri="{FF2B5EF4-FFF2-40B4-BE49-F238E27FC236}">
                <a16:creationId xmlns:a16="http://schemas.microsoft.com/office/drawing/2014/main" id="{0E158EAD-23CA-6A36-C018-06387DD53B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268623" y="1710277"/>
            <a:ext cx="5084252" cy="3797301"/>
          </a:xfrm>
          <a:prstGeom prst="rect">
            <a:avLst/>
          </a:prstGeom>
        </p:spPr>
      </p:pic>
      <p:pic>
        <p:nvPicPr>
          <p:cNvPr id="7" name="Picture 6">
            <a:extLst>
              <a:ext uri="{FF2B5EF4-FFF2-40B4-BE49-F238E27FC236}">
                <a16:creationId xmlns:a16="http://schemas.microsoft.com/office/drawing/2014/main" id="{23FF1F1A-A505-03A4-7FAB-B71C9F1E7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41330" y="1708131"/>
            <a:ext cx="5067300" cy="3784640"/>
          </a:xfrm>
          <a:prstGeom prst="rect">
            <a:avLst/>
          </a:prstGeom>
        </p:spPr>
      </p:pic>
    </p:spTree>
    <p:extLst>
      <p:ext uri="{BB962C8B-B14F-4D97-AF65-F5344CB8AC3E}">
        <p14:creationId xmlns:p14="http://schemas.microsoft.com/office/powerpoint/2010/main" val="2733162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470F5-9C86-40E7-4A64-4D02AAD97F2D}"/>
              </a:ext>
            </a:extLst>
          </p:cNvPr>
          <p:cNvSpPr txBox="1">
            <a:spLocks/>
          </p:cNvSpPr>
          <p:nvPr/>
        </p:nvSpPr>
        <p:spPr>
          <a:xfrm>
            <a:off x="637586" y="469548"/>
            <a:ext cx="9929812" cy="4190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Before Cleaning</a:t>
            </a:r>
          </a:p>
        </p:txBody>
      </p:sp>
      <p:pic>
        <p:nvPicPr>
          <p:cNvPr id="3" name="Picture 2">
            <a:extLst>
              <a:ext uri="{FF2B5EF4-FFF2-40B4-BE49-F238E27FC236}">
                <a16:creationId xmlns:a16="http://schemas.microsoft.com/office/drawing/2014/main" id="{D737F560-B2D6-9A9F-81C5-86D1EC3EA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1066800"/>
            <a:ext cx="5960533" cy="4470400"/>
          </a:xfrm>
          <a:prstGeom prst="rect">
            <a:avLst/>
          </a:prstGeom>
        </p:spPr>
      </p:pic>
      <p:pic>
        <p:nvPicPr>
          <p:cNvPr id="4" name="Picture 3">
            <a:extLst>
              <a:ext uri="{FF2B5EF4-FFF2-40B4-BE49-F238E27FC236}">
                <a16:creationId xmlns:a16="http://schemas.microsoft.com/office/drawing/2014/main" id="{9E000AD3-33D4-FBE1-D617-4535274E6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023" y="709749"/>
            <a:ext cx="3762375" cy="5016500"/>
          </a:xfrm>
          <a:prstGeom prst="rect">
            <a:avLst/>
          </a:prstGeom>
        </p:spPr>
      </p:pic>
      <p:sp>
        <p:nvSpPr>
          <p:cNvPr id="5" name="TextBox 4">
            <a:extLst>
              <a:ext uri="{FF2B5EF4-FFF2-40B4-BE49-F238E27FC236}">
                <a16:creationId xmlns:a16="http://schemas.microsoft.com/office/drawing/2014/main" id="{F5036070-2AB9-B5E6-E829-1B44294DC882}"/>
              </a:ext>
            </a:extLst>
          </p:cNvPr>
          <p:cNvSpPr txBox="1"/>
          <p:nvPr/>
        </p:nvSpPr>
        <p:spPr>
          <a:xfrm>
            <a:off x="6677228" y="5756933"/>
            <a:ext cx="30251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pipe after cleaning</a:t>
            </a:r>
          </a:p>
        </p:txBody>
      </p:sp>
    </p:spTree>
    <p:extLst>
      <p:ext uri="{BB962C8B-B14F-4D97-AF65-F5344CB8AC3E}">
        <p14:creationId xmlns:p14="http://schemas.microsoft.com/office/powerpoint/2010/main" val="3889755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biofilm in pipe.bmp">
            <a:extLst>
              <a:ext uri="{FF2B5EF4-FFF2-40B4-BE49-F238E27FC236}">
                <a16:creationId xmlns:a16="http://schemas.microsoft.com/office/drawing/2014/main" id="{E1780EA8-A867-46E5-BA9C-432C4A35E9C7}"/>
              </a:ext>
            </a:extLst>
          </p:cNvPr>
          <p:cNvPicPr>
            <a:picLocks noChangeAspect="1"/>
          </p:cNvPicPr>
          <p:nvPr/>
        </p:nvPicPr>
        <p:blipFill rotWithShape="1">
          <a:blip r:embed="rId2" cstate="print"/>
          <a:srcRect r="30004"/>
          <a:stretch/>
        </p:blipFill>
        <p:spPr>
          <a:xfrm>
            <a:off x="209954" y="222460"/>
            <a:ext cx="3515351" cy="3356481"/>
          </a:xfrm>
          <a:prstGeom prst="rect">
            <a:avLst/>
          </a:prstGeom>
        </p:spPr>
      </p:pic>
      <p:sp>
        <p:nvSpPr>
          <p:cNvPr id="3" name="TextBox 2">
            <a:extLst>
              <a:ext uri="{FF2B5EF4-FFF2-40B4-BE49-F238E27FC236}">
                <a16:creationId xmlns:a16="http://schemas.microsoft.com/office/drawing/2014/main" id="{91C0B218-65C8-4E7B-29CA-18810F00EA6A}"/>
              </a:ext>
            </a:extLst>
          </p:cNvPr>
          <p:cNvSpPr txBox="1"/>
          <p:nvPr/>
        </p:nvSpPr>
        <p:spPr>
          <a:xfrm>
            <a:off x="374716" y="3727728"/>
            <a:ext cx="316144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3C71"/>
                </a:solidFill>
                <a:effectLst/>
                <a:uLnTx/>
                <a:uFillTx/>
                <a:latin typeface="Arial" panose="020B0604020202020204"/>
                <a:ea typeface="+mn-ea"/>
                <a:cs typeface="+mn-cs"/>
              </a:rPr>
              <a:t>Center for Biofilm Engineering at MSU - Bozeman</a:t>
            </a:r>
          </a:p>
        </p:txBody>
      </p:sp>
      <p:pic>
        <p:nvPicPr>
          <p:cNvPr id="4" name="Picture 3" descr="Close-up of a pipe with a hole in it&#10;&#10;Description automatically generated">
            <a:extLst>
              <a:ext uri="{FF2B5EF4-FFF2-40B4-BE49-F238E27FC236}">
                <a16:creationId xmlns:a16="http://schemas.microsoft.com/office/drawing/2014/main" id="{0A4CC95F-C58B-9FFC-CD08-941264511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607" y="3256200"/>
            <a:ext cx="3615975" cy="2711981"/>
          </a:xfrm>
          <a:prstGeom prst="rect">
            <a:avLst/>
          </a:prstGeom>
        </p:spPr>
      </p:pic>
      <p:pic>
        <p:nvPicPr>
          <p:cNvPr id="5" name="Picture 4" descr="A close-up of a white mesh&#10;&#10;Description automatically generated">
            <a:extLst>
              <a:ext uri="{FF2B5EF4-FFF2-40B4-BE49-F238E27FC236}">
                <a16:creationId xmlns:a16="http://schemas.microsoft.com/office/drawing/2014/main" id="{D52E39D5-BCDF-AA27-9967-7AC1C7969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927" y="191804"/>
            <a:ext cx="4316260" cy="3237196"/>
          </a:xfrm>
          <a:prstGeom prst="rect">
            <a:avLst/>
          </a:prstGeom>
        </p:spPr>
      </p:pic>
    </p:spTree>
    <p:extLst>
      <p:ext uri="{BB962C8B-B14F-4D97-AF65-F5344CB8AC3E}">
        <p14:creationId xmlns:p14="http://schemas.microsoft.com/office/powerpoint/2010/main" val="3034033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1FB7-083E-BC9C-46C6-BC4558EE785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What Do They Have in Common?</a:t>
            </a:r>
            <a:endParaRPr lang="en-US" dirty="0"/>
          </a:p>
        </p:txBody>
      </p:sp>
      <p:sp>
        <p:nvSpPr>
          <p:cNvPr id="3" name="Content Placeholder 2">
            <a:extLst>
              <a:ext uri="{FF2B5EF4-FFF2-40B4-BE49-F238E27FC236}">
                <a16:creationId xmlns:a16="http://schemas.microsoft.com/office/drawing/2014/main" id="{EAE60283-2471-3175-2A25-F42AA53597F4}"/>
              </a:ext>
            </a:extLst>
          </p:cNvPr>
          <p:cNvSpPr>
            <a:spLocks noGrp="1"/>
          </p:cNvSpPr>
          <p:nvPr>
            <p:ph idx="1"/>
          </p:nvPr>
        </p:nvSpPr>
        <p:spPr>
          <a:xfrm>
            <a:off x="612058" y="1327765"/>
            <a:ext cx="10515600" cy="5332259"/>
          </a:xfrm>
        </p:spPr>
        <p:txBody>
          <a:bodyPr/>
          <a:lstStyle/>
          <a:p>
            <a:r>
              <a:rPr lang="en-US" sz="2400" dirty="0">
                <a:latin typeface="Times New Roman" panose="02020603050405020304" pitchFamily="18" charset="0"/>
                <a:cs typeface="Times New Roman" panose="02020603050405020304" pitchFamily="18" charset="0"/>
              </a:rPr>
              <a:t>All are pictures of biofilms</a:t>
            </a:r>
          </a:p>
          <a:p>
            <a:pPr marL="274320" lvl="0" indent="-274320">
              <a:lnSpc>
                <a:spcPct val="100000"/>
              </a:lnSpc>
              <a:spcBef>
                <a:spcPct val="20000"/>
              </a:spcBef>
              <a:buClr>
                <a:srgbClr val="9BBB59"/>
              </a:buClr>
              <a:buSzPct val="95000"/>
              <a:buFont typeface="Wingdings 2"/>
              <a:buChar char=""/>
              <a:defRPr/>
            </a:pPr>
            <a:r>
              <a:rPr lang="en-US" sz="1800" dirty="0">
                <a:latin typeface="Times New Roman" panose="02020603050405020304" pitchFamily="18" charset="0"/>
                <a:cs typeface="Times New Roman" panose="02020603050405020304" pitchFamily="18" charset="0"/>
              </a:rPr>
              <a:t>A biofilm is a consortium of microbial cells immobilized at a substratum and frequently embedded in an organic polymer matrix of microbial origin</a:t>
            </a:r>
          </a:p>
          <a:p>
            <a:pPr marL="274320" lvl="0" indent="-274320">
              <a:lnSpc>
                <a:spcPct val="100000"/>
              </a:lnSpc>
              <a:spcBef>
                <a:spcPct val="20000"/>
              </a:spcBef>
              <a:buClr>
                <a:srgbClr val="9BBB59"/>
              </a:buClr>
              <a:buSzPct val="95000"/>
              <a:buFont typeface="Wingdings 2"/>
              <a:buChar char=""/>
              <a:defRPr/>
            </a:pPr>
            <a:r>
              <a:rPr lang="en-US" sz="1800" dirty="0">
                <a:latin typeface="Times New Roman" panose="02020603050405020304" pitchFamily="18" charset="0"/>
                <a:cs typeface="Times New Roman" panose="02020603050405020304" pitchFamily="18" charset="0"/>
              </a:rPr>
              <a:t>Biofilm formation is generally in response to a stress placed upon the microbes</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Biofilms impact our lives in many ways</a:t>
            </a:r>
          </a:p>
          <a:p>
            <a:pPr lvl="1"/>
            <a:r>
              <a:rPr lang="en-US" sz="2000" dirty="0">
                <a:latin typeface="Times New Roman" panose="02020603050405020304" pitchFamily="18" charset="0"/>
                <a:cs typeface="Times New Roman" panose="02020603050405020304" pitchFamily="18" charset="0"/>
              </a:rPr>
              <a:t>Medical </a:t>
            </a:r>
          </a:p>
          <a:p>
            <a:pPr lvl="2"/>
            <a:r>
              <a:rPr lang="en-US" sz="1800" dirty="0">
                <a:latin typeface="Times New Roman" panose="02020603050405020304" pitchFamily="18" charset="0"/>
                <a:cs typeface="Times New Roman" panose="02020603050405020304" pitchFamily="18" charset="0"/>
              </a:rPr>
              <a:t>Chronic wounds, surgical implants, cystic fibrosis</a:t>
            </a:r>
          </a:p>
          <a:p>
            <a:pPr lvl="1"/>
            <a:r>
              <a:rPr lang="en-US" sz="2000" dirty="0">
                <a:latin typeface="Times New Roman" panose="02020603050405020304" pitchFamily="18" charset="0"/>
                <a:cs typeface="Times New Roman" panose="02020603050405020304" pitchFamily="18" charset="0"/>
              </a:rPr>
              <a:t>Industrial</a:t>
            </a:r>
          </a:p>
          <a:p>
            <a:pPr lvl="2"/>
            <a:r>
              <a:rPr lang="en-US" sz="1800" dirty="0">
                <a:latin typeface="Times New Roman" panose="02020603050405020304" pitchFamily="18" charset="0"/>
                <a:cs typeface="Times New Roman" panose="02020603050405020304" pitchFamily="18" charset="0"/>
              </a:rPr>
              <a:t>Industrial water &amp; oilfield, Microbiologically Influenced Corrosion</a:t>
            </a:r>
          </a:p>
          <a:p>
            <a:pPr lvl="1"/>
            <a:r>
              <a:rPr lang="en-US" sz="2000" dirty="0">
                <a:latin typeface="Times New Roman" panose="02020603050405020304" pitchFamily="18" charset="0"/>
                <a:cs typeface="Times New Roman" panose="02020603050405020304" pitchFamily="18" charset="0"/>
              </a:rPr>
              <a:t>Food</a:t>
            </a:r>
          </a:p>
          <a:p>
            <a:pPr lvl="2"/>
            <a:r>
              <a:rPr lang="en-US" sz="1800" dirty="0">
                <a:latin typeface="Times New Roman" panose="02020603050405020304" pitchFamily="18" charset="0"/>
                <a:cs typeface="Times New Roman" panose="02020603050405020304" pitchFamily="18" charset="0"/>
              </a:rPr>
              <a:t>Spoilage, contamination in food prep facilities</a:t>
            </a:r>
          </a:p>
          <a:p>
            <a:pPr lvl="2"/>
            <a:r>
              <a:rPr lang="en-US" sz="1800" dirty="0">
                <a:latin typeface="Times New Roman" panose="02020603050405020304" pitchFamily="18" charset="0"/>
                <a:cs typeface="Times New Roman" panose="02020603050405020304" pitchFamily="18" charset="0"/>
              </a:rPr>
              <a:t>Beneficial in some areas (fermentations)</a:t>
            </a:r>
          </a:p>
          <a:p>
            <a:pPr lvl="1"/>
            <a:r>
              <a:rPr lang="en-US" sz="2000" dirty="0">
                <a:latin typeface="Times New Roman" panose="02020603050405020304" pitchFamily="18" charset="0"/>
                <a:cs typeface="Times New Roman" panose="02020603050405020304" pitchFamily="18" charset="0"/>
              </a:rPr>
              <a:t>Environmental</a:t>
            </a:r>
          </a:p>
          <a:p>
            <a:pPr lvl="2"/>
            <a:r>
              <a:rPr lang="en-US" sz="1600" dirty="0">
                <a:latin typeface="Times New Roman" panose="02020603050405020304" pitchFamily="18" charset="0"/>
                <a:cs typeface="Times New Roman" panose="02020603050405020304" pitchFamily="18" charset="0"/>
              </a:rPr>
              <a:t>Bioremediation</a:t>
            </a:r>
          </a:p>
          <a:p>
            <a:pPr lvl="2"/>
            <a:endParaRPr lang="en-US" sz="1800" dirty="0">
              <a:latin typeface="Times New Roman" panose="02020603050405020304" pitchFamily="18"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51789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5E2D-74E6-8083-A6FD-AB202ABC0F50}"/>
              </a:ext>
            </a:extLst>
          </p:cNvPr>
          <p:cNvSpPr>
            <a:spLocks noGrp="1"/>
          </p:cNvSpPr>
          <p:nvPr>
            <p:ph type="title"/>
          </p:nvPr>
        </p:nvSpPr>
        <p:spPr>
          <a:xfrm>
            <a:off x="610829" y="148815"/>
            <a:ext cx="10515600" cy="913069"/>
          </a:xfrm>
        </p:spPr>
        <p:txBody>
          <a:bodyPr/>
          <a:lstStyle/>
          <a:p>
            <a:r>
              <a:rPr lang="en-US" dirty="0">
                <a:latin typeface="Times New Roman" panose="02020603050405020304" pitchFamily="18" charset="0"/>
                <a:cs typeface="Times New Roman" panose="02020603050405020304" pitchFamily="18" charset="0"/>
              </a:rPr>
              <a:t>The Biofilm Development Process</a:t>
            </a:r>
            <a:endParaRPr lang="en-US" dirty="0"/>
          </a:p>
        </p:txBody>
      </p:sp>
      <p:sp>
        <p:nvSpPr>
          <p:cNvPr id="3" name="Content Placeholder 2">
            <a:extLst>
              <a:ext uri="{FF2B5EF4-FFF2-40B4-BE49-F238E27FC236}">
                <a16:creationId xmlns:a16="http://schemas.microsoft.com/office/drawing/2014/main" id="{A4B2F378-0F08-CF25-E774-9540B02E2C40}"/>
              </a:ext>
            </a:extLst>
          </p:cNvPr>
          <p:cNvSpPr>
            <a:spLocks noGrp="1"/>
          </p:cNvSpPr>
          <p:nvPr>
            <p:ph idx="1"/>
          </p:nvPr>
        </p:nvSpPr>
        <p:spPr>
          <a:xfrm>
            <a:off x="0" y="841712"/>
            <a:ext cx="11961726" cy="2166272"/>
          </a:xfrm>
        </p:spPr>
        <p:txBody>
          <a:bodyPr/>
          <a:lstStyle/>
          <a:p>
            <a:r>
              <a:rPr lang="en-US" sz="2000" dirty="0">
                <a:latin typeface="Times New Roman" panose="02020603050405020304" pitchFamily="18" charset="0"/>
                <a:cs typeface="Times New Roman" panose="02020603050405020304" pitchFamily="18" charset="0"/>
              </a:rPr>
              <a:t>A microbe attaches to a surface, then starts to secrete the protective slime and calls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for others to join it (signaling)</a:t>
            </a:r>
          </a:p>
          <a:p>
            <a:pPr lvl="1"/>
            <a:r>
              <a:rPr lang="en-US" sz="1800" dirty="0">
                <a:latin typeface="Times New Roman" panose="02020603050405020304" pitchFamily="18" charset="0"/>
                <a:cs typeface="Times New Roman" panose="02020603050405020304" pitchFamily="18" charset="0"/>
              </a:rPr>
              <a:t>Ted talk: “How Bacteria Talk” by Bonnie Bassler</a:t>
            </a:r>
          </a:p>
          <a:p>
            <a:pPr lvl="1"/>
            <a:r>
              <a:rPr lang="en-US" sz="1800" dirty="0">
                <a:latin typeface="Times New Roman" panose="02020603050405020304" pitchFamily="18" charset="0"/>
                <a:cs typeface="Times New Roman" panose="02020603050405020304" pitchFamily="18" charset="0"/>
              </a:rPr>
              <a:t>“…all bacteria can talk to each other. They make chemical words, they recognize those words, and they turn on group behaviors that are only successful when all of the cells participate in unison. And so now we have a fancy name for this: we call it </a:t>
            </a:r>
            <a:r>
              <a:rPr lang="en-US" sz="1800" b="1" i="1" dirty="0">
                <a:latin typeface="Times New Roman" panose="02020603050405020304" pitchFamily="18" charset="0"/>
                <a:cs typeface="Times New Roman" panose="02020603050405020304" pitchFamily="18" charset="0"/>
              </a:rPr>
              <a:t>quorum sensing</a:t>
            </a:r>
            <a:r>
              <a:rPr lang="en-US" sz="1800" dirty="0">
                <a:latin typeface="Times New Roman" panose="02020603050405020304" pitchFamily="18" charset="0"/>
                <a:cs typeface="Times New Roman" panose="02020603050405020304" pitchFamily="18" charset="0"/>
              </a:rPr>
              <a:t>.”</a:t>
            </a:r>
          </a:p>
          <a:p>
            <a:endParaRPr lang="en-US" sz="2000" dirty="0"/>
          </a:p>
        </p:txBody>
      </p:sp>
      <p:pic>
        <p:nvPicPr>
          <p:cNvPr id="4" name="Picture 5" descr="CBE-03_BFin3steps">
            <a:extLst>
              <a:ext uri="{FF2B5EF4-FFF2-40B4-BE49-F238E27FC236}">
                <a16:creationId xmlns:a16="http://schemas.microsoft.com/office/drawing/2014/main" id="{87268DCF-91E4-7B21-62EE-56DFF7B94B65}"/>
              </a:ext>
            </a:extLst>
          </p:cNvPr>
          <p:cNvPicPr>
            <a:picLocks noChangeAspect="1" noChangeArrowheads="1"/>
          </p:cNvPicPr>
          <p:nvPr/>
        </p:nvPicPr>
        <p:blipFill>
          <a:blip r:embed="rId2" cstate="print"/>
          <a:srcRect/>
          <a:stretch>
            <a:fillRect/>
          </a:stretch>
        </p:blipFill>
        <p:spPr bwMode="auto">
          <a:xfrm>
            <a:off x="0" y="2787812"/>
            <a:ext cx="7448550" cy="3705062"/>
          </a:xfrm>
          <a:prstGeom prst="rect">
            <a:avLst/>
          </a:prstGeom>
          <a:noFill/>
        </p:spPr>
      </p:pic>
      <p:sp>
        <p:nvSpPr>
          <p:cNvPr id="5" name="TextBox 4">
            <a:extLst>
              <a:ext uri="{FF2B5EF4-FFF2-40B4-BE49-F238E27FC236}">
                <a16:creationId xmlns:a16="http://schemas.microsoft.com/office/drawing/2014/main" id="{E62C2E63-243C-56D7-C497-057162C1F581}"/>
              </a:ext>
            </a:extLst>
          </p:cNvPr>
          <p:cNvSpPr txBox="1"/>
          <p:nvPr/>
        </p:nvSpPr>
        <p:spPr>
          <a:xfrm>
            <a:off x="7479616" y="5684760"/>
            <a:ext cx="4497643"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Biofilm formation is generally in response to a stress placed upon the microbes</a:t>
            </a:r>
          </a:p>
        </p:txBody>
      </p:sp>
      <p:sp>
        <p:nvSpPr>
          <p:cNvPr id="6" name="TextBox 5">
            <a:extLst>
              <a:ext uri="{FF2B5EF4-FFF2-40B4-BE49-F238E27FC236}">
                <a16:creationId xmlns:a16="http://schemas.microsoft.com/office/drawing/2014/main" id="{DD195876-E7E3-6958-65EF-9CCB1CF781D4}"/>
              </a:ext>
            </a:extLst>
          </p:cNvPr>
          <p:cNvSpPr txBox="1"/>
          <p:nvPr/>
        </p:nvSpPr>
        <p:spPr>
          <a:xfrm>
            <a:off x="7448550" y="2481163"/>
            <a:ext cx="4344459" cy="646331"/>
          </a:xfrm>
          <a:prstGeom prst="rect">
            <a:avLst/>
          </a:prstGeom>
          <a:noFill/>
        </p:spPr>
        <p:txBody>
          <a:bodyPr wrap="none" rtlCol="0">
            <a:spAutoFit/>
          </a:bodyPr>
          <a:lstStyle/>
          <a:p>
            <a:r>
              <a:rPr lang="en-US" dirty="0"/>
              <a:t>“…</a:t>
            </a:r>
            <a:r>
              <a:rPr lang="en-US" b="0" i="0" dirty="0">
                <a:solidFill>
                  <a:srgbClr val="161616"/>
                </a:solidFill>
                <a:effectLst/>
                <a:latin typeface="Georgia" panose="02040502050405020303" pitchFamily="18" charset="0"/>
              </a:rPr>
              <a:t>bacteria always control pathogenicity </a:t>
            </a:r>
          </a:p>
          <a:p>
            <a:r>
              <a:rPr lang="en-US" b="0" i="0" dirty="0">
                <a:solidFill>
                  <a:srgbClr val="161616"/>
                </a:solidFill>
                <a:effectLst/>
                <a:latin typeface="Georgia" panose="02040502050405020303" pitchFamily="18" charset="0"/>
              </a:rPr>
              <a:t>with quorum sensing”</a:t>
            </a:r>
            <a:endParaRPr lang="en-US" dirty="0"/>
          </a:p>
        </p:txBody>
      </p:sp>
      <p:sp>
        <p:nvSpPr>
          <p:cNvPr id="7" name="TextBox 6">
            <a:extLst>
              <a:ext uri="{FF2B5EF4-FFF2-40B4-BE49-F238E27FC236}">
                <a16:creationId xmlns:a16="http://schemas.microsoft.com/office/drawing/2014/main" id="{145F0C95-226B-54E7-037F-4167C98D8950}"/>
              </a:ext>
            </a:extLst>
          </p:cNvPr>
          <p:cNvSpPr txBox="1"/>
          <p:nvPr/>
        </p:nvSpPr>
        <p:spPr>
          <a:xfrm>
            <a:off x="7464083" y="3459714"/>
            <a:ext cx="4497643" cy="224676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Four steps to biofilm formation</a:t>
            </a:r>
          </a:p>
          <a:p>
            <a:pPr marL="342900" indent="-342900">
              <a:buAutoNum type="arabicPeriod"/>
            </a:pPr>
            <a:r>
              <a:rPr lang="en-US" dirty="0">
                <a:latin typeface="Times New Roman" panose="02020603050405020304" pitchFamily="18" charset="0"/>
                <a:cs typeface="Times New Roman" panose="02020603050405020304" pitchFamily="18" charset="0"/>
              </a:rPr>
              <a:t>Reversible attachment</a:t>
            </a:r>
          </a:p>
          <a:p>
            <a:pPr marL="342900" indent="-342900">
              <a:buAutoNum type="arabicPeriod"/>
            </a:pPr>
            <a:r>
              <a:rPr lang="en-US" dirty="0">
                <a:latin typeface="Times New Roman" panose="02020603050405020304" pitchFamily="18" charset="0"/>
                <a:cs typeface="Times New Roman" panose="02020603050405020304" pitchFamily="18" charset="0"/>
              </a:rPr>
              <a:t>Proliferation and irreversible attachment to form microcolonies</a:t>
            </a:r>
          </a:p>
          <a:p>
            <a:pPr marL="342900" indent="-342900">
              <a:buAutoNum type="arabicPeriod"/>
            </a:pPr>
            <a:r>
              <a:rPr lang="en-US" dirty="0">
                <a:latin typeface="Times New Roman" panose="02020603050405020304" pitchFamily="18" charset="0"/>
                <a:cs typeface="Times New Roman" panose="02020603050405020304" pitchFamily="18" charset="0"/>
              </a:rPr>
              <a:t>Growth to form cell clusters</a:t>
            </a:r>
          </a:p>
          <a:p>
            <a:pPr marL="342900" indent="-342900">
              <a:buAutoNum type="arabicPeriod"/>
            </a:pPr>
            <a:r>
              <a:rPr lang="en-US" dirty="0">
                <a:latin typeface="Times New Roman" panose="02020603050405020304" pitchFamily="18" charset="0"/>
                <a:cs typeface="Times New Roman" panose="02020603050405020304" pitchFamily="18" charset="0"/>
              </a:rPr>
              <a:t>EPS formation</a:t>
            </a:r>
          </a:p>
          <a:p>
            <a:r>
              <a:rPr lang="en-US" sz="1400" i="1" dirty="0">
                <a:latin typeface="Times New Roman" panose="02020603050405020304" pitchFamily="18" charset="0"/>
                <a:cs typeface="Times New Roman" panose="02020603050405020304" pitchFamily="18" charset="0"/>
              </a:rPr>
              <a:t>Microbial Pathogenesis 181 (2023) 106182</a:t>
            </a:r>
          </a:p>
          <a:p>
            <a:pPr marL="342900" indent="-342900">
              <a:buAutoNum type="arabicPeriod"/>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8417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APPI_FiberglassMat" id="{3E5C5E7F-7F38-AB4D-9CE9-00AA68127138}" vid="{E3F7897D-C76D-7A43-8506-44BD2A68386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APPI_FiberglassMat" id="{3E5C5E7F-7F38-AB4D-9CE9-00AA68127138}" vid="{B598F009-6798-9147-A4CE-9ADD3CB5EC0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5c9361e-11db-4cdb-bb28-a56c50666d3c}" enabled="1" method="Privileged" siteId="{2c518df7-6644-41f8-8350-3f75e61362ac}" contentBits="0" removed="0"/>
</clbl:labelList>
</file>

<file path=docProps/app.xml><?xml version="1.0" encoding="utf-8"?>
<Properties xmlns="http://schemas.openxmlformats.org/officeDocument/2006/extended-properties" xmlns:vt="http://schemas.openxmlformats.org/officeDocument/2006/docPropsVTypes">
  <Template>TAPPI_FiberglassMat (002)</Template>
  <TotalTime>2850</TotalTime>
  <Words>2042</Words>
  <Application>Microsoft Office PowerPoint</Application>
  <PresentationFormat>Widescreen</PresentationFormat>
  <Paragraphs>243</Paragraphs>
  <Slides>28</Slides>
  <Notes>2</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Aptos</vt:lpstr>
      <vt:lpstr>Arial</vt:lpstr>
      <vt:lpstr>Calibri</vt:lpstr>
      <vt:lpstr>Georgia</vt:lpstr>
      <vt:lpstr>Times New Roman</vt:lpstr>
      <vt:lpstr>Wingdings</vt:lpstr>
      <vt:lpstr>Wingdings 2</vt:lpstr>
      <vt:lpstr>Office Theme</vt:lpstr>
      <vt:lpstr>Custom Design</vt:lpstr>
      <vt:lpstr>PowerPoint Presentation</vt:lpstr>
      <vt:lpstr>Acknowledgements</vt:lpstr>
      <vt:lpstr>Agenda</vt:lpstr>
      <vt:lpstr>PowerPoint Presentation</vt:lpstr>
      <vt:lpstr>PowerPoint Presentation</vt:lpstr>
      <vt:lpstr>PowerPoint Presentation</vt:lpstr>
      <vt:lpstr>PowerPoint Presentation</vt:lpstr>
      <vt:lpstr>What Do They Have in Common?</vt:lpstr>
      <vt:lpstr>The Biofilm Development Process</vt:lpstr>
      <vt:lpstr>Biofilm Structure</vt:lpstr>
      <vt:lpstr>Microbial Diversity in a Biofilm</vt:lpstr>
      <vt:lpstr>Oxygen Gradient in a Biofilm</vt:lpstr>
      <vt:lpstr>Microbiologically Influenced Corrosion</vt:lpstr>
      <vt:lpstr>Insulating Properties of Biofilm</vt:lpstr>
      <vt:lpstr>Strategies for Controlling Biofilm</vt:lpstr>
      <vt:lpstr>Biofilm Tolerance Towards Biocides</vt:lpstr>
      <vt:lpstr>Biofilm Penetration by Antibiotic </vt:lpstr>
      <vt:lpstr>Biocide Consumption by Microbes</vt:lpstr>
      <vt:lpstr>The Key to Biofilm Penetration</vt:lpstr>
      <vt:lpstr>Reactivity Limitation of Peroxide into a Biofilm</vt:lpstr>
      <vt:lpstr>Chlorine (HOCl) Ineffectiveness at Penetrating Biofilm</vt:lpstr>
      <vt:lpstr>Chlorine (HOCl) Ineffectiveness at Penetrating Biofilm</vt:lpstr>
      <vt:lpstr>Why is it Hard to Eliminate Biofilms?</vt:lpstr>
      <vt:lpstr>Why is it Hard to Eliminate Biofilms?</vt:lpstr>
      <vt:lpstr>Why is it Hard to Eliminate Biofilms?</vt:lpstr>
      <vt:lpstr>Why is it Hard to Eliminate Biofilms?</vt:lpstr>
      <vt:lpstr>Best Strategy for Controlling Biofilm</vt:lpstr>
      <vt:lpstr>The Challenge of Controlling Biofilms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Emmalee Allen</dc:creator>
  <cp:lastModifiedBy>Tyler Mast</cp:lastModifiedBy>
  <cp:revision>29</cp:revision>
  <dcterms:created xsi:type="dcterms:W3CDTF">2025-08-22T17:43:37Z</dcterms:created>
  <dcterms:modified xsi:type="dcterms:W3CDTF">2025-09-24T17:52:30Z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bab825-a111-45e4-86a1-18cee0005896_Enabled">
    <vt:lpwstr>true</vt:lpwstr>
  </property>
  <property fmtid="{D5CDD505-2E9C-101B-9397-08002B2CF9AE}" pid="3" name="MSIP_Label_2bbab825-a111-45e4-86a1-18cee0005896_SetDate">
    <vt:lpwstr>2025-08-15T13:31:32Z</vt:lpwstr>
  </property>
  <property fmtid="{D5CDD505-2E9C-101B-9397-08002B2CF9AE}" pid="4" name="MSIP_Label_2bbab825-a111-45e4-86a1-18cee0005896_Method">
    <vt:lpwstr>Standard</vt:lpwstr>
  </property>
  <property fmtid="{D5CDD505-2E9C-101B-9397-08002B2CF9AE}" pid="5" name="MSIP_Label_2bbab825-a111-45e4-86a1-18cee0005896_Name">
    <vt:lpwstr>2bbab825-a111-45e4-86a1-18cee0005896</vt:lpwstr>
  </property>
  <property fmtid="{D5CDD505-2E9C-101B-9397-08002B2CF9AE}" pid="6" name="MSIP_Label_2bbab825-a111-45e4-86a1-18cee0005896_SiteId">
    <vt:lpwstr>2567d566-604c-408a-8a60-55d0dc9d9d6b</vt:lpwstr>
  </property>
  <property fmtid="{D5CDD505-2E9C-101B-9397-08002B2CF9AE}" pid="7" name="MSIP_Label_2bbab825-a111-45e4-86a1-18cee0005896_ActionId">
    <vt:lpwstr>b90ea4bb-60d8-405f-9d46-d3e8a802ca22</vt:lpwstr>
  </property>
  <property fmtid="{D5CDD505-2E9C-101B-9397-08002B2CF9AE}" pid="8" name="MSIP_Label_2bbab825-a111-45e4-86a1-18cee0005896_ContentBits">
    <vt:lpwstr>2</vt:lpwstr>
  </property>
  <property fmtid="{D5CDD505-2E9C-101B-9397-08002B2CF9AE}" pid="9" name="MSIP_Label_2bbab825-a111-45e4-86a1-18cee0005896_Tag">
    <vt:lpwstr>50, 3, 0, 1</vt:lpwstr>
  </property>
  <property fmtid="{D5CDD505-2E9C-101B-9397-08002B2CF9AE}" pid="10" name="ClassificationContentMarkingFooterLocations">
    <vt:lpwstr>Office Theme:12\Custom Design:10</vt:lpwstr>
  </property>
  <property fmtid="{D5CDD505-2E9C-101B-9397-08002B2CF9AE}" pid="11" name="ClassificationContentMarkingFooterText">
    <vt:lpwstr>Information Classification: General</vt:lpwstr>
  </property>
</Properties>
</file>