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256" r:id="rId2"/>
    <p:sldId id="987" r:id="rId3"/>
    <p:sldId id="272" r:id="rId4"/>
    <p:sldId id="270" r:id="rId5"/>
    <p:sldId id="260" r:id="rId6"/>
    <p:sldId id="262" r:id="rId7"/>
    <p:sldId id="263" r:id="rId8"/>
    <p:sldId id="274" r:id="rId9"/>
    <p:sldId id="264" r:id="rId10"/>
    <p:sldId id="275" r:id="rId11"/>
    <p:sldId id="276" r:id="rId12"/>
    <p:sldId id="273" r:id="rId13"/>
    <p:sldId id="258" r:id="rId14"/>
    <p:sldId id="266" r:id="rId15"/>
    <p:sldId id="271" r:id="rId16"/>
  </p:sldIdLst>
  <p:sldSz cx="12192000" cy="6858000"/>
  <p:notesSz cx="7315200" cy="9601200"/>
  <p:defaultTextStyle>
    <a:defPPr>
      <a:defRPr lang="en-US"/>
    </a:defPPr>
    <a:lvl1pPr algn="l" rtl="0" fontAlgn="base">
      <a:spcBef>
        <a:spcPct val="0"/>
      </a:spcBef>
      <a:spcAft>
        <a:spcPct val="0"/>
      </a:spcAft>
      <a:defRPr kern="1200">
        <a:solidFill>
          <a:schemeClr val="tx1"/>
        </a:solidFill>
        <a:latin typeface="Arial"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29EAC0F-757E-4C15-A4A1-89BBF893D039}" v="5" dt="2023-05-19T12:08:32.04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1"/>
    <p:restoredTop sz="86190" autoAdjust="0"/>
  </p:normalViewPr>
  <p:slideViewPr>
    <p:cSldViewPr>
      <p:cViewPr varScale="1">
        <p:scale>
          <a:sx n="57" d="100"/>
          <a:sy n="57" d="100"/>
        </p:scale>
        <p:origin x="992" y="48"/>
      </p:cViewPr>
      <p:guideLst>
        <p:guide orient="horz" pos="2160"/>
        <p:guide pos="3840"/>
      </p:guideLst>
    </p:cSldViewPr>
  </p:slideViewPr>
  <p:notesTextViewPr>
    <p:cViewPr>
      <p:scale>
        <a:sx n="100" d="100"/>
        <a:sy n="100" d="100"/>
      </p:scale>
      <p:origin x="0" y="0"/>
    </p:cViewPr>
  </p:notesTextViewPr>
  <p:sorterViewPr>
    <p:cViewPr>
      <p:scale>
        <a:sx n="145" d="100"/>
        <a:sy n="145"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ters, Jeffrey" userId="9cfea2c9-ff9f-4450-8a68-b4eb835111c2" providerId="ADAL" clId="{E29EAC0F-757E-4C15-A4A1-89BBF893D039}"/>
    <pc:docChg chg="undo redo custSel addSld delSld modSld sldOrd">
      <pc:chgData name="Peters, Jeffrey" userId="9cfea2c9-ff9f-4450-8a68-b4eb835111c2" providerId="ADAL" clId="{E29EAC0F-757E-4C15-A4A1-89BBF893D039}" dt="2023-05-19T13:20:04.471" v="320"/>
      <pc:docMkLst>
        <pc:docMk/>
      </pc:docMkLst>
      <pc:sldChg chg="modSp mod">
        <pc:chgData name="Peters, Jeffrey" userId="9cfea2c9-ff9f-4450-8a68-b4eb835111c2" providerId="ADAL" clId="{E29EAC0F-757E-4C15-A4A1-89BBF893D039}" dt="2023-05-16T14:04:21.663" v="41" actId="20577"/>
        <pc:sldMkLst>
          <pc:docMk/>
          <pc:sldMk cId="0" sldId="256"/>
        </pc:sldMkLst>
        <pc:spChg chg="mod">
          <ac:chgData name="Peters, Jeffrey" userId="9cfea2c9-ff9f-4450-8a68-b4eb835111c2" providerId="ADAL" clId="{E29EAC0F-757E-4C15-A4A1-89BBF893D039}" dt="2023-05-16T14:04:21.663" v="41" actId="20577"/>
          <ac:spMkLst>
            <pc:docMk/>
            <pc:sldMk cId="0" sldId="256"/>
            <ac:spMk id="2051" creationId="{00000000-0000-0000-0000-000000000000}"/>
          </ac:spMkLst>
        </pc:spChg>
      </pc:sldChg>
      <pc:sldChg chg="ord">
        <pc:chgData name="Peters, Jeffrey" userId="9cfea2c9-ff9f-4450-8a68-b4eb835111c2" providerId="ADAL" clId="{E29EAC0F-757E-4C15-A4A1-89BBF893D039}" dt="2023-05-16T14:06:16.205" v="88"/>
        <pc:sldMkLst>
          <pc:docMk/>
          <pc:sldMk cId="2751801979" sldId="260"/>
        </pc:sldMkLst>
      </pc:sldChg>
      <pc:sldChg chg="modSp mod ord">
        <pc:chgData name="Peters, Jeffrey" userId="9cfea2c9-ff9f-4450-8a68-b4eb835111c2" providerId="ADAL" clId="{E29EAC0F-757E-4C15-A4A1-89BBF893D039}" dt="2023-05-16T14:05:57.369" v="86"/>
        <pc:sldMkLst>
          <pc:docMk/>
          <pc:sldMk cId="1879412378" sldId="262"/>
        </pc:sldMkLst>
        <pc:spChg chg="mod">
          <ac:chgData name="Peters, Jeffrey" userId="9cfea2c9-ff9f-4450-8a68-b4eb835111c2" providerId="ADAL" clId="{E29EAC0F-757E-4C15-A4A1-89BBF893D039}" dt="2023-05-16T14:02:29.077" v="5" actId="20577"/>
          <ac:spMkLst>
            <pc:docMk/>
            <pc:sldMk cId="1879412378" sldId="262"/>
            <ac:spMk id="3" creationId="{00000000-0000-0000-0000-000000000000}"/>
          </ac:spMkLst>
        </pc:spChg>
      </pc:sldChg>
      <pc:sldChg chg="addSp delSp modSp mod">
        <pc:chgData name="Peters, Jeffrey" userId="9cfea2c9-ff9f-4450-8a68-b4eb835111c2" providerId="ADAL" clId="{E29EAC0F-757E-4C15-A4A1-89BBF893D039}" dt="2023-05-16T14:24:58.176" v="277" actId="20577"/>
        <pc:sldMkLst>
          <pc:docMk/>
          <pc:sldMk cId="3262770392" sldId="264"/>
        </pc:sldMkLst>
        <pc:spChg chg="add mod">
          <ac:chgData name="Peters, Jeffrey" userId="9cfea2c9-ff9f-4450-8a68-b4eb835111c2" providerId="ADAL" clId="{E29EAC0F-757E-4C15-A4A1-89BBF893D039}" dt="2023-05-16T14:24:58.176" v="277" actId="20577"/>
          <ac:spMkLst>
            <pc:docMk/>
            <pc:sldMk cId="3262770392" sldId="264"/>
            <ac:spMk id="5" creationId="{AD93C9CB-DA34-9268-9723-31954A3D4ABE}"/>
          </ac:spMkLst>
        </pc:spChg>
        <pc:spChg chg="del">
          <ac:chgData name="Peters, Jeffrey" userId="9cfea2c9-ff9f-4450-8a68-b4eb835111c2" providerId="ADAL" clId="{E29EAC0F-757E-4C15-A4A1-89BBF893D039}" dt="2023-05-16T14:13:58.811" v="130" actId="478"/>
          <ac:spMkLst>
            <pc:docMk/>
            <pc:sldMk cId="3262770392" sldId="264"/>
            <ac:spMk id="6" creationId="{00000000-0000-0000-0000-000000000000}"/>
          </ac:spMkLst>
        </pc:spChg>
      </pc:sldChg>
      <pc:sldChg chg="modSp mod">
        <pc:chgData name="Peters, Jeffrey" userId="9cfea2c9-ff9f-4450-8a68-b4eb835111c2" providerId="ADAL" clId="{E29EAC0F-757E-4C15-A4A1-89BBF893D039}" dt="2023-05-16T14:26:26.796" v="315" actId="20577"/>
        <pc:sldMkLst>
          <pc:docMk/>
          <pc:sldMk cId="2556362213" sldId="266"/>
        </pc:sldMkLst>
        <pc:spChg chg="mod">
          <ac:chgData name="Peters, Jeffrey" userId="9cfea2c9-ff9f-4450-8a68-b4eb835111c2" providerId="ADAL" clId="{E29EAC0F-757E-4C15-A4A1-89BBF893D039}" dt="2023-05-16T14:26:26.796" v="315" actId="20577"/>
          <ac:spMkLst>
            <pc:docMk/>
            <pc:sldMk cId="2556362213" sldId="266"/>
            <ac:spMk id="3" creationId="{00000000-0000-0000-0000-000000000000}"/>
          </ac:spMkLst>
        </pc:spChg>
      </pc:sldChg>
      <pc:sldChg chg="modSp mod ord">
        <pc:chgData name="Peters, Jeffrey" userId="9cfea2c9-ff9f-4450-8a68-b4eb835111c2" providerId="ADAL" clId="{E29EAC0F-757E-4C15-A4A1-89BBF893D039}" dt="2023-05-16T14:25:56.444" v="313" actId="14100"/>
        <pc:sldMkLst>
          <pc:docMk/>
          <pc:sldMk cId="860605904" sldId="270"/>
        </pc:sldMkLst>
        <pc:spChg chg="mod">
          <ac:chgData name="Peters, Jeffrey" userId="9cfea2c9-ff9f-4450-8a68-b4eb835111c2" providerId="ADAL" clId="{E29EAC0F-757E-4C15-A4A1-89BBF893D039}" dt="2023-05-16T14:25:56.444" v="313" actId="14100"/>
          <ac:spMkLst>
            <pc:docMk/>
            <pc:sldMk cId="860605904" sldId="270"/>
            <ac:spMk id="3075" creationId="{00000000-0000-0000-0000-000000000000}"/>
          </ac:spMkLst>
        </pc:spChg>
      </pc:sldChg>
      <pc:sldChg chg="modSp mod">
        <pc:chgData name="Peters, Jeffrey" userId="9cfea2c9-ff9f-4450-8a68-b4eb835111c2" providerId="ADAL" clId="{E29EAC0F-757E-4C15-A4A1-89BBF893D039}" dt="2023-05-16T14:05:25.316" v="84" actId="20577"/>
        <pc:sldMkLst>
          <pc:docMk/>
          <pc:sldMk cId="2093114757" sldId="271"/>
        </pc:sldMkLst>
        <pc:spChg chg="mod">
          <ac:chgData name="Peters, Jeffrey" userId="9cfea2c9-ff9f-4450-8a68-b4eb835111c2" providerId="ADAL" clId="{E29EAC0F-757E-4C15-A4A1-89BBF893D039}" dt="2023-05-16T14:05:25.316" v="84" actId="20577"/>
          <ac:spMkLst>
            <pc:docMk/>
            <pc:sldMk cId="2093114757" sldId="271"/>
            <ac:spMk id="2" creationId="{00000000-0000-0000-0000-000000000000}"/>
          </ac:spMkLst>
        </pc:spChg>
      </pc:sldChg>
      <pc:sldChg chg="add del ord">
        <pc:chgData name="Peters, Jeffrey" userId="9cfea2c9-ff9f-4450-8a68-b4eb835111c2" providerId="ADAL" clId="{E29EAC0F-757E-4C15-A4A1-89BBF893D039}" dt="2023-05-19T13:20:04.471" v="320"/>
        <pc:sldMkLst>
          <pc:docMk/>
          <pc:sldMk cId="1446403008" sldId="272"/>
        </pc:sldMkLst>
      </pc:sldChg>
      <pc:sldChg chg="addSp delSp modSp mod">
        <pc:chgData name="Peters, Jeffrey" userId="9cfea2c9-ff9f-4450-8a68-b4eb835111c2" providerId="ADAL" clId="{E29EAC0F-757E-4C15-A4A1-89BBF893D039}" dt="2023-05-16T14:24:40.489" v="267" actId="20577"/>
        <pc:sldMkLst>
          <pc:docMk/>
          <pc:sldMk cId="581451286" sldId="274"/>
        </pc:sldMkLst>
        <pc:spChg chg="add mod">
          <ac:chgData name="Peters, Jeffrey" userId="9cfea2c9-ff9f-4450-8a68-b4eb835111c2" providerId="ADAL" clId="{E29EAC0F-757E-4C15-A4A1-89BBF893D039}" dt="2023-05-16T14:24:40.489" v="267" actId="20577"/>
          <ac:spMkLst>
            <pc:docMk/>
            <pc:sldMk cId="581451286" sldId="274"/>
            <ac:spMk id="4" creationId="{33CDDD75-6E8B-75F8-A72D-A569100FB714}"/>
          </ac:spMkLst>
        </pc:spChg>
        <pc:spChg chg="del mod">
          <ac:chgData name="Peters, Jeffrey" userId="9cfea2c9-ff9f-4450-8a68-b4eb835111c2" providerId="ADAL" clId="{E29EAC0F-757E-4C15-A4A1-89BBF893D039}" dt="2023-05-16T14:10:56.634" v="92" actId="478"/>
          <ac:spMkLst>
            <pc:docMk/>
            <pc:sldMk cId="581451286" sldId="274"/>
            <ac:spMk id="6" creationId="{00000000-0000-0000-0000-000000000000}"/>
          </ac:spMkLst>
        </pc:spChg>
      </pc:sldChg>
      <pc:sldChg chg="addSp delSp modSp mod">
        <pc:chgData name="Peters, Jeffrey" userId="9cfea2c9-ff9f-4450-8a68-b4eb835111c2" providerId="ADAL" clId="{E29EAC0F-757E-4C15-A4A1-89BBF893D039}" dt="2023-05-16T14:25:16.501" v="294" actId="20577"/>
        <pc:sldMkLst>
          <pc:docMk/>
          <pc:sldMk cId="1898198452" sldId="275"/>
        </pc:sldMkLst>
        <pc:spChg chg="del">
          <ac:chgData name="Peters, Jeffrey" userId="9cfea2c9-ff9f-4450-8a68-b4eb835111c2" providerId="ADAL" clId="{E29EAC0F-757E-4C15-A4A1-89BBF893D039}" dt="2023-05-16T14:21:06.070" v="182" actId="478"/>
          <ac:spMkLst>
            <pc:docMk/>
            <pc:sldMk cId="1898198452" sldId="275"/>
            <ac:spMk id="4" creationId="{00000000-0000-0000-0000-000000000000}"/>
          </ac:spMkLst>
        </pc:spChg>
        <pc:spChg chg="add mod">
          <ac:chgData name="Peters, Jeffrey" userId="9cfea2c9-ff9f-4450-8a68-b4eb835111c2" providerId="ADAL" clId="{E29EAC0F-757E-4C15-A4A1-89BBF893D039}" dt="2023-05-16T14:25:16.501" v="294" actId="20577"/>
          <ac:spMkLst>
            <pc:docMk/>
            <pc:sldMk cId="1898198452" sldId="275"/>
            <ac:spMk id="6" creationId="{754C438C-2D15-5A31-1500-EFC868310DB6}"/>
          </ac:spMkLst>
        </pc:spChg>
      </pc:sldChg>
      <pc:sldChg chg="addSp delSp modSp mod">
        <pc:chgData name="Peters, Jeffrey" userId="9cfea2c9-ff9f-4450-8a68-b4eb835111c2" providerId="ADAL" clId="{E29EAC0F-757E-4C15-A4A1-89BBF893D039}" dt="2023-05-16T14:24:16.075" v="250" actId="1076"/>
        <pc:sldMkLst>
          <pc:docMk/>
          <pc:sldMk cId="1092409070" sldId="276"/>
        </pc:sldMkLst>
        <pc:spChg chg="del">
          <ac:chgData name="Peters, Jeffrey" userId="9cfea2c9-ff9f-4450-8a68-b4eb835111c2" providerId="ADAL" clId="{E29EAC0F-757E-4C15-A4A1-89BBF893D039}" dt="2023-05-16T14:24:08.367" v="248" actId="478"/>
          <ac:spMkLst>
            <pc:docMk/>
            <pc:sldMk cId="1092409070" sldId="276"/>
            <ac:spMk id="3" creationId="{00000000-0000-0000-0000-000000000000}"/>
          </ac:spMkLst>
        </pc:spChg>
        <pc:spChg chg="del">
          <ac:chgData name="Peters, Jeffrey" userId="9cfea2c9-ff9f-4450-8a68-b4eb835111c2" providerId="ADAL" clId="{E29EAC0F-757E-4C15-A4A1-89BBF893D039}" dt="2023-05-16T14:22:44.427" v="202" actId="478"/>
          <ac:spMkLst>
            <pc:docMk/>
            <pc:sldMk cId="1092409070" sldId="276"/>
            <ac:spMk id="4" creationId="{00000000-0000-0000-0000-000000000000}"/>
          </ac:spMkLst>
        </pc:spChg>
        <pc:spChg chg="add mod">
          <ac:chgData name="Peters, Jeffrey" userId="9cfea2c9-ff9f-4450-8a68-b4eb835111c2" providerId="ADAL" clId="{E29EAC0F-757E-4C15-A4A1-89BBF893D039}" dt="2023-05-16T14:24:16.075" v="250" actId="1076"/>
          <ac:spMkLst>
            <pc:docMk/>
            <pc:sldMk cId="1092409070" sldId="276"/>
            <ac:spMk id="6" creationId="{45E23035-2B20-E87E-2B8E-6D1151F10923}"/>
          </ac:spMkLst>
        </pc:spChg>
        <pc:spChg chg="add del mod">
          <ac:chgData name="Peters, Jeffrey" userId="9cfea2c9-ff9f-4450-8a68-b4eb835111c2" providerId="ADAL" clId="{E29EAC0F-757E-4C15-A4A1-89BBF893D039}" dt="2023-05-16T14:24:12.186" v="249" actId="478"/>
          <ac:spMkLst>
            <pc:docMk/>
            <pc:sldMk cId="1092409070" sldId="276"/>
            <ac:spMk id="7" creationId="{462F99B3-4897-ADD1-8A5C-50951C6AC587}"/>
          </ac:spMkLst>
        </pc:spChg>
      </pc:sldChg>
      <pc:sldChg chg="add">
        <pc:chgData name="Peters, Jeffrey" userId="9cfea2c9-ff9f-4450-8a68-b4eb835111c2" providerId="ADAL" clId="{E29EAC0F-757E-4C15-A4A1-89BBF893D039}" dt="2023-05-19T12:08:32.044" v="316"/>
        <pc:sldMkLst>
          <pc:docMk/>
          <pc:sldMk cId="3053702581" sldId="987"/>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a:defRPr sz="1300" smtClean="0">
                <a:ea typeface="+mn-ea"/>
              </a:defRPr>
            </a:lvl1pPr>
          </a:lstStyle>
          <a:p>
            <a:pPr>
              <a:defRPr/>
            </a:pPr>
            <a:endParaRPr lang="en-US"/>
          </a:p>
        </p:txBody>
      </p:sp>
      <p:sp>
        <p:nvSpPr>
          <p:cNvPr id="3075" name="Rectangle 3"/>
          <p:cNvSpPr>
            <a:spLocks noGrp="1" noChangeArrowheads="1"/>
          </p:cNvSpPr>
          <p:nvPr>
            <p:ph type="dt" sz="quarter" idx="1"/>
          </p:nvPr>
        </p:nvSpPr>
        <p:spPr bwMode="auto">
          <a:xfrm>
            <a:off x="4143375"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a:defRPr sz="1300" smtClean="0">
                <a:ea typeface="+mn-ea"/>
              </a:defRPr>
            </a:lvl1pPr>
          </a:lstStyle>
          <a:p>
            <a:pPr>
              <a:defRPr/>
            </a:pPr>
            <a:endParaRPr lang="en-US"/>
          </a:p>
        </p:txBody>
      </p:sp>
      <p:sp>
        <p:nvSpPr>
          <p:cNvPr id="3076" name="Rectangle 4"/>
          <p:cNvSpPr>
            <a:spLocks noGrp="1" noChangeArrowheads="1"/>
          </p:cNvSpPr>
          <p:nvPr>
            <p:ph type="ftr" sz="quarter" idx="2"/>
          </p:nvPr>
        </p:nvSpPr>
        <p:spPr bwMode="auto">
          <a:xfrm>
            <a:off x="0" y="9120188"/>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a:defRPr sz="1300" smtClean="0">
                <a:ea typeface="+mn-ea"/>
              </a:defRPr>
            </a:lvl1pPr>
          </a:lstStyle>
          <a:p>
            <a:pPr>
              <a:defRPr/>
            </a:pPr>
            <a:endParaRPr lang="en-US"/>
          </a:p>
        </p:txBody>
      </p:sp>
      <p:sp>
        <p:nvSpPr>
          <p:cNvPr id="3077" name="Rectangle 5"/>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a:defRPr sz="1300"/>
            </a:lvl1pPr>
          </a:lstStyle>
          <a:p>
            <a:fld id="{2EC66065-C7FE-E841-B2CF-A230F77BAFE9}" type="slidenum">
              <a:rPr lang="en-US"/>
              <a:pPr/>
              <a:t>‹#›</a:t>
            </a:fld>
            <a:endParaRPr lang="en-US"/>
          </a:p>
        </p:txBody>
      </p:sp>
    </p:spTree>
    <p:extLst>
      <p:ext uri="{BB962C8B-B14F-4D97-AF65-F5344CB8AC3E}">
        <p14:creationId xmlns:p14="http://schemas.microsoft.com/office/powerpoint/2010/main" val="19721120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143375" y="0"/>
            <a:ext cx="3170238" cy="479425"/>
          </a:xfrm>
          <a:prstGeom prst="rect">
            <a:avLst/>
          </a:prstGeom>
        </p:spPr>
        <p:txBody>
          <a:bodyPr vert="horz" lIns="91440" tIns="45720" rIns="91440" bIns="45720" rtlCol="0"/>
          <a:lstStyle>
            <a:lvl1pPr algn="r">
              <a:defRPr sz="1200"/>
            </a:lvl1pPr>
          </a:lstStyle>
          <a:p>
            <a:fld id="{78A2C306-DCB9-3F44-8A51-EA37A6728CD9}" type="datetimeFigureOut">
              <a:rPr lang="en-US" smtClean="0"/>
              <a:t>5/19/2023</a:t>
            </a:fld>
            <a:endParaRPr lang="en-US"/>
          </a:p>
        </p:txBody>
      </p:sp>
      <p:sp>
        <p:nvSpPr>
          <p:cNvPr id="4" name="Slide Image Placeholder 3"/>
          <p:cNvSpPr>
            <a:spLocks noGrp="1" noRot="1" noChangeAspect="1"/>
          </p:cNvSpPr>
          <p:nvPr>
            <p:ph type="sldImg" idx="2"/>
          </p:nvPr>
        </p:nvSpPr>
        <p:spPr>
          <a:xfrm>
            <a:off x="457200" y="720725"/>
            <a:ext cx="6400800" cy="36004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31838" y="4560888"/>
            <a:ext cx="5851525" cy="43195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20188"/>
            <a:ext cx="3170238" cy="4794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143375" y="9120188"/>
            <a:ext cx="3170238" cy="479425"/>
          </a:xfrm>
          <a:prstGeom prst="rect">
            <a:avLst/>
          </a:prstGeom>
        </p:spPr>
        <p:txBody>
          <a:bodyPr vert="horz" lIns="91440" tIns="45720" rIns="91440" bIns="45720" rtlCol="0" anchor="b"/>
          <a:lstStyle>
            <a:lvl1pPr algn="r">
              <a:defRPr sz="1200"/>
            </a:lvl1pPr>
          </a:lstStyle>
          <a:p>
            <a:fld id="{2FDCBA60-2953-B844-8A86-9DBFDEEB7D91}" type="slidenum">
              <a:rPr lang="en-US" smtClean="0"/>
              <a:t>‹#›</a:t>
            </a:fld>
            <a:endParaRPr lang="en-US"/>
          </a:p>
        </p:txBody>
      </p:sp>
    </p:spTree>
    <p:extLst>
      <p:ext uri="{BB962C8B-B14F-4D97-AF65-F5344CB8AC3E}">
        <p14:creationId xmlns:p14="http://schemas.microsoft.com/office/powerpoint/2010/main" val="208596728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FDCBA60-2953-B844-8A86-9DBFDEEB7D91}" type="slidenum">
              <a:rPr lang="en-US" smtClean="0"/>
              <a:t>8</a:t>
            </a:fld>
            <a:endParaRPr lang="en-US"/>
          </a:p>
        </p:txBody>
      </p:sp>
    </p:spTree>
    <p:extLst>
      <p:ext uri="{BB962C8B-B14F-4D97-AF65-F5344CB8AC3E}">
        <p14:creationId xmlns:p14="http://schemas.microsoft.com/office/powerpoint/2010/main" val="14011699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FDCBA60-2953-B844-8A86-9DBFDEEB7D91}" type="slidenum">
              <a:rPr lang="en-US" smtClean="0"/>
              <a:t>9</a:t>
            </a:fld>
            <a:endParaRPr lang="en-US"/>
          </a:p>
        </p:txBody>
      </p:sp>
    </p:spTree>
    <p:extLst>
      <p:ext uri="{BB962C8B-B14F-4D97-AF65-F5344CB8AC3E}">
        <p14:creationId xmlns:p14="http://schemas.microsoft.com/office/powerpoint/2010/main" val="32392277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FDCBA60-2953-B844-8A86-9DBFDEEB7D91}" type="slidenum">
              <a:rPr lang="en-US" smtClean="0"/>
              <a:t>10</a:t>
            </a:fld>
            <a:endParaRPr lang="en-US"/>
          </a:p>
        </p:txBody>
      </p:sp>
    </p:spTree>
    <p:extLst>
      <p:ext uri="{BB962C8B-B14F-4D97-AF65-F5344CB8AC3E}">
        <p14:creationId xmlns:p14="http://schemas.microsoft.com/office/powerpoint/2010/main" val="32392277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FDCBA60-2953-B844-8A86-9DBFDEEB7D91}" type="slidenum">
              <a:rPr lang="en-US" smtClean="0"/>
              <a:t>11</a:t>
            </a:fld>
            <a:endParaRPr lang="en-US"/>
          </a:p>
        </p:txBody>
      </p:sp>
    </p:spTree>
    <p:extLst>
      <p:ext uri="{BB962C8B-B14F-4D97-AF65-F5344CB8AC3E}">
        <p14:creationId xmlns:p14="http://schemas.microsoft.com/office/powerpoint/2010/main" val="32392277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a:fld id="{ED35E1DF-470D-42F2-B681-56011FA20BBA}" type="slidenum">
              <a:rPr lang="en-US" sz="1200">
                <a:latin typeface="Times New Roman" pitchFamily="18" charset="0"/>
                <a:ea typeface="MS PGothic" pitchFamily="34" charset="-128"/>
              </a:rPr>
              <a:pPr algn="r"/>
              <a:t>15</a:t>
            </a:fld>
            <a:endParaRPr lang="en-US" sz="1200" dirty="0">
              <a:latin typeface="Times New Roman" pitchFamily="18" charset="0"/>
              <a:ea typeface="MS PGothic" pitchFamily="34" charset="-128"/>
            </a:endParaRPr>
          </a:p>
        </p:txBody>
      </p:sp>
      <p:sp>
        <p:nvSpPr>
          <p:cNvPr id="207874" name="Rectangle 2"/>
          <p:cNvSpPr>
            <a:spLocks noGrp="1" noRot="1" noChangeAspect="1" noChangeArrowheads="1" noTextEdit="1"/>
          </p:cNvSpPr>
          <p:nvPr>
            <p:ph type="sldImg"/>
          </p:nvPr>
        </p:nvSpPr>
        <p:spPr bwMode="auto">
          <a:xfrm>
            <a:off x="457200" y="720725"/>
            <a:ext cx="6400800" cy="3600450"/>
          </a:xfrm>
          <a:noFill/>
          <a:ln>
            <a:solidFill>
              <a:srgbClr val="000000"/>
            </a:solidFill>
            <a:miter lim="800000"/>
            <a:headEnd/>
            <a:tailEnd/>
          </a:ln>
        </p:spPr>
      </p:sp>
      <p:sp>
        <p:nvSpPr>
          <p:cNvPr id="207875"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endParaRPr lang="sv-SE"/>
          </a:p>
        </p:txBody>
      </p:sp>
    </p:spTree>
    <p:extLst>
      <p:ext uri="{BB962C8B-B14F-4D97-AF65-F5344CB8AC3E}">
        <p14:creationId xmlns:p14="http://schemas.microsoft.com/office/powerpoint/2010/main" val="10500993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CA936498-11A1-5841-AA96-22C99E28CBEC}" type="slidenum">
              <a:rPr lang="en-US"/>
              <a:pPr/>
              <a:t>‹#›</a:t>
            </a:fld>
            <a:endParaRPr lang="en-US"/>
          </a:p>
        </p:txBody>
      </p:sp>
    </p:spTree>
    <p:extLst>
      <p:ext uri="{BB962C8B-B14F-4D97-AF65-F5344CB8AC3E}">
        <p14:creationId xmlns:p14="http://schemas.microsoft.com/office/powerpoint/2010/main" val="687558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C5B457D4-3102-3445-9A46-4E0F86C80883}" type="slidenum">
              <a:rPr lang="en-US"/>
              <a:pPr/>
              <a:t>‹#›</a:t>
            </a:fld>
            <a:endParaRPr lang="en-US"/>
          </a:p>
        </p:txBody>
      </p:sp>
    </p:spTree>
    <p:extLst>
      <p:ext uri="{BB962C8B-B14F-4D97-AF65-F5344CB8AC3E}">
        <p14:creationId xmlns:p14="http://schemas.microsoft.com/office/powerpoint/2010/main" val="28459379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456C979F-F5A4-1D45-A222-6BE6813753EB}" type="slidenum">
              <a:rPr lang="en-US"/>
              <a:pPr/>
              <a:t>‹#›</a:t>
            </a:fld>
            <a:endParaRPr lang="en-US"/>
          </a:p>
        </p:txBody>
      </p:sp>
    </p:spTree>
    <p:extLst>
      <p:ext uri="{BB962C8B-B14F-4D97-AF65-F5344CB8AC3E}">
        <p14:creationId xmlns:p14="http://schemas.microsoft.com/office/powerpoint/2010/main" val="25752905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57C427BA-CA60-0649-B6F3-7DF7869CAEB9}" type="slidenum">
              <a:rPr lang="en-US"/>
              <a:pPr/>
              <a:t>‹#›</a:t>
            </a:fld>
            <a:endParaRPr lang="en-US"/>
          </a:p>
        </p:txBody>
      </p:sp>
    </p:spTree>
    <p:extLst>
      <p:ext uri="{BB962C8B-B14F-4D97-AF65-F5344CB8AC3E}">
        <p14:creationId xmlns:p14="http://schemas.microsoft.com/office/powerpoint/2010/main" val="76007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9A0EE1CE-E5B0-BD42-B75B-E4CB5DC9EC14}" type="slidenum">
              <a:rPr lang="en-US"/>
              <a:pPr/>
              <a:t>‹#›</a:t>
            </a:fld>
            <a:endParaRPr lang="en-US"/>
          </a:p>
        </p:txBody>
      </p:sp>
    </p:spTree>
    <p:extLst>
      <p:ext uri="{BB962C8B-B14F-4D97-AF65-F5344CB8AC3E}">
        <p14:creationId xmlns:p14="http://schemas.microsoft.com/office/powerpoint/2010/main" val="29920695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5475F6EE-49BC-CA4B-BE44-89F814D2552D}" type="slidenum">
              <a:rPr lang="en-US"/>
              <a:pPr/>
              <a:t>‹#›</a:t>
            </a:fld>
            <a:endParaRPr lang="en-US"/>
          </a:p>
        </p:txBody>
      </p:sp>
    </p:spTree>
    <p:extLst>
      <p:ext uri="{BB962C8B-B14F-4D97-AF65-F5344CB8AC3E}">
        <p14:creationId xmlns:p14="http://schemas.microsoft.com/office/powerpoint/2010/main" val="32759886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91DB741F-C86E-714D-8D0D-5FAB06284F46}" type="slidenum">
              <a:rPr lang="en-US"/>
              <a:pPr/>
              <a:t>‹#›</a:t>
            </a:fld>
            <a:endParaRPr lang="en-US"/>
          </a:p>
        </p:txBody>
      </p:sp>
    </p:spTree>
    <p:extLst>
      <p:ext uri="{BB962C8B-B14F-4D97-AF65-F5344CB8AC3E}">
        <p14:creationId xmlns:p14="http://schemas.microsoft.com/office/powerpoint/2010/main" val="20774524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E1DA3BAF-B00D-CC43-A211-1FF447A0A07A}" type="slidenum">
              <a:rPr lang="en-US"/>
              <a:pPr/>
              <a:t>‹#›</a:t>
            </a:fld>
            <a:endParaRPr lang="en-US"/>
          </a:p>
        </p:txBody>
      </p:sp>
    </p:spTree>
    <p:extLst>
      <p:ext uri="{BB962C8B-B14F-4D97-AF65-F5344CB8AC3E}">
        <p14:creationId xmlns:p14="http://schemas.microsoft.com/office/powerpoint/2010/main" val="36678480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88478923-5D60-BD48-8CE5-45FE10824F08}" type="slidenum">
              <a:rPr lang="en-US"/>
              <a:pPr/>
              <a:t>‹#›</a:t>
            </a:fld>
            <a:endParaRPr lang="en-US"/>
          </a:p>
        </p:txBody>
      </p:sp>
    </p:spTree>
    <p:extLst>
      <p:ext uri="{BB962C8B-B14F-4D97-AF65-F5344CB8AC3E}">
        <p14:creationId xmlns:p14="http://schemas.microsoft.com/office/powerpoint/2010/main" val="40462560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DD0C5BD3-FE97-4F4A-B667-1176D85F45FD}" type="slidenum">
              <a:rPr lang="en-US"/>
              <a:pPr/>
              <a:t>‹#›</a:t>
            </a:fld>
            <a:endParaRPr lang="en-US"/>
          </a:p>
        </p:txBody>
      </p:sp>
    </p:spTree>
    <p:extLst>
      <p:ext uri="{BB962C8B-B14F-4D97-AF65-F5344CB8AC3E}">
        <p14:creationId xmlns:p14="http://schemas.microsoft.com/office/powerpoint/2010/main" val="1200097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00277867-80AA-6742-A719-11023C5DFD8C}" type="slidenum">
              <a:rPr lang="en-US"/>
              <a:pPr/>
              <a:t>‹#›</a:t>
            </a:fld>
            <a:endParaRPr lang="en-US"/>
          </a:p>
        </p:txBody>
      </p:sp>
    </p:spTree>
    <p:extLst>
      <p:ext uri="{BB962C8B-B14F-4D97-AF65-F5344CB8AC3E}">
        <p14:creationId xmlns:p14="http://schemas.microsoft.com/office/powerpoint/2010/main" val="14164282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ea typeface="+mn-ea"/>
              </a:defRPr>
            </a:lvl1pPr>
          </a:lstStyle>
          <a:p>
            <a:pPr>
              <a:defRPr/>
            </a:pPr>
            <a:endParaRPr lang="en-US" dirty="0"/>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ea typeface="+mn-ea"/>
              </a:defRPr>
            </a:lvl1pPr>
          </a:lstStyle>
          <a:p>
            <a:pPr>
              <a:defRPr/>
            </a:pPr>
            <a:endParaRPr lang="en-US" dirty="0"/>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8FDC0BB4-B000-5A43-A353-E1FEBE68F24B}" type="slidenum">
              <a:rPr lang="en-US"/>
              <a:pPr/>
              <a:t>‹#›</a:t>
            </a:fld>
            <a:endParaRPr lang="en-US" dirty="0"/>
          </a:p>
        </p:txBody>
      </p:sp>
      <p:pic>
        <p:nvPicPr>
          <p:cNvPr id="1031" name="Picture 7" descr="TAPPILogowithouttagline (2)"/>
          <p:cNvPicPr>
            <a:picLocks noChangeAspect="1" noChangeArrowheads="1"/>
          </p:cNvPicPr>
          <p:nvPr/>
        </p:nvPicPr>
        <p:blipFill>
          <a:blip r:embed="rId13" cstate="email">
            <a:extLst>
              <a:ext uri="{28A0092B-C50C-407E-A947-70E740481C1C}">
                <a14:useLocalDpi xmlns:a14="http://schemas.microsoft.com/office/drawing/2010/main" val="0"/>
              </a:ext>
            </a:extLst>
          </a:blip>
          <a:srcRect/>
          <a:stretch>
            <a:fillRect/>
          </a:stretch>
        </p:blipFill>
        <p:spPr bwMode="auto">
          <a:xfrm>
            <a:off x="609600" y="228601"/>
            <a:ext cx="1930400" cy="35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a:solidFill>
            <a:schemeClr val="tx2"/>
          </a:solidFill>
          <a:latin typeface="+mj-lt"/>
          <a:ea typeface="ＭＳ Ｐゴシック" charset="0"/>
          <a:cs typeface="+mj-cs"/>
        </a:defRPr>
      </a:lvl1pPr>
      <a:lvl2pPr algn="ctr" rtl="0" eaLnBrk="1" fontAlgn="base" hangingPunct="1">
        <a:spcBef>
          <a:spcPct val="0"/>
        </a:spcBef>
        <a:spcAft>
          <a:spcPct val="0"/>
        </a:spcAft>
        <a:defRPr sz="4400">
          <a:solidFill>
            <a:schemeClr val="tx2"/>
          </a:solidFill>
          <a:latin typeface="Arial" charset="0"/>
          <a:ea typeface="ＭＳ Ｐゴシック" charset="0"/>
        </a:defRPr>
      </a:lvl2pPr>
      <a:lvl3pPr algn="ctr" rtl="0" eaLnBrk="1" fontAlgn="base" hangingPunct="1">
        <a:spcBef>
          <a:spcPct val="0"/>
        </a:spcBef>
        <a:spcAft>
          <a:spcPct val="0"/>
        </a:spcAft>
        <a:defRPr sz="4400">
          <a:solidFill>
            <a:schemeClr val="tx2"/>
          </a:solidFill>
          <a:latin typeface="Arial" charset="0"/>
          <a:ea typeface="ＭＳ Ｐゴシック" charset="0"/>
        </a:defRPr>
      </a:lvl3pPr>
      <a:lvl4pPr algn="ctr" rtl="0" eaLnBrk="1" fontAlgn="base" hangingPunct="1">
        <a:spcBef>
          <a:spcPct val="0"/>
        </a:spcBef>
        <a:spcAft>
          <a:spcPct val="0"/>
        </a:spcAft>
        <a:defRPr sz="4400">
          <a:solidFill>
            <a:schemeClr val="tx2"/>
          </a:solidFill>
          <a:latin typeface="Arial" charset="0"/>
          <a:ea typeface="ＭＳ Ｐゴシック" charset="0"/>
        </a:defRPr>
      </a:lvl4pPr>
      <a:lvl5pPr algn="ctr" rtl="0" eaLnBrk="1" fontAlgn="base" hangingPunct="1">
        <a:spcBef>
          <a:spcPct val="0"/>
        </a:spcBef>
        <a:spcAft>
          <a:spcPct val="0"/>
        </a:spcAft>
        <a:defRPr sz="4400">
          <a:solidFill>
            <a:schemeClr val="tx2"/>
          </a:solidFill>
          <a:latin typeface="Arial" charset="0"/>
          <a:ea typeface="ＭＳ Ｐゴシック"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ＭＳ Ｐゴシック" charset="0"/>
          <a:cs typeface="+mn-cs"/>
        </a:defRPr>
      </a:lvl1pPr>
      <a:lvl2pPr marL="742950" indent="-285750" algn="l" rtl="0" eaLnBrk="1" fontAlgn="base" hangingPunct="1">
        <a:spcBef>
          <a:spcPct val="20000"/>
        </a:spcBef>
        <a:spcAft>
          <a:spcPct val="0"/>
        </a:spcAft>
        <a:buChar char="–"/>
        <a:defRPr sz="2800">
          <a:solidFill>
            <a:schemeClr val="tx1"/>
          </a:solidFill>
          <a:latin typeface="+mn-lt"/>
          <a:ea typeface="ＭＳ Ｐゴシック" charset="0"/>
        </a:defRPr>
      </a:lvl2pPr>
      <a:lvl3pPr marL="1143000" indent="-228600" algn="l" rtl="0" eaLnBrk="1" fontAlgn="base" hangingPunct="1">
        <a:spcBef>
          <a:spcPct val="20000"/>
        </a:spcBef>
        <a:spcAft>
          <a:spcPct val="0"/>
        </a:spcAft>
        <a:buChar char="•"/>
        <a:defRPr sz="2400">
          <a:solidFill>
            <a:schemeClr val="tx1"/>
          </a:solidFill>
          <a:latin typeface="+mn-lt"/>
          <a:ea typeface="ＭＳ Ｐゴシック" charset="0"/>
        </a:defRPr>
      </a:lvl3pPr>
      <a:lvl4pPr marL="1600200" indent="-228600" algn="l" rtl="0" eaLnBrk="1" fontAlgn="base" hangingPunct="1">
        <a:spcBef>
          <a:spcPct val="20000"/>
        </a:spcBef>
        <a:spcAft>
          <a:spcPct val="0"/>
        </a:spcAft>
        <a:buChar char="–"/>
        <a:defRPr sz="2000">
          <a:solidFill>
            <a:schemeClr val="tx1"/>
          </a:solidFill>
          <a:latin typeface="+mn-lt"/>
          <a:ea typeface="ＭＳ Ｐゴシック" charset="0"/>
        </a:defRPr>
      </a:lvl4pPr>
      <a:lvl5pPr marL="2057400" indent="-228600" algn="l" rtl="0" eaLnBrk="1" fontAlgn="base" hangingPunct="1">
        <a:spcBef>
          <a:spcPct val="20000"/>
        </a:spcBef>
        <a:spcAft>
          <a:spcPct val="0"/>
        </a:spcAft>
        <a:buChar char="»"/>
        <a:defRPr sz="2000">
          <a:solidFill>
            <a:schemeClr val="tx1"/>
          </a:solidFill>
          <a:latin typeface="+mn-lt"/>
          <a:ea typeface="ＭＳ Ｐゴシック" charset="0"/>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057400" y="1295401"/>
            <a:ext cx="8229600" cy="1470025"/>
          </a:xfrm>
        </p:spPr>
        <p:txBody>
          <a:bodyPr/>
          <a:lstStyle/>
          <a:p>
            <a:r>
              <a:rPr lang="en-US" b="1" dirty="0"/>
              <a:t>TAPPI Tissue 201</a:t>
            </a:r>
            <a:br>
              <a:rPr lang="en-US" dirty="0">
                <a:latin typeface="Arial" charset="0"/>
              </a:rPr>
            </a:br>
            <a:r>
              <a:rPr lang="en-US" b="1" dirty="0"/>
              <a:t>Tissue Operations and Runnability Optimization</a:t>
            </a:r>
            <a:br>
              <a:rPr lang="en-US" sz="3600" dirty="0">
                <a:latin typeface="Arial" charset="0"/>
              </a:rPr>
            </a:br>
            <a:endParaRPr lang="en-US" sz="3600" dirty="0">
              <a:latin typeface="Arial" charset="0"/>
            </a:endParaRPr>
          </a:p>
        </p:txBody>
      </p:sp>
      <p:sp>
        <p:nvSpPr>
          <p:cNvPr id="2051" name="Rectangle 3"/>
          <p:cNvSpPr>
            <a:spLocks noGrp="1" noChangeArrowheads="1"/>
          </p:cNvSpPr>
          <p:nvPr>
            <p:ph type="subTitle" idx="1"/>
          </p:nvPr>
        </p:nvSpPr>
        <p:spPr>
          <a:xfrm>
            <a:off x="2209800" y="3048000"/>
            <a:ext cx="7848600" cy="2133600"/>
          </a:xfrm>
        </p:spPr>
        <p:txBody>
          <a:bodyPr/>
          <a:lstStyle/>
          <a:p>
            <a:pPr eaLnBrk="1" hangingPunct="1"/>
            <a:r>
              <a:rPr lang="en-US" dirty="0"/>
              <a:t>May 23 – 24, 2023</a:t>
            </a:r>
          </a:p>
          <a:p>
            <a:pPr eaLnBrk="1" hangingPunct="1"/>
            <a:r>
              <a:rPr lang="en-US" dirty="0" err="1"/>
              <a:t>Miron</a:t>
            </a:r>
            <a:r>
              <a:rPr lang="en-US" dirty="0"/>
              <a:t> Construction</a:t>
            </a:r>
          </a:p>
          <a:p>
            <a:pPr eaLnBrk="1" hangingPunct="1"/>
            <a:r>
              <a:rPr lang="en-US" dirty="0"/>
              <a:t>Neenah, WI</a:t>
            </a:r>
          </a:p>
          <a:p>
            <a:pPr algn="r" eaLnBrk="1" hangingPunct="1"/>
            <a:endParaRPr lang="en-US" sz="2400" i="1" dirty="0"/>
          </a:p>
          <a:p>
            <a:pPr algn="r" eaLnBrk="1" hangingPunct="1"/>
            <a:r>
              <a:rPr lang="en-US" sz="2400" i="1" dirty="0"/>
              <a:t>Course Co-Chairman</a:t>
            </a:r>
          </a:p>
          <a:p>
            <a:pPr algn="r" eaLnBrk="1" hangingPunct="1"/>
            <a:r>
              <a:rPr lang="en-US" sz="2400" i="1" dirty="0"/>
              <a:t>Jim Bell (Matt </a:t>
            </a:r>
            <a:r>
              <a:rPr lang="en-US" sz="2400" i="1" dirty="0" err="1"/>
              <a:t>Gregerson</a:t>
            </a:r>
            <a:r>
              <a:rPr lang="en-US" sz="2400" i="1" dirty="0"/>
              <a:t>)</a:t>
            </a:r>
          </a:p>
          <a:p>
            <a:pPr algn="r" eaLnBrk="1" hangingPunct="1"/>
            <a:r>
              <a:rPr lang="en-US" sz="2400" i="1" dirty="0"/>
              <a:t>Jeff Peters</a:t>
            </a:r>
            <a:endParaRPr lang="en-US" sz="2400" dirty="0"/>
          </a:p>
          <a:p>
            <a:pPr algn="r" eaLnBrk="1" hangingPunct="1"/>
            <a:endParaRPr lang="en-US" sz="2400" dirty="0"/>
          </a:p>
          <a:p>
            <a:pPr eaLnBrk="1" hangingPunct="1"/>
            <a:endParaRPr lang="en-US" dirty="0">
              <a:latin typeface="Arial"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81DD9E0D-E0BC-460E-AF38-747A06FF4D59}"/>
              </a:ext>
            </a:extLst>
          </p:cNvPr>
          <p:cNvSpPr txBox="1">
            <a:spLocks noChangeArrowheads="1"/>
          </p:cNvSpPr>
          <p:nvPr/>
        </p:nvSpPr>
        <p:spPr bwMode="auto">
          <a:xfrm>
            <a:off x="1271313" y="1094915"/>
            <a:ext cx="8832384" cy="691768"/>
          </a:xfrm>
          <a:prstGeom prst="rect">
            <a:avLst/>
          </a:prstGeom>
          <a:noFill/>
          <a:ln/>
        </p:spPr>
        <p:txBody>
          <a:bodyPr vert="horz" wrap="square" lIns="0" tIns="0" rIns="0" bIns="0" numCol="1" anchor="t" anchorCtr="0" compatLnSpc="1">
            <a:prstTxWarp prst="textNoShape">
              <a:avLst/>
            </a:prstTxWarp>
          </a:bodyPr>
          <a:lstStyle>
            <a:lvl1pPr algn="l" rtl="0" fontAlgn="base">
              <a:spcBef>
                <a:spcPct val="0"/>
              </a:spcBef>
              <a:spcAft>
                <a:spcPct val="0"/>
              </a:spcAft>
              <a:defRPr sz="2800" b="1">
                <a:solidFill>
                  <a:schemeClr val="tx2"/>
                </a:solidFill>
                <a:latin typeface="+mj-lt"/>
                <a:ea typeface="+mj-ea"/>
                <a:cs typeface="+mj-cs"/>
              </a:defRPr>
            </a:lvl1pPr>
            <a:lvl2pPr algn="l" rtl="0" fontAlgn="base">
              <a:spcBef>
                <a:spcPct val="0"/>
              </a:spcBef>
              <a:spcAft>
                <a:spcPct val="0"/>
              </a:spcAft>
              <a:defRPr sz="2800" b="1">
                <a:solidFill>
                  <a:schemeClr val="tx2"/>
                </a:solidFill>
                <a:latin typeface="Verdana" pitchFamily="34" charset="0"/>
                <a:cs typeface="Arial" charset="0"/>
              </a:defRPr>
            </a:lvl2pPr>
            <a:lvl3pPr algn="l" rtl="0" fontAlgn="base">
              <a:spcBef>
                <a:spcPct val="0"/>
              </a:spcBef>
              <a:spcAft>
                <a:spcPct val="0"/>
              </a:spcAft>
              <a:defRPr sz="2800" b="1">
                <a:solidFill>
                  <a:schemeClr val="tx2"/>
                </a:solidFill>
                <a:latin typeface="Verdana" pitchFamily="34" charset="0"/>
                <a:cs typeface="Arial" charset="0"/>
              </a:defRPr>
            </a:lvl3pPr>
            <a:lvl4pPr algn="l" rtl="0" fontAlgn="base">
              <a:spcBef>
                <a:spcPct val="0"/>
              </a:spcBef>
              <a:spcAft>
                <a:spcPct val="0"/>
              </a:spcAft>
              <a:defRPr sz="2800" b="1">
                <a:solidFill>
                  <a:schemeClr val="tx2"/>
                </a:solidFill>
                <a:latin typeface="Verdana" pitchFamily="34" charset="0"/>
                <a:cs typeface="Arial" charset="0"/>
              </a:defRPr>
            </a:lvl4pPr>
            <a:lvl5pPr algn="l" rtl="0" fontAlgn="base">
              <a:spcBef>
                <a:spcPct val="0"/>
              </a:spcBef>
              <a:spcAft>
                <a:spcPct val="0"/>
              </a:spcAft>
              <a:defRPr sz="2800" b="1">
                <a:solidFill>
                  <a:schemeClr val="tx2"/>
                </a:solidFill>
                <a:latin typeface="Verdana" pitchFamily="34" charset="0"/>
                <a:cs typeface="Arial" charset="0"/>
              </a:defRPr>
            </a:lvl5pPr>
            <a:lvl6pPr marL="457200" algn="l" rtl="0" fontAlgn="base">
              <a:spcBef>
                <a:spcPct val="0"/>
              </a:spcBef>
              <a:spcAft>
                <a:spcPct val="0"/>
              </a:spcAft>
              <a:defRPr sz="2800" b="1">
                <a:solidFill>
                  <a:schemeClr val="tx2"/>
                </a:solidFill>
                <a:latin typeface="Verdana" pitchFamily="34" charset="0"/>
                <a:cs typeface="Arial" charset="0"/>
              </a:defRPr>
            </a:lvl6pPr>
            <a:lvl7pPr marL="914400" algn="l" rtl="0" fontAlgn="base">
              <a:spcBef>
                <a:spcPct val="0"/>
              </a:spcBef>
              <a:spcAft>
                <a:spcPct val="0"/>
              </a:spcAft>
              <a:defRPr sz="2800" b="1">
                <a:solidFill>
                  <a:schemeClr val="tx2"/>
                </a:solidFill>
                <a:latin typeface="Verdana" pitchFamily="34" charset="0"/>
                <a:cs typeface="Arial" charset="0"/>
              </a:defRPr>
            </a:lvl7pPr>
            <a:lvl8pPr marL="1371600" algn="l" rtl="0" fontAlgn="base">
              <a:spcBef>
                <a:spcPct val="0"/>
              </a:spcBef>
              <a:spcAft>
                <a:spcPct val="0"/>
              </a:spcAft>
              <a:defRPr sz="2800" b="1">
                <a:solidFill>
                  <a:schemeClr val="tx2"/>
                </a:solidFill>
                <a:latin typeface="Verdana" pitchFamily="34" charset="0"/>
                <a:cs typeface="Arial" charset="0"/>
              </a:defRPr>
            </a:lvl8pPr>
            <a:lvl9pPr marL="1828800" algn="l" rtl="0" fontAlgn="base">
              <a:spcBef>
                <a:spcPct val="0"/>
              </a:spcBef>
              <a:spcAft>
                <a:spcPct val="0"/>
              </a:spcAft>
              <a:defRPr sz="2800" b="1">
                <a:solidFill>
                  <a:schemeClr val="tx2"/>
                </a:solidFill>
                <a:latin typeface="Verdana" pitchFamily="34" charset="0"/>
                <a:cs typeface="Arial" charset="0"/>
              </a:defRPr>
            </a:lvl9pPr>
          </a:lstStyle>
          <a:p>
            <a:pPr algn="ctr">
              <a:buNone/>
            </a:pPr>
            <a:r>
              <a:rPr lang="de-DE" sz="3600" b="0" dirty="0">
                <a:solidFill>
                  <a:schemeClr val="tx1"/>
                </a:solidFill>
                <a:latin typeface="Arial" panose="020B0604020202020204" pitchFamily="34" charset="0"/>
                <a:cs typeface="Arial" panose="020B0604020202020204" pitchFamily="34" charset="0"/>
              </a:rPr>
              <a:t>TAPPI Antitrust Policy Statement</a:t>
            </a:r>
          </a:p>
        </p:txBody>
      </p:sp>
      <p:sp>
        <p:nvSpPr>
          <p:cNvPr id="3" name="TextBox 2">
            <a:extLst>
              <a:ext uri="{FF2B5EF4-FFF2-40B4-BE49-F238E27FC236}">
                <a16:creationId xmlns:a16="http://schemas.microsoft.com/office/drawing/2014/main" id="{0A535CE5-64AB-AAEA-8065-3909D8BE0EF2}"/>
              </a:ext>
            </a:extLst>
          </p:cNvPr>
          <p:cNvSpPr txBox="1"/>
          <p:nvPr/>
        </p:nvSpPr>
        <p:spPr>
          <a:xfrm>
            <a:off x="895448" y="2110533"/>
            <a:ext cx="10793691" cy="2246769"/>
          </a:xfrm>
          <a:prstGeom prst="rect">
            <a:avLst/>
          </a:prstGeom>
          <a:noFill/>
        </p:spPr>
        <p:txBody>
          <a:bodyPr wrap="square" rtlCol="0">
            <a:spAutoFit/>
          </a:bodyPr>
          <a:lstStyle/>
          <a:p>
            <a:pPr marL="0" marR="0">
              <a:spcBef>
                <a:spcPts val="0"/>
              </a:spcBef>
              <a:spcAft>
                <a:spcPts val="0"/>
              </a:spcAft>
            </a:pPr>
            <a:r>
              <a:rPr lang="en-US" sz="2800" dirty="0">
                <a:effectLst/>
                <a:ea typeface="Calibri" panose="020F0502020204030204" pitchFamily="34" charset="0"/>
              </a:rPr>
              <a:t>TAPPI's aim is to promote research and education, and to arrange for the collection, dissemination and interchange of technical concepts and information in fields of interest to its members. TAPPI is not intended to, and may not, play any role in the competitive decisions of its members or their employers, or in any way restrict competition among companies.</a:t>
            </a:r>
          </a:p>
        </p:txBody>
      </p:sp>
      <p:sp>
        <p:nvSpPr>
          <p:cNvPr id="2" name="TextBox 1">
            <a:extLst>
              <a:ext uri="{FF2B5EF4-FFF2-40B4-BE49-F238E27FC236}">
                <a16:creationId xmlns:a16="http://schemas.microsoft.com/office/drawing/2014/main" id="{5E0A2150-1ED1-C1EF-95FC-C2DDAB3DE357}"/>
              </a:ext>
            </a:extLst>
          </p:cNvPr>
          <p:cNvSpPr txBox="1"/>
          <p:nvPr/>
        </p:nvSpPr>
        <p:spPr>
          <a:xfrm>
            <a:off x="895448" y="4823668"/>
            <a:ext cx="10484856" cy="1384995"/>
          </a:xfrm>
          <a:prstGeom prst="rect">
            <a:avLst/>
          </a:prstGeom>
          <a:noFill/>
        </p:spPr>
        <p:txBody>
          <a:bodyPr wrap="square" rtlCol="0">
            <a:spAutoFit/>
          </a:bodyPr>
          <a:lstStyle/>
          <a:p>
            <a:r>
              <a:rPr lang="en-US" sz="2800" dirty="0"/>
              <a:t>A full copy of the policy has been provided with your registration materials. Please contact TAPPI Staff or the Course Chairs if you have questions. </a:t>
            </a:r>
          </a:p>
        </p:txBody>
      </p:sp>
    </p:spTree>
    <p:extLst>
      <p:ext uri="{BB962C8B-B14F-4D97-AF65-F5344CB8AC3E}">
        <p14:creationId xmlns:p14="http://schemas.microsoft.com/office/powerpoint/2010/main" val="30537025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533400"/>
            <a:ext cx="8229600" cy="1143000"/>
          </a:xfrm>
        </p:spPr>
        <p:txBody>
          <a:bodyPr/>
          <a:lstStyle/>
          <a:p>
            <a:r>
              <a:rPr lang="en-US" sz="4000" dirty="0"/>
              <a:t>Antitrust Policy</a:t>
            </a:r>
          </a:p>
        </p:txBody>
      </p:sp>
      <p:sp>
        <p:nvSpPr>
          <p:cNvPr id="3" name="Content Placeholder 2"/>
          <p:cNvSpPr>
            <a:spLocks noGrp="1"/>
          </p:cNvSpPr>
          <p:nvPr>
            <p:ph idx="1"/>
          </p:nvPr>
        </p:nvSpPr>
        <p:spPr>
          <a:xfrm>
            <a:off x="1981200" y="2362200"/>
            <a:ext cx="8229600" cy="3124200"/>
          </a:xfrm>
        </p:spPr>
        <p:txBody>
          <a:bodyPr/>
          <a:lstStyle/>
          <a:p>
            <a:pPr marL="0" indent="0" algn="ctr">
              <a:lnSpc>
                <a:spcPct val="150000"/>
              </a:lnSpc>
              <a:spcBef>
                <a:spcPts val="0"/>
              </a:spcBef>
              <a:buNone/>
            </a:pPr>
            <a:r>
              <a:rPr lang="en-US" sz="2400" i="1" dirty="0"/>
              <a:t>This course will be held in strict compliance with the</a:t>
            </a:r>
          </a:p>
          <a:p>
            <a:pPr marL="0" indent="0" algn="ctr">
              <a:lnSpc>
                <a:spcPct val="150000"/>
              </a:lnSpc>
              <a:spcBef>
                <a:spcPts val="0"/>
              </a:spcBef>
              <a:buNone/>
            </a:pPr>
            <a:r>
              <a:rPr lang="en-US" sz="2400" i="1" dirty="0"/>
              <a:t>TAPPI Antitrust Policy.  Specifically, discussing prices,  pricing policy or restraint of competition of any kind</a:t>
            </a:r>
          </a:p>
          <a:p>
            <a:pPr marL="0" indent="0" algn="ctr">
              <a:lnSpc>
                <a:spcPct val="150000"/>
              </a:lnSpc>
              <a:spcBef>
                <a:spcPts val="0"/>
              </a:spcBef>
              <a:buNone/>
            </a:pPr>
            <a:r>
              <a:rPr lang="en-US" sz="2400" i="1" dirty="0"/>
              <a:t> will not be tolerated.</a:t>
            </a:r>
          </a:p>
          <a:p>
            <a:pPr marL="0" indent="0">
              <a:lnSpc>
                <a:spcPct val="150000"/>
              </a:lnSpc>
              <a:spcBef>
                <a:spcPts val="0"/>
              </a:spcBef>
              <a:buNone/>
            </a:pPr>
            <a:endParaRPr lang="en-US" sz="2800" dirty="0"/>
          </a:p>
        </p:txBody>
      </p:sp>
    </p:spTree>
    <p:extLst>
      <p:ext uri="{BB962C8B-B14F-4D97-AF65-F5344CB8AC3E}">
        <p14:creationId xmlns:p14="http://schemas.microsoft.com/office/powerpoint/2010/main" val="14464030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3505200" y="76200"/>
            <a:ext cx="5867400" cy="1143000"/>
          </a:xfrm>
        </p:spPr>
        <p:txBody>
          <a:bodyPr/>
          <a:lstStyle/>
          <a:p>
            <a:pPr eaLnBrk="1" hangingPunct="1"/>
            <a:r>
              <a:rPr lang="en-US" b="1" dirty="0">
                <a:latin typeface="Arial" charset="0"/>
              </a:rPr>
              <a:t>Tissue Curriculum</a:t>
            </a:r>
          </a:p>
        </p:txBody>
      </p:sp>
      <p:sp>
        <p:nvSpPr>
          <p:cNvPr id="3075" name="Content Placeholder 2"/>
          <p:cNvSpPr>
            <a:spLocks noGrp="1"/>
          </p:cNvSpPr>
          <p:nvPr>
            <p:ph idx="1"/>
          </p:nvPr>
        </p:nvSpPr>
        <p:spPr>
          <a:xfrm>
            <a:off x="685800" y="914401"/>
            <a:ext cx="10896600" cy="4525963"/>
          </a:xfrm>
        </p:spPr>
        <p:txBody>
          <a:bodyPr/>
          <a:lstStyle/>
          <a:p>
            <a:pPr eaLnBrk="1" hangingPunct="1"/>
            <a:r>
              <a:rPr lang="en-US" sz="2400" dirty="0">
                <a:latin typeface="Arial" charset="0"/>
              </a:rPr>
              <a:t>TAPPI Tissue Division Goal</a:t>
            </a:r>
          </a:p>
          <a:p>
            <a:pPr lvl="1" eaLnBrk="1" hangingPunct="1"/>
            <a:r>
              <a:rPr lang="en-US" sz="2000" dirty="0">
                <a:latin typeface="Arial" charset="0"/>
              </a:rPr>
              <a:t>A series of complimentary courses addressing the varied educational needs of this vibrant industry segment</a:t>
            </a:r>
          </a:p>
          <a:p>
            <a:pPr lvl="1" eaLnBrk="1" hangingPunct="1"/>
            <a:r>
              <a:rPr lang="en-US" sz="2000" dirty="0">
                <a:latin typeface="Arial" charset="0"/>
              </a:rPr>
              <a:t>PEER reviewed, peer-organized, non-commercial</a:t>
            </a:r>
          </a:p>
          <a:p>
            <a:pPr lvl="1" eaLnBrk="1" hangingPunct="1"/>
            <a:r>
              <a:rPr lang="en-US" sz="2000" dirty="0">
                <a:latin typeface="Arial" charset="0"/>
              </a:rPr>
              <a:t>CEU credits </a:t>
            </a:r>
          </a:p>
          <a:p>
            <a:pPr lvl="1" eaLnBrk="1" hangingPunct="1"/>
            <a:r>
              <a:rPr lang="en-US" sz="2000" dirty="0">
                <a:latin typeface="Arial" charset="0"/>
              </a:rPr>
              <a:t>Refresh and revision of current offerings</a:t>
            </a:r>
          </a:p>
          <a:p>
            <a:r>
              <a:rPr lang="en-US" sz="2000" dirty="0">
                <a:latin typeface="Arial" charset="0"/>
              </a:rPr>
              <a:t>T101 – Process and Properties - Bruce Janda   </a:t>
            </a:r>
          </a:p>
          <a:p>
            <a:r>
              <a:rPr lang="en-US" sz="2000" dirty="0">
                <a:latin typeface="Arial" charset="0"/>
              </a:rPr>
              <a:t>T201 – Operations and Runnability  - Jeff Peters/Jim Bell (Matt </a:t>
            </a:r>
            <a:r>
              <a:rPr lang="en-US" sz="2000" dirty="0" err="1">
                <a:latin typeface="Arial" charset="0"/>
              </a:rPr>
              <a:t>Gregerson</a:t>
            </a:r>
            <a:r>
              <a:rPr lang="en-US" sz="2000" dirty="0">
                <a:latin typeface="Arial" charset="0"/>
              </a:rPr>
              <a:t>)</a:t>
            </a:r>
          </a:p>
          <a:p>
            <a:r>
              <a:rPr lang="en-US" sz="2000" dirty="0">
                <a:latin typeface="Arial" charset="0"/>
              </a:rPr>
              <a:t>T202 – Roll Converting Operations – Bruce Janda/Perini </a:t>
            </a:r>
          </a:p>
          <a:p>
            <a:r>
              <a:rPr lang="en-US" sz="2000" dirty="0">
                <a:solidFill>
                  <a:srgbClr val="000000"/>
                </a:solidFill>
                <a:latin typeface="Arial" charset="0"/>
              </a:rPr>
              <a:t>Ideas for consideration</a:t>
            </a:r>
          </a:p>
          <a:p>
            <a:pPr lvl="1"/>
            <a:r>
              <a:rPr lang="en-US" sz="1400" i="1" dirty="0">
                <a:solidFill>
                  <a:srgbClr val="FF0000"/>
                </a:solidFill>
                <a:latin typeface="Arial" charset="0"/>
              </a:rPr>
              <a:t>T203 – Folded Converting Operations</a:t>
            </a:r>
          </a:p>
          <a:p>
            <a:pPr lvl="1"/>
            <a:r>
              <a:rPr lang="en-US" sz="1400" i="1" dirty="0">
                <a:solidFill>
                  <a:srgbClr val="FF0000"/>
                </a:solidFill>
                <a:latin typeface="Arial" charset="0"/>
              </a:rPr>
              <a:t>T301 – Creping and Yankee Safety</a:t>
            </a:r>
          </a:p>
          <a:p>
            <a:pPr lvl="1"/>
            <a:r>
              <a:rPr lang="en-US" sz="1400" i="1" dirty="0">
                <a:solidFill>
                  <a:srgbClr val="FF0000"/>
                </a:solidFill>
                <a:latin typeface="Arial" charset="0"/>
              </a:rPr>
              <a:t>T302 – Structured Tissue Process and Properties</a:t>
            </a:r>
          </a:p>
          <a:p>
            <a:pPr lvl="1"/>
            <a:r>
              <a:rPr lang="en-US" sz="1400" i="1" dirty="0">
                <a:solidFill>
                  <a:srgbClr val="FF0000"/>
                </a:solidFill>
                <a:latin typeface="Arial" charset="0"/>
              </a:rPr>
              <a:t>T304 – Testing Methods and Management</a:t>
            </a:r>
          </a:p>
          <a:p>
            <a:pPr lvl="1"/>
            <a:r>
              <a:rPr lang="en-US" sz="1400" i="1" dirty="0">
                <a:solidFill>
                  <a:srgbClr val="FF0000"/>
                </a:solidFill>
                <a:latin typeface="Arial" charset="0"/>
              </a:rPr>
              <a:t>T305 – Clothing Selection and Operation </a:t>
            </a:r>
          </a:p>
          <a:p>
            <a:pPr lvl="1"/>
            <a:r>
              <a:rPr lang="en-US" sz="1400" i="1" dirty="0">
                <a:solidFill>
                  <a:srgbClr val="FF0000"/>
                </a:solidFill>
                <a:latin typeface="Arial" charset="0"/>
              </a:rPr>
              <a:t>T306 – Wet End Chemistry </a:t>
            </a:r>
          </a:p>
          <a:p>
            <a:r>
              <a:rPr lang="en-US" sz="2000" b="1" dirty="0">
                <a:latin typeface="Arial" charset="0"/>
              </a:rPr>
              <a:t>We are interested in your ideas and feedback to make TAPPI Tissue Training better!</a:t>
            </a:r>
          </a:p>
          <a:p>
            <a:endParaRPr lang="en-US" sz="2200" dirty="0">
              <a:latin typeface="Arial" charset="0"/>
            </a:endParaRPr>
          </a:p>
        </p:txBody>
      </p:sp>
    </p:spTree>
    <p:extLst>
      <p:ext uri="{BB962C8B-B14F-4D97-AF65-F5344CB8AC3E}">
        <p14:creationId xmlns:p14="http://schemas.microsoft.com/office/powerpoint/2010/main" val="8606059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SPACER</a:t>
            </a:r>
          </a:p>
        </p:txBody>
      </p:sp>
      <p:pic>
        <p:nvPicPr>
          <p:cNvPr id="4" name="Content Placeholder 3"/>
          <p:cNvPicPr>
            <a:picLocks noGrp="1" noChangeAspect="1"/>
          </p:cNvPicPr>
          <p:nvPr>
            <p:ph idx="1"/>
          </p:nvPr>
        </p:nvPicPr>
        <p:blipFill>
          <a:blip r:embed="rId2"/>
          <a:srcRect t="13336" b="13336"/>
          <a:stretch>
            <a:fillRect/>
          </a:stretch>
        </p:blipFill>
        <p:spPr/>
      </p:pic>
    </p:spTree>
    <p:extLst>
      <p:ext uri="{BB962C8B-B14F-4D97-AF65-F5344CB8AC3E}">
        <p14:creationId xmlns:p14="http://schemas.microsoft.com/office/powerpoint/2010/main" val="27518019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SAFETY</a:t>
            </a:r>
          </a:p>
        </p:txBody>
      </p:sp>
      <p:sp>
        <p:nvSpPr>
          <p:cNvPr id="3" name="Content Placeholder 2"/>
          <p:cNvSpPr>
            <a:spLocks noGrp="1"/>
          </p:cNvSpPr>
          <p:nvPr>
            <p:ph idx="1"/>
          </p:nvPr>
        </p:nvSpPr>
        <p:spPr>
          <a:xfrm>
            <a:off x="1981200" y="1676401"/>
            <a:ext cx="8229600" cy="4525963"/>
          </a:xfrm>
        </p:spPr>
        <p:txBody>
          <a:bodyPr/>
          <a:lstStyle/>
          <a:p>
            <a:r>
              <a:rPr lang="en-US" dirty="0"/>
              <a:t>Storm Shelter Location/Alert</a:t>
            </a:r>
          </a:p>
          <a:p>
            <a:r>
              <a:rPr lang="en-US" dirty="0"/>
              <a:t>Evacuation Alarm</a:t>
            </a:r>
          </a:p>
          <a:p>
            <a:r>
              <a:rPr lang="en-US" dirty="0"/>
              <a:t>Evacuation Routes and Assembly</a:t>
            </a:r>
          </a:p>
          <a:p>
            <a:r>
              <a:rPr lang="en-US" dirty="0"/>
              <a:t>Emergency Calling 911</a:t>
            </a:r>
          </a:p>
          <a:p>
            <a:r>
              <a:rPr lang="en-US" dirty="0"/>
              <a:t>Safety Concerns?</a:t>
            </a:r>
          </a:p>
          <a:p>
            <a:r>
              <a:rPr lang="en-US" i="1" dirty="0"/>
              <a:t>Restroom Locations</a:t>
            </a:r>
          </a:p>
          <a:p>
            <a:pPr marL="0" indent="0">
              <a:buNone/>
            </a:pPr>
            <a:r>
              <a:rPr lang="en-US" sz="2400" i="1" dirty="0"/>
              <a:t>Let Jeff/Matt know if room is uncomfortable, you can’t see, hear, or anything else is interfering with your experience.</a:t>
            </a:r>
          </a:p>
        </p:txBody>
      </p:sp>
    </p:spTree>
    <p:extLst>
      <p:ext uri="{BB962C8B-B14F-4D97-AF65-F5344CB8AC3E}">
        <p14:creationId xmlns:p14="http://schemas.microsoft.com/office/powerpoint/2010/main" val="18794123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PURPOSE</a:t>
            </a:r>
          </a:p>
        </p:txBody>
      </p:sp>
      <p:sp>
        <p:nvSpPr>
          <p:cNvPr id="3" name="Content Placeholder 2"/>
          <p:cNvSpPr>
            <a:spLocks noGrp="1"/>
          </p:cNvSpPr>
          <p:nvPr>
            <p:ph idx="1"/>
          </p:nvPr>
        </p:nvSpPr>
        <p:spPr>
          <a:xfrm>
            <a:off x="1981200" y="1295400"/>
            <a:ext cx="8153400" cy="5257800"/>
          </a:xfrm>
        </p:spPr>
        <p:txBody>
          <a:bodyPr>
            <a:normAutofit fontScale="70000" lnSpcReduction="20000"/>
          </a:bodyPr>
          <a:lstStyle/>
          <a:p>
            <a:r>
              <a:rPr lang="en-US" sz="3600" b="1" dirty="0"/>
              <a:t>What Will I Learn? </a:t>
            </a:r>
            <a:endParaRPr lang="en-US" sz="3600" dirty="0"/>
          </a:p>
          <a:p>
            <a:r>
              <a:rPr lang="en-US" sz="2900" dirty="0"/>
              <a:t>Discuss the impact of wet end chemistry on the machine operation.</a:t>
            </a:r>
          </a:p>
          <a:p>
            <a:endParaRPr lang="en-US" sz="2900" dirty="0"/>
          </a:p>
          <a:p>
            <a:r>
              <a:rPr lang="en-US" sz="2900" dirty="0"/>
              <a:t>Demonstrate the procedures and principles for improving the cleaning and conditioning of felts and wires.</a:t>
            </a:r>
          </a:p>
          <a:p>
            <a:endParaRPr lang="en-US" sz="2900" dirty="0"/>
          </a:p>
          <a:p>
            <a:r>
              <a:rPr lang="en-US" sz="2900" dirty="0"/>
              <a:t>Recognize causes of tissue runnability problems in the press/Yankee/hood drying system.      		</a:t>
            </a:r>
          </a:p>
          <a:p>
            <a:endParaRPr lang="en-US" sz="2900" dirty="0"/>
          </a:p>
          <a:p>
            <a:r>
              <a:rPr lang="en-US" sz="2900" dirty="0"/>
              <a:t>Identify runnability problems and opportunities for improvement on the dry end of the paper machine.	</a:t>
            </a:r>
          </a:p>
          <a:p>
            <a:endParaRPr lang="en-US" sz="2900" dirty="0"/>
          </a:p>
          <a:p>
            <a:pPr lvl="0"/>
            <a:r>
              <a:rPr lang="en-US" sz="2900" dirty="0"/>
              <a:t>Identify problems with the Yankee dryer steam, coating, and hood systems to increase machine productivity.</a:t>
            </a:r>
          </a:p>
          <a:p>
            <a:endParaRPr lang="en-US" sz="2400" b="1" dirty="0"/>
          </a:p>
          <a:p>
            <a:r>
              <a:rPr lang="en-US" sz="2900" b="1" dirty="0"/>
              <a:t>Professional Development Credits </a:t>
            </a:r>
            <a:br>
              <a:rPr lang="en-US" sz="1200" dirty="0"/>
            </a:br>
            <a:r>
              <a:rPr lang="en-US" sz="2000" dirty="0"/>
              <a:t>15 professional development hours or 1.5 Continuing Education Units (CEUs) are available to attendees</a:t>
            </a:r>
          </a:p>
          <a:p>
            <a:endParaRPr lang="en-US" sz="1200" dirty="0"/>
          </a:p>
        </p:txBody>
      </p:sp>
    </p:spTree>
    <p:extLst>
      <p:ext uri="{BB962C8B-B14F-4D97-AF65-F5344CB8AC3E}">
        <p14:creationId xmlns:p14="http://schemas.microsoft.com/office/powerpoint/2010/main" val="9304905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792162"/>
          </a:xfrm>
        </p:spPr>
        <p:txBody>
          <a:bodyPr/>
          <a:lstStyle/>
          <a:p>
            <a:r>
              <a:rPr lang="en-US" b="1" dirty="0"/>
              <a:t>AGENDA</a:t>
            </a:r>
          </a:p>
        </p:txBody>
      </p:sp>
      <p:sp>
        <p:nvSpPr>
          <p:cNvPr id="4" name="TextBox 3">
            <a:extLst>
              <a:ext uri="{FF2B5EF4-FFF2-40B4-BE49-F238E27FC236}">
                <a16:creationId xmlns:a16="http://schemas.microsoft.com/office/drawing/2014/main" id="{33CDDD75-6E8B-75F8-A72D-A569100FB714}"/>
              </a:ext>
            </a:extLst>
          </p:cNvPr>
          <p:cNvSpPr txBox="1"/>
          <p:nvPr/>
        </p:nvSpPr>
        <p:spPr>
          <a:xfrm>
            <a:off x="914400" y="1752600"/>
            <a:ext cx="10820399" cy="4196020"/>
          </a:xfrm>
          <a:prstGeom prst="rect">
            <a:avLst/>
          </a:prstGeom>
          <a:noFill/>
        </p:spPr>
        <p:txBody>
          <a:bodyPr wrap="square">
            <a:spAutoFit/>
          </a:bodyPr>
          <a:lstStyle/>
          <a:p>
            <a:pPr marL="0" marR="0" algn="just">
              <a:lnSpc>
                <a:spcPct val="150000"/>
              </a:lnSpc>
              <a:spcBef>
                <a:spcPts val="0"/>
              </a:spcBef>
              <a:spcAft>
                <a:spcPts val="0"/>
              </a:spcAft>
              <a:tabLst>
                <a:tab pos="-228600" algn="l"/>
                <a:tab pos="0" algn="l"/>
                <a:tab pos="457200" algn="l"/>
                <a:tab pos="628650" algn="l"/>
                <a:tab pos="1085850" algn="l"/>
                <a:tab pos="2857500" algn="l"/>
                <a:tab pos="4000500" algn="l"/>
                <a:tab pos="4286250" algn="l"/>
                <a:tab pos="6629400" algn="l"/>
              </a:tabLst>
            </a:pPr>
            <a:r>
              <a:rPr lang="en-US" sz="1800" b="1" dirty="0">
                <a:effectLst/>
                <a:latin typeface="+mn-lt"/>
                <a:ea typeface="Times New Roman" panose="02020603050405020304" pitchFamily="18" charset="0"/>
              </a:rPr>
              <a:t>DAY 1: Tuesday, May 23</a:t>
            </a:r>
            <a:r>
              <a:rPr lang="en-US" sz="1800" b="1" baseline="30000" dirty="0">
                <a:effectLst/>
                <a:latin typeface="+mn-lt"/>
                <a:ea typeface="Times New Roman" panose="02020603050405020304" pitchFamily="18" charset="0"/>
              </a:rPr>
              <a:t>rd</a:t>
            </a:r>
            <a:r>
              <a:rPr lang="en-US" sz="1800" b="1" dirty="0">
                <a:effectLst/>
                <a:latin typeface="+mn-lt"/>
                <a:ea typeface="Times New Roman" panose="02020603050405020304" pitchFamily="18" charset="0"/>
              </a:rPr>
              <a:t>  </a:t>
            </a:r>
            <a:endParaRPr lang="en-US" sz="1800" dirty="0">
              <a:effectLst/>
              <a:latin typeface="+mn-lt"/>
              <a:ea typeface="Times New Roman" panose="02020603050405020304" pitchFamily="18" charset="0"/>
            </a:endParaRPr>
          </a:p>
          <a:p>
            <a:pPr marL="0" marR="0" algn="just">
              <a:lnSpc>
                <a:spcPct val="150000"/>
              </a:lnSpc>
              <a:spcBef>
                <a:spcPts val="0"/>
              </a:spcBef>
              <a:spcAft>
                <a:spcPts val="0"/>
              </a:spcAft>
              <a:tabLst>
                <a:tab pos="-228600" algn="l"/>
                <a:tab pos="0" algn="l"/>
                <a:tab pos="457200" algn="l"/>
                <a:tab pos="628650" algn="l"/>
                <a:tab pos="1085850" algn="l"/>
                <a:tab pos="2857500" algn="l"/>
                <a:tab pos="4000500" algn="l"/>
                <a:tab pos="4286250" algn="l"/>
                <a:tab pos="6629400" algn="l"/>
              </a:tabLst>
            </a:pPr>
            <a:r>
              <a:rPr lang="en-US" sz="1800" b="1" u="sng" dirty="0">
                <a:effectLst/>
                <a:latin typeface="+mn-lt"/>
                <a:ea typeface="Times New Roman" panose="02020603050405020304" pitchFamily="18" charset="0"/>
              </a:rPr>
              <a:t>MODULE I:  STOCK PREPARATION AND WET-END OPERATIONS</a:t>
            </a:r>
            <a:endParaRPr lang="en-US" sz="1800" dirty="0">
              <a:effectLst/>
              <a:latin typeface="+mn-lt"/>
              <a:ea typeface="Times New Roman" panose="02020603050405020304" pitchFamily="18" charset="0"/>
            </a:endParaRPr>
          </a:p>
          <a:p>
            <a:pPr marL="0" marR="0">
              <a:lnSpc>
                <a:spcPct val="150000"/>
              </a:lnSpc>
              <a:spcBef>
                <a:spcPts val="0"/>
              </a:spcBef>
              <a:spcAft>
                <a:spcPts val="0"/>
              </a:spcAft>
              <a:tabLst>
                <a:tab pos="-228600" algn="l"/>
                <a:tab pos="0" algn="l"/>
                <a:tab pos="457200" algn="l"/>
                <a:tab pos="628650" algn="l"/>
                <a:tab pos="1085850" algn="l"/>
                <a:tab pos="2857500" algn="l"/>
                <a:tab pos="4000500" algn="l"/>
                <a:tab pos="4286250" algn="l"/>
                <a:tab pos="6629400" algn="l"/>
              </a:tabLst>
            </a:pPr>
            <a:r>
              <a:rPr lang="en-US" sz="1800" dirty="0">
                <a:effectLst/>
                <a:latin typeface="+mn-lt"/>
                <a:ea typeface="Times New Roman" panose="02020603050405020304" pitchFamily="18" charset="0"/>
              </a:rPr>
              <a:t>7:45 – 8:15 a.m.     	</a:t>
            </a:r>
            <a:r>
              <a:rPr lang="en-US" sz="1800" b="1" dirty="0">
                <a:effectLst/>
                <a:latin typeface="+mn-lt"/>
                <a:ea typeface="Times New Roman" panose="02020603050405020304" pitchFamily="18" charset="0"/>
              </a:rPr>
              <a:t>Welcome and Course Overview – </a:t>
            </a:r>
            <a:r>
              <a:rPr lang="en-US" sz="1800" i="1" dirty="0">
                <a:effectLst/>
                <a:latin typeface="+mn-lt"/>
                <a:ea typeface="Times New Roman" panose="02020603050405020304" pitchFamily="18" charset="0"/>
              </a:rPr>
              <a:t>Jeff Peters/Jim Bell (Matt </a:t>
            </a:r>
            <a:r>
              <a:rPr lang="en-US" sz="1800" i="1" dirty="0" err="1">
                <a:effectLst/>
                <a:latin typeface="+mn-lt"/>
                <a:ea typeface="Times New Roman" panose="02020603050405020304" pitchFamily="18" charset="0"/>
              </a:rPr>
              <a:t>Gregerson</a:t>
            </a:r>
            <a:r>
              <a:rPr lang="en-US" sz="1800" i="1" dirty="0">
                <a:effectLst/>
                <a:latin typeface="+mn-lt"/>
                <a:ea typeface="Times New Roman" panose="02020603050405020304" pitchFamily="18" charset="0"/>
              </a:rPr>
              <a:t>)</a:t>
            </a:r>
            <a:endParaRPr lang="en-US" sz="1800" dirty="0">
              <a:effectLst/>
              <a:latin typeface="+mn-lt"/>
              <a:ea typeface="Times New Roman" panose="02020603050405020304" pitchFamily="18" charset="0"/>
            </a:endParaRPr>
          </a:p>
          <a:p>
            <a:pPr marL="0" marR="0">
              <a:lnSpc>
                <a:spcPct val="150000"/>
              </a:lnSpc>
              <a:spcBef>
                <a:spcPts val="0"/>
              </a:spcBef>
              <a:spcAft>
                <a:spcPts val="0"/>
              </a:spcAft>
              <a:tabLst>
                <a:tab pos="-228600" algn="l"/>
                <a:tab pos="0" algn="l"/>
                <a:tab pos="457200" algn="l"/>
                <a:tab pos="628650" algn="l"/>
                <a:tab pos="1085850" algn="l"/>
                <a:tab pos="2857500" algn="l"/>
                <a:tab pos="4000500" algn="l"/>
                <a:tab pos="4286250" algn="l"/>
                <a:tab pos="6629400" algn="l"/>
              </a:tabLst>
            </a:pPr>
            <a:r>
              <a:rPr lang="en-US" sz="1800" dirty="0">
                <a:effectLst/>
                <a:latin typeface="+mn-lt"/>
                <a:ea typeface="Times New Roman" panose="02020603050405020304" pitchFamily="18" charset="0"/>
              </a:rPr>
              <a:t>8:15 – 9:00 a.m.       	</a:t>
            </a:r>
            <a:r>
              <a:rPr lang="en-US" sz="1800" b="1" dirty="0">
                <a:effectLst/>
                <a:latin typeface="+mn-lt"/>
                <a:ea typeface="Times New Roman" panose="02020603050405020304" pitchFamily="18" charset="0"/>
              </a:rPr>
              <a:t>Wet End Chemistry Impacts and Optimization – </a:t>
            </a:r>
            <a:r>
              <a:rPr lang="en-US" sz="1800" i="1" dirty="0">
                <a:effectLst/>
                <a:latin typeface="+mn-lt"/>
                <a:ea typeface="Times New Roman" panose="02020603050405020304" pitchFamily="18" charset="0"/>
              </a:rPr>
              <a:t>Robert Melchiors, Nalco</a:t>
            </a:r>
            <a:endParaRPr lang="en-US" sz="1800" dirty="0">
              <a:effectLst/>
              <a:latin typeface="+mn-lt"/>
              <a:ea typeface="Times New Roman" panose="02020603050405020304" pitchFamily="18" charset="0"/>
            </a:endParaRPr>
          </a:p>
          <a:p>
            <a:pPr marL="0" marR="0">
              <a:lnSpc>
                <a:spcPct val="150000"/>
              </a:lnSpc>
              <a:spcBef>
                <a:spcPts val="0"/>
              </a:spcBef>
              <a:spcAft>
                <a:spcPts val="0"/>
              </a:spcAft>
              <a:tabLst>
                <a:tab pos="-228600" algn="l"/>
                <a:tab pos="0" algn="l"/>
                <a:tab pos="457200" algn="l"/>
                <a:tab pos="628650" algn="l"/>
                <a:tab pos="1085850" algn="l"/>
                <a:tab pos="2857500" algn="l"/>
                <a:tab pos="4000500" algn="l"/>
                <a:tab pos="4286250" algn="l"/>
                <a:tab pos="6629400" algn="l"/>
              </a:tabLst>
            </a:pPr>
            <a:r>
              <a:rPr lang="en-US" sz="1800" dirty="0">
                <a:effectLst/>
                <a:latin typeface="+mn-lt"/>
                <a:ea typeface="Times New Roman" panose="02020603050405020304" pitchFamily="18" charset="0"/>
              </a:rPr>
              <a:t>9:00 – 9:45 a.m.       	</a:t>
            </a:r>
            <a:r>
              <a:rPr lang="en-US" sz="1800" b="1" dirty="0">
                <a:effectLst/>
                <a:latin typeface="+mn-lt"/>
                <a:ea typeface="Times New Roman" panose="02020603050405020304" pitchFamily="18" charset="0"/>
              </a:rPr>
              <a:t>Forming Fabric Options and Benefits</a:t>
            </a:r>
            <a:r>
              <a:rPr lang="en-US" sz="1800" dirty="0">
                <a:effectLst/>
                <a:latin typeface="+mn-lt"/>
                <a:ea typeface="Times New Roman" panose="02020603050405020304" pitchFamily="18" charset="0"/>
              </a:rPr>
              <a:t> – </a:t>
            </a:r>
            <a:r>
              <a:rPr lang="en-US" sz="1800" i="1" dirty="0">
                <a:effectLst/>
                <a:latin typeface="+mn-lt"/>
                <a:ea typeface="Times New Roman" panose="02020603050405020304" pitchFamily="18" charset="0"/>
              </a:rPr>
              <a:t>Matt Gregersen, Albany</a:t>
            </a:r>
            <a:endParaRPr lang="en-US" sz="1800" dirty="0">
              <a:effectLst/>
              <a:latin typeface="+mn-lt"/>
              <a:ea typeface="Times New Roman" panose="02020603050405020304" pitchFamily="18" charset="0"/>
            </a:endParaRPr>
          </a:p>
          <a:p>
            <a:pPr marL="0" marR="0">
              <a:lnSpc>
                <a:spcPct val="150000"/>
              </a:lnSpc>
              <a:spcBef>
                <a:spcPts val="0"/>
              </a:spcBef>
              <a:spcAft>
                <a:spcPts val="0"/>
              </a:spcAft>
              <a:tabLst>
                <a:tab pos="-228600" algn="l"/>
                <a:tab pos="0" algn="l"/>
                <a:tab pos="457200" algn="l"/>
                <a:tab pos="628650" algn="l"/>
                <a:tab pos="1085850" algn="l"/>
                <a:tab pos="2857500" algn="l"/>
                <a:tab pos="4000500" algn="l"/>
                <a:tab pos="4286250" algn="l"/>
                <a:tab pos="6629400" algn="l"/>
              </a:tabLst>
            </a:pPr>
            <a:r>
              <a:rPr lang="en-US" sz="1800" b="1" i="1" dirty="0">
                <a:effectLst/>
                <a:latin typeface="+mn-lt"/>
                <a:ea typeface="Times New Roman" panose="02020603050405020304" pitchFamily="18" charset="0"/>
              </a:rPr>
              <a:t>9:45 – 10:00 </a:t>
            </a:r>
            <a:r>
              <a:rPr lang="en-US" sz="1800" b="1" i="1" dirty="0" err="1">
                <a:effectLst/>
                <a:latin typeface="+mn-lt"/>
                <a:ea typeface="Times New Roman" panose="02020603050405020304" pitchFamily="18" charset="0"/>
              </a:rPr>
              <a:t>a.m</a:t>
            </a:r>
            <a:r>
              <a:rPr lang="en-US" b="1" i="1" dirty="0">
                <a:latin typeface="+mn-lt"/>
                <a:ea typeface="Times New Roman" panose="02020603050405020304" pitchFamily="18" charset="0"/>
              </a:rPr>
              <a:t>    </a:t>
            </a:r>
            <a:r>
              <a:rPr lang="en-US" sz="1800" b="1" i="1" dirty="0">
                <a:effectLst/>
                <a:latin typeface="+mn-lt"/>
                <a:ea typeface="Times New Roman" panose="02020603050405020304" pitchFamily="18" charset="0"/>
              </a:rPr>
              <a:t> 	BREAK</a:t>
            </a:r>
            <a:endParaRPr lang="en-US" sz="1800" dirty="0">
              <a:effectLst/>
              <a:latin typeface="+mn-lt"/>
              <a:ea typeface="Times New Roman" panose="02020603050405020304" pitchFamily="18" charset="0"/>
            </a:endParaRPr>
          </a:p>
          <a:p>
            <a:pPr marL="0" marR="0" algn="just">
              <a:lnSpc>
                <a:spcPct val="150000"/>
              </a:lnSpc>
              <a:spcBef>
                <a:spcPts val="0"/>
              </a:spcBef>
              <a:spcAft>
                <a:spcPts val="0"/>
              </a:spcAft>
              <a:tabLst>
                <a:tab pos="-228600" algn="l"/>
                <a:tab pos="0" algn="l"/>
                <a:tab pos="457200" algn="l"/>
                <a:tab pos="628650" algn="l"/>
                <a:tab pos="1085850" algn="l"/>
                <a:tab pos="2857500" algn="l"/>
                <a:tab pos="4000500" algn="l"/>
                <a:tab pos="4286250" algn="l"/>
                <a:tab pos="6629400" algn="l"/>
              </a:tabLst>
            </a:pPr>
            <a:r>
              <a:rPr lang="en-US" sz="1800" dirty="0">
                <a:effectLst/>
                <a:latin typeface="+mn-lt"/>
                <a:ea typeface="Times New Roman" panose="02020603050405020304" pitchFamily="18" charset="0"/>
              </a:rPr>
              <a:t>10:00 – 11:00 a.m.   	</a:t>
            </a:r>
            <a:r>
              <a:rPr lang="en-US" sz="1800" b="1" dirty="0">
                <a:effectLst/>
                <a:latin typeface="+mn-lt"/>
                <a:ea typeface="Times New Roman" panose="02020603050405020304" pitchFamily="18" charset="0"/>
              </a:rPr>
              <a:t>Tissue Former/Headbox Operations and Optimization – </a:t>
            </a:r>
            <a:r>
              <a:rPr lang="en-US" sz="1800" i="1" dirty="0">
                <a:effectLst/>
                <a:latin typeface="+mn-lt"/>
                <a:ea typeface="Times New Roman" panose="02020603050405020304" pitchFamily="18" charset="0"/>
              </a:rPr>
              <a:t>Bruno Tremblay, 						Valmet</a:t>
            </a:r>
            <a:endParaRPr lang="en-US" sz="1800" dirty="0">
              <a:effectLst/>
              <a:latin typeface="+mn-lt"/>
              <a:ea typeface="Times New Roman" panose="02020603050405020304" pitchFamily="18" charset="0"/>
            </a:endParaRPr>
          </a:p>
          <a:p>
            <a:pPr marL="0" marR="0" algn="just">
              <a:lnSpc>
                <a:spcPct val="150000"/>
              </a:lnSpc>
              <a:spcBef>
                <a:spcPts val="0"/>
              </a:spcBef>
              <a:spcAft>
                <a:spcPts val="0"/>
              </a:spcAft>
              <a:tabLst>
                <a:tab pos="-228600" algn="l"/>
                <a:tab pos="0" algn="l"/>
                <a:tab pos="457200" algn="l"/>
                <a:tab pos="628650" algn="l"/>
                <a:tab pos="1085850" algn="l"/>
                <a:tab pos="2857500" algn="l"/>
                <a:tab pos="4000500" algn="l"/>
                <a:tab pos="4286250" algn="l"/>
                <a:tab pos="6629400" algn="l"/>
              </a:tabLst>
            </a:pPr>
            <a:r>
              <a:rPr lang="en-US" sz="1800" b="1" dirty="0">
                <a:effectLst/>
                <a:latin typeface="+mn-lt"/>
                <a:ea typeface="Times New Roman" panose="02020603050405020304" pitchFamily="18" charset="0"/>
              </a:rPr>
              <a:t>11:00 – 12:00 p.m.  	CASE STUDY: MODULE I</a:t>
            </a:r>
            <a:endParaRPr lang="en-US" sz="1800" dirty="0">
              <a:effectLst/>
              <a:latin typeface="+mn-lt"/>
              <a:ea typeface="Times New Roman" panose="02020603050405020304" pitchFamily="18" charset="0"/>
            </a:endParaRPr>
          </a:p>
          <a:p>
            <a:pPr marL="0" marR="0" algn="just">
              <a:lnSpc>
                <a:spcPct val="150000"/>
              </a:lnSpc>
              <a:spcBef>
                <a:spcPts val="0"/>
              </a:spcBef>
              <a:spcAft>
                <a:spcPts val="0"/>
              </a:spcAft>
              <a:tabLst>
                <a:tab pos="-228600" algn="l"/>
                <a:tab pos="0" algn="l"/>
                <a:tab pos="457200" algn="l"/>
                <a:tab pos="628650" algn="l"/>
                <a:tab pos="1085850" algn="l"/>
                <a:tab pos="2857500" algn="l"/>
                <a:tab pos="4000500" algn="l"/>
                <a:tab pos="4286250" algn="l"/>
                <a:tab pos="6629400" algn="l"/>
              </a:tabLst>
            </a:pPr>
            <a:r>
              <a:rPr lang="en-US" sz="1800" b="1" i="1" dirty="0">
                <a:effectLst/>
                <a:latin typeface="+mn-lt"/>
                <a:ea typeface="Times New Roman" panose="02020603050405020304" pitchFamily="18" charset="0"/>
              </a:rPr>
              <a:t>12:00 – 12:45 p.m.  	LUNCH</a:t>
            </a:r>
            <a:endParaRPr lang="en-US" sz="1800" dirty="0">
              <a:effectLst/>
              <a:latin typeface="+mn-lt"/>
              <a:ea typeface="Times New Roman" panose="02020603050405020304" pitchFamily="18" charset="0"/>
            </a:endParaRPr>
          </a:p>
        </p:txBody>
      </p:sp>
    </p:spTree>
    <p:extLst>
      <p:ext uri="{BB962C8B-B14F-4D97-AF65-F5344CB8AC3E}">
        <p14:creationId xmlns:p14="http://schemas.microsoft.com/office/powerpoint/2010/main" val="5814512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792162"/>
          </a:xfrm>
        </p:spPr>
        <p:txBody>
          <a:bodyPr/>
          <a:lstStyle/>
          <a:p>
            <a:r>
              <a:rPr lang="en-US" b="1" dirty="0"/>
              <a:t>AGENDA</a:t>
            </a:r>
          </a:p>
        </p:txBody>
      </p:sp>
      <p:sp>
        <p:nvSpPr>
          <p:cNvPr id="3" name="Content Placeholder 2"/>
          <p:cNvSpPr>
            <a:spLocks noGrp="1"/>
          </p:cNvSpPr>
          <p:nvPr>
            <p:ph idx="1"/>
          </p:nvPr>
        </p:nvSpPr>
        <p:spPr>
          <a:xfrm>
            <a:off x="1981200" y="990600"/>
            <a:ext cx="8229600" cy="5562600"/>
          </a:xfrm>
        </p:spPr>
        <p:txBody>
          <a:bodyPr/>
          <a:lstStyle/>
          <a:p>
            <a:pPr marL="0" indent="0">
              <a:buNone/>
            </a:pPr>
            <a:r>
              <a:rPr lang="en-US" sz="1800" b="1" dirty="0">
                <a:latin typeface="Calibri" charset="0"/>
                <a:ea typeface="Calibri" charset="0"/>
                <a:cs typeface="Calibri" charset="0"/>
              </a:rPr>
              <a:t> </a:t>
            </a:r>
            <a:endParaRPr lang="en-US" sz="1800" dirty="0">
              <a:latin typeface="Calibri" charset="0"/>
              <a:ea typeface="Calibri" charset="0"/>
              <a:cs typeface="Calibri" charset="0"/>
            </a:endParaRPr>
          </a:p>
          <a:p>
            <a:pPr marL="0" indent="0">
              <a:buNone/>
            </a:pPr>
            <a:r>
              <a:rPr lang="en-US" sz="1800" dirty="0">
                <a:latin typeface="Calibri" charset="0"/>
                <a:ea typeface="Calibri" charset="0"/>
                <a:cs typeface="Calibri" charset="0"/>
              </a:rPr>
              <a:t>    </a:t>
            </a:r>
          </a:p>
        </p:txBody>
      </p:sp>
      <p:sp>
        <p:nvSpPr>
          <p:cNvPr id="5" name="TextBox 4">
            <a:extLst>
              <a:ext uri="{FF2B5EF4-FFF2-40B4-BE49-F238E27FC236}">
                <a16:creationId xmlns:a16="http://schemas.microsoft.com/office/drawing/2014/main" id="{AD93C9CB-DA34-9268-9723-31954A3D4ABE}"/>
              </a:ext>
            </a:extLst>
          </p:cNvPr>
          <p:cNvSpPr txBox="1"/>
          <p:nvPr/>
        </p:nvSpPr>
        <p:spPr>
          <a:xfrm>
            <a:off x="533400" y="1880869"/>
            <a:ext cx="11353800" cy="4196020"/>
          </a:xfrm>
          <a:prstGeom prst="rect">
            <a:avLst/>
          </a:prstGeom>
          <a:noFill/>
        </p:spPr>
        <p:txBody>
          <a:bodyPr wrap="square">
            <a:spAutoFit/>
          </a:bodyPr>
          <a:lstStyle/>
          <a:p>
            <a:pPr marL="0" marR="0">
              <a:lnSpc>
                <a:spcPct val="150000"/>
              </a:lnSpc>
              <a:spcBef>
                <a:spcPts val="0"/>
              </a:spcBef>
              <a:spcAft>
                <a:spcPts val="0"/>
              </a:spcAft>
              <a:tabLst>
                <a:tab pos="-228600" algn="l"/>
                <a:tab pos="0" algn="l"/>
                <a:tab pos="457200" algn="l"/>
                <a:tab pos="628650" algn="l"/>
                <a:tab pos="1085850" algn="l"/>
                <a:tab pos="2857500" algn="l"/>
                <a:tab pos="4000500" algn="l"/>
                <a:tab pos="4286250" algn="l"/>
                <a:tab pos="6629400" algn="l"/>
              </a:tabLst>
            </a:pPr>
            <a:r>
              <a:rPr lang="en-US" sz="1800" b="1" dirty="0">
                <a:effectLst/>
                <a:latin typeface="+mn-lt"/>
                <a:ea typeface="Times New Roman" panose="02020603050405020304" pitchFamily="18" charset="0"/>
              </a:rPr>
              <a:t>Day 1 (Continued)</a:t>
            </a:r>
          </a:p>
          <a:p>
            <a:pPr marL="0" marR="0">
              <a:lnSpc>
                <a:spcPct val="150000"/>
              </a:lnSpc>
              <a:spcBef>
                <a:spcPts val="0"/>
              </a:spcBef>
              <a:spcAft>
                <a:spcPts val="0"/>
              </a:spcAft>
              <a:tabLst>
                <a:tab pos="-228600" algn="l"/>
                <a:tab pos="0" algn="l"/>
                <a:tab pos="457200" algn="l"/>
                <a:tab pos="628650" algn="l"/>
                <a:tab pos="1085850" algn="l"/>
                <a:tab pos="2857500" algn="l"/>
                <a:tab pos="4000500" algn="l"/>
                <a:tab pos="4286250" algn="l"/>
                <a:tab pos="6629400" algn="l"/>
              </a:tabLst>
            </a:pPr>
            <a:r>
              <a:rPr lang="en-US" sz="1800" b="1" u="sng" dirty="0">
                <a:effectLst/>
                <a:latin typeface="+mn-lt"/>
                <a:ea typeface="Times New Roman" panose="02020603050405020304" pitchFamily="18" charset="0"/>
              </a:rPr>
              <a:t>MODULE II:  PRESSING AND DOCTORING OPERATION</a:t>
            </a:r>
            <a:endParaRPr lang="en-US" sz="1800" dirty="0">
              <a:effectLst/>
              <a:latin typeface="+mn-lt"/>
              <a:ea typeface="Times New Roman" panose="02020603050405020304" pitchFamily="18" charset="0"/>
            </a:endParaRPr>
          </a:p>
          <a:p>
            <a:pPr marL="0" marR="0">
              <a:lnSpc>
                <a:spcPct val="150000"/>
              </a:lnSpc>
              <a:spcBef>
                <a:spcPts val="0"/>
              </a:spcBef>
              <a:spcAft>
                <a:spcPts val="0"/>
              </a:spcAft>
              <a:tabLst>
                <a:tab pos="-228600" algn="l"/>
                <a:tab pos="0" algn="l"/>
                <a:tab pos="457200" algn="l"/>
                <a:tab pos="628650" algn="l"/>
                <a:tab pos="1085850" algn="l"/>
                <a:tab pos="2857500" algn="l"/>
                <a:tab pos="4000500" algn="l"/>
                <a:tab pos="4286250" algn="l"/>
                <a:tab pos="6629400" algn="l"/>
              </a:tabLst>
            </a:pPr>
            <a:r>
              <a:rPr lang="en-US" sz="1800" dirty="0">
                <a:effectLst/>
                <a:latin typeface="+mn-lt"/>
                <a:ea typeface="Times New Roman" panose="02020603050405020304" pitchFamily="18" charset="0"/>
              </a:rPr>
              <a:t>12:45 – 1:30 p.m. 	 </a:t>
            </a:r>
            <a:r>
              <a:rPr lang="en-US" sz="1800" b="1" dirty="0">
                <a:effectLst/>
                <a:latin typeface="+mn-lt"/>
                <a:ea typeface="Times New Roman" panose="02020603050405020304" pitchFamily="18" charset="0"/>
              </a:rPr>
              <a:t>Press Fabric Options and Benefits - </a:t>
            </a:r>
            <a:r>
              <a:rPr lang="en-US" sz="1800" i="1" dirty="0">
                <a:effectLst/>
                <a:latin typeface="+mn-lt"/>
                <a:ea typeface="Times New Roman" panose="02020603050405020304" pitchFamily="18" charset="0"/>
              </a:rPr>
              <a:t>Matt Bryer, Albany International</a:t>
            </a:r>
            <a:endParaRPr lang="en-US" sz="1800" dirty="0">
              <a:effectLst/>
              <a:latin typeface="+mn-lt"/>
              <a:ea typeface="Times New Roman" panose="02020603050405020304" pitchFamily="18" charset="0"/>
            </a:endParaRPr>
          </a:p>
          <a:p>
            <a:pPr marL="0" marR="0">
              <a:lnSpc>
                <a:spcPct val="150000"/>
              </a:lnSpc>
              <a:spcBef>
                <a:spcPts val="0"/>
              </a:spcBef>
              <a:spcAft>
                <a:spcPts val="0"/>
              </a:spcAft>
              <a:tabLst>
                <a:tab pos="-228600" algn="l"/>
                <a:tab pos="0" algn="l"/>
                <a:tab pos="457200" algn="l"/>
                <a:tab pos="628650" algn="l"/>
                <a:tab pos="1085850" algn="l"/>
                <a:tab pos="2857500" algn="l"/>
                <a:tab pos="4000500" algn="l"/>
                <a:tab pos="4286250" algn="l"/>
                <a:tab pos="6629400" algn="l"/>
              </a:tabLst>
            </a:pPr>
            <a:r>
              <a:rPr lang="en-US" sz="1800" dirty="0">
                <a:effectLst/>
                <a:latin typeface="+mn-lt"/>
                <a:ea typeface="Times New Roman" panose="02020603050405020304" pitchFamily="18" charset="0"/>
              </a:rPr>
              <a:t>1:30 – 2:15 p.m.	</a:t>
            </a:r>
            <a:r>
              <a:rPr lang="en-US" sz="1800" b="1" dirty="0">
                <a:effectLst/>
                <a:latin typeface="+mn-lt"/>
                <a:ea typeface="Times New Roman" panose="02020603050405020304" pitchFamily="18" charset="0"/>
              </a:rPr>
              <a:t>Clothing – Cleaning and Conditioning Best Practices</a:t>
            </a:r>
            <a:r>
              <a:rPr lang="en-US" sz="1800" dirty="0">
                <a:effectLst/>
                <a:latin typeface="+mn-lt"/>
                <a:ea typeface="Times New Roman" panose="02020603050405020304" pitchFamily="18" charset="0"/>
              </a:rPr>
              <a:t> – </a:t>
            </a:r>
            <a:r>
              <a:rPr lang="en-US" sz="1800" i="1" dirty="0">
                <a:effectLst/>
                <a:latin typeface="+mn-lt"/>
                <a:ea typeface="Times New Roman" panose="02020603050405020304" pitchFamily="18" charset="0"/>
              </a:rPr>
              <a:t>John Neun, Kadant</a:t>
            </a:r>
            <a:endParaRPr lang="en-US" sz="1800" dirty="0">
              <a:effectLst/>
              <a:latin typeface="+mn-lt"/>
              <a:ea typeface="Times New Roman" panose="02020603050405020304" pitchFamily="18" charset="0"/>
            </a:endParaRPr>
          </a:p>
          <a:p>
            <a:pPr marL="0" marR="0">
              <a:lnSpc>
                <a:spcPct val="150000"/>
              </a:lnSpc>
              <a:spcBef>
                <a:spcPts val="0"/>
              </a:spcBef>
              <a:spcAft>
                <a:spcPts val="0"/>
              </a:spcAft>
              <a:tabLst>
                <a:tab pos="-228600" algn="l"/>
                <a:tab pos="0" algn="l"/>
                <a:tab pos="457200" algn="l"/>
                <a:tab pos="628650" algn="l"/>
                <a:tab pos="1085850" algn="l"/>
                <a:tab pos="2857500" algn="l"/>
                <a:tab pos="4000500" algn="l"/>
                <a:tab pos="4286250" algn="l"/>
                <a:tab pos="6629400" algn="l"/>
              </a:tabLst>
            </a:pPr>
            <a:r>
              <a:rPr lang="en-US" sz="1800" dirty="0">
                <a:effectLst/>
                <a:latin typeface="+mn-lt"/>
                <a:ea typeface="Times New Roman" panose="02020603050405020304" pitchFamily="18" charset="0"/>
              </a:rPr>
              <a:t>2:15 – 3:15 p.m.	</a:t>
            </a:r>
            <a:r>
              <a:rPr lang="en-US" sz="1800" b="1" dirty="0">
                <a:effectLst/>
                <a:latin typeface="+mn-lt"/>
                <a:ea typeface="Times New Roman" panose="02020603050405020304" pitchFamily="18" charset="0"/>
              </a:rPr>
              <a:t>Press Roll Operation and Optimization (SPR, BDR, etc.)</a:t>
            </a:r>
            <a:r>
              <a:rPr lang="en-US" sz="1800" dirty="0">
                <a:effectLst/>
                <a:latin typeface="+mn-lt"/>
                <a:ea typeface="Times New Roman" panose="02020603050405020304" pitchFamily="18" charset="0"/>
              </a:rPr>
              <a:t> – </a:t>
            </a:r>
            <a:r>
              <a:rPr lang="en-US" sz="1800" i="1" dirty="0">
                <a:effectLst/>
                <a:latin typeface="+mn-lt"/>
                <a:ea typeface="Times New Roman" panose="02020603050405020304" pitchFamily="18" charset="0"/>
              </a:rPr>
              <a:t>(Bill Bork (substitute 						for David Williams), Valmet</a:t>
            </a:r>
            <a:endParaRPr lang="en-US" sz="1800" dirty="0">
              <a:effectLst/>
              <a:latin typeface="+mn-lt"/>
              <a:ea typeface="Times New Roman" panose="02020603050405020304" pitchFamily="18" charset="0"/>
            </a:endParaRPr>
          </a:p>
          <a:p>
            <a:pPr marL="0" marR="0">
              <a:lnSpc>
                <a:spcPct val="150000"/>
              </a:lnSpc>
              <a:spcBef>
                <a:spcPts val="0"/>
              </a:spcBef>
              <a:spcAft>
                <a:spcPts val="0"/>
              </a:spcAft>
              <a:tabLst>
                <a:tab pos="-228600" algn="l"/>
                <a:tab pos="0" algn="l"/>
                <a:tab pos="457200" algn="l"/>
                <a:tab pos="628650" algn="l"/>
                <a:tab pos="1085850" algn="l"/>
                <a:tab pos="2857500" algn="l"/>
                <a:tab pos="4000500" algn="l"/>
                <a:tab pos="4286250" algn="l"/>
                <a:tab pos="6629400" algn="l"/>
              </a:tabLst>
            </a:pPr>
            <a:r>
              <a:rPr lang="en-US" sz="1800" b="1" i="1" dirty="0">
                <a:effectLst/>
                <a:latin typeface="+mn-lt"/>
                <a:ea typeface="Times New Roman" panose="02020603050405020304" pitchFamily="18" charset="0"/>
              </a:rPr>
              <a:t>3:15 – 3:30 p.m.	BREAK</a:t>
            </a:r>
            <a:endParaRPr lang="en-US" sz="1800" dirty="0">
              <a:effectLst/>
              <a:latin typeface="+mn-lt"/>
              <a:ea typeface="Times New Roman" panose="02020603050405020304" pitchFamily="18" charset="0"/>
            </a:endParaRPr>
          </a:p>
          <a:p>
            <a:pPr marL="0" marR="0">
              <a:lnSpc>
                <a:spcPct val="150000"/>
              </a:lnSpc>
              <a:spcBef>
                <a:spcPts val="0"/>
              </a:spcBef>
              <a:spcAft>
                <a:spcPts val="0"/>
              </a:spcAft>
              <a:tabLst>
                <a:tab pos="-228600" algn="l"/>
                <a:tab pos="0" algn="l"/>
                <a:tab pos="457200" algn="l"/>
                <a:tab pos="628650" algn="l"/>
                <a:tab pos="1085850" algn="l"/>
                <a:tab pos="2857500" algn="l"/>
                <a:tab pos="4000500" algn="l"/>
                <a:tab pos="4286250" algn="l"/>
                <a:tab pos="6629400" algn="l"/>
              </a:tabLst>
            </a:pPr>
            <a:r>
              <a:rPr lang="en-US" sz="1800" dirty="0">
                <a:effectLst/>
                <a:latin typeface="+mn-lt"/>
                <a:ea typeface="Times New Roman" panose="02020603050405020304" pitchFamily="18" charset="0"/>
              </a:rPr>
              <a:t>3:30 – 4:15 p.m.	</a:t>
            </a:r>
            <a:r>
              <a:rPr lang="en-US" sz="1800" b="1" dirty="0">
                <a:effectLst/>
                <a:latin typeface="+mn-lt"/>
                <a:ea typeface="Times New Roman" panose="02020603050405020304" pitchFamily="18" charset="0"/>
              </a:rPr>
              <a:t>Creping Best Practices – </a:t>
            </a:r>
            <a:r>
              <a:rPr lang="en-US" sz="1800" i="1" dirty="0">
                <a:effectLst/>
                <a:latin typeface="+mn-lt"/>
                <a:ea typeface="Times New Roman" panose="02020603050405020304" pitchFamily="18" charset="0"/>
              </a:rPr>
              <a:t>Jeff Peters, BTG Americas</a:t>
            </a:r>
            <a:endParaRPr lang="en-US" sz="1800" dirty="0">
              <a:effectLst/>
              <a:latin typeface="+mn-lt"/>
              <a:ea typeface="Times New Roman" panose="02020603050405020304" pitchFamily="18" charset="0"/>
            </a:endParaRPr>
          </a:p>
          <a:p>
            <a:pPr marL="0" marR="0">
              <a:lnSpc>
                <a:spcPct val="150000"/>
              </a:lnSpc>
              <a:spcBef>
                <a:spcPts val="0"/>
              </a:spcBef>
              <a:spcAft>
                <a:spcPts val="0"/>
              </a:spcAft>
              <a:tabLst>
                <a:tab pos="-228600" algn="l"/>
                <a:tab pos="0" algn="l"/>
                <a:tab pos="457200" algn="l"/>
                <a:tab pos="628650" algn="l"/>
                <a:tab pos="1085850" algn="l"/>
                <a:tab pos="2857500" algn="l"/>
                <a:tab pos="4000500" algn="l"/>
                <a:tab pos="4286250" algn="l"/>
                <a:tab pos="6629400" algn="l"/>
              </a:tabLst>
            </a:pPr>
            <a:r>
              <a:rPr lang="en-US" sz="1800" dirty="0">
                <a:effectLst/>
                <a:latin typeface="+mn-lt"/>
                <a:ea typeface="Times New Roman" panose="02020603050405020304" pitchFamily="18" charset="0"/>
              </a:rPr>
              <a:t>4:15 – 5:15 p.m.  	</a:t>
            </a:r>
            <a:r>
              <a:rPr lang="en-US" sz="1800" b="1" dirty="0">
                <a:effectLst/>
                <a:latin typeface="+mn-lt"/>
                <a:ea typeface="Times New Roman" panose="02020603050405020304" pitchFamily="18" charset="0"/>
              </a:rPr>
              <a:t>Yankee Coating Systems – </a:t>
            </a:r>
            <a:r>
              <a:rPr lang="en-US" sz="1800" i="1" dirty="0">
                <a:effectLst/>
                <a:latin typeface="+mn-lt"/>
                <a:ea typeface="Times New Roman" panose="02020603050405020304" pitchFamily="18" charset="0"/>
              </a:rPr>
              <a:t>David Welsford, Solenis</a:t>
            </a:r>
            <a:endParaRPr lang="en-US" sz="1800" dirty="0">
              <a:effectLst/>
              <a:latin typeface="+mn-lt"/>
              <a:ea typeface="Times New Roman" panose="02020603050405020304" pitchFamily="18" charset="0"/>
            </a:endParaRPr>
          </a:p>
          <a:p>
            <a:pPr marL="0" marR="0">
              <a:lnSpc>
                <a:spcPct val="150000"/>
              </a:lnSpc>
              <a:spcBef>
                <a:spcPts val="0"/>
              </a:spcBef>
              <a:spcAft>
                <a:spcPts val="0"/>
              </a:spcAft>
              <a:tabLst>
                <a:tab pos="-228600" algn="l"/>
                <a:tab pos="0" algn="l"/>
                <a:tab pos="457200" algn="l"/>
                <a:tab pos="628650" algn="l"/>
                <a:tab pos="1085850" algn="l"/>
                <a:tab pos="2857500" algn="l"/>
                <a:tab pos="4000500" algn="l"/>
                <a:tab pos="4286250" algn="l"/>
                <a:tab pos="6629400" algn="l"/>
              </a:tabLst>
            </a:pPr>
            <a:r>
              <a:rPr lang="en-US" sz="1800" dirty="0">
                <a:effectLst/>
                <a:latin typeface="+mn-lt"/>
                <a:ea typeface="Times New Roman" panose="02020603050405020304" pitchFamily="18" charset="0"/>
              </a:rPr>
              <a:t>5:15 - 5:30 p.m. 	</a:t>
            </a:r>
            <a:r>
              <a:rPr lang="en-US" sz="1800" b="1" dirty="0">
                <a:effectLst/>
                <a:latin typeface="+mn-lt"/>
                <a:ea typeface="Times New Roman" panose="02020603050405020304" pitchFamily="18" charset="0"/>
              </a:rPr>
              <a:t>Q&amp;A for Modules I &amp; II</a:t>
            </a:r>
            <a:endParaRPr lang="en-US" sz="1800" dirty="0">
              <a:effectLst/>
              <a:latin typeface="+mn-lt"/>
              <a:ea typeface="Times New Roman" panose="02020603050405020304" pitchFamily="18" charset="0"/>
            </a:endParaRPr>
          </a:p>
        </p:txBody>
      </p:sp>
    </p:spTree>
    <p:extLst>
      <p:ext uri="{BB962C8B-B14F-4D97-AF65-F5344CB8AC3E}">
        <p14:creationId xmlns:p14="http://schemas.microsoft.com/office/powerpoint/2010/main" val="32627703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792162"/>
          </a:xfrm>
        </p:spPr>
        <p:txBody>
          <a:bodyPr/>
          <a:lstStyle/>
          <a:p>
            <a:r>
              <a:rPr lang="en-US" b="1" dirty="0"/>
              <a:t>AGENDA</a:t>
            </a:r>
          </a:p>
        </p:txBody>
      </p:sp>
      <p:sp>
        <p:nvSpPr>
          <p:cNvPr id="3" name="Content Placeholder 2"/>
          <p:cNvSpPr>
            <a:spLocks noGrp="1"/>
          </p:cNvSpPr>
          <p:nvPr>
            <p:ph idx="1"/>
          </p:nvPr>
        </p:nvSpPr>
        <p:spPr>
          <a:xfrm>
            <a:off x="1981200" y="990600"/>
            <a:ext cx="8229600" cy="5562600"/>
          </a:xfrm>
        </p:spPr>
        <p:txBody>
          <a:bodyPr/>
          <a:lstStyle/>
          <a:p>
            <a:pPr marL="0" indent="0">
              <a:buNone/>
            </a:pPr>
            <a:r>
              <a:rPr lang="en-US" sz="1800" b="1" dirty="0">
                <a:latin typeface="Calibri" charset="0"/>
                <a:ea typeface="Calibri" charset="0"/>
                <a:cs typeface="Calibri" charset="0"/>
              </a:rPr>
              <a:t> </a:t>
            </a:r>
            <a:endParaRPr lang="en-US" sz="1800" dirty="0">
              <a:latin typeface="Calibri" charset="0"/>
              <a:ea typeface="Calibri" charset="0"/>
              <a:cs typeface="Calibri" charset="0"/>
            </a:endParaRPr>
          </a:p>
          <a:p>
            <a:pPr marL="0" indent="0">
              <a:buNone/>
            </a:pPr>
            <a:r>
              <a:rPr lang="en-US" sz="1800" dirty="0">
                <a:latin typeface="Calibri" charset="0"/>
                <a:ea typeface="Calibri" charset="0"/>
                <a:cs typeface="Calibri" charset="0"/>
              </a:rPr>
              <a:t>    </a:t>
            </a:r>
          </a:p>
        </p:txBody>
      </p:sp>
      <p:sp>
        <p:nvSpPr>
          <p:cNvPr id="6" name="TextBox 5">
            <a:extLst>
              <a:ext uri="{FF2B5EF4-FFF2-40B4-BE49-F238E27FC236}">
                <a16:creationId xmlns:a16="http://schemas.microsoft.com/office/drawing/2014/main" id="{754C438C-2D15-5A31-1500-EFC868310DB6}"/>
              </a:ext>
            </a:extLst>
          </p:cNvPr>
          <p:cNvSpPr txBox="1"/>
          <p:nvPr/>
        </p:nvSpPr>
        <p:spPr>
          <a:xfrm>
            <a:off x="609600" y="1254342"/>
            <a:ext cx="11430000" cy="4613058"/>
          </a:xfrm>
          <a:prstGeom prst="rect">
            <a:avLst/>
          </a:prstGeom>
          <a:noFill/>
        </p:spPr>
        <p:txBody>
          <a:bodyPr wrap="square">
            <a:spAutoFit/>
          </a:bodyPr>
          <a:lstStyle/>
          <a:p>
            <a:pPr marL="0" marR="0" algn="just">
              <a:lnSpc>
                <a:spcPct val="150000"/>
              </a:lnSpc>
              <a:spcBef>
                <a:spcPts val="0"/>
              </a:spcBef>
              <a:spcAft>
                <a:spcPts val="0"/>
              </a:spcAft>
              <a:tabLst>
                <a:tab pos="-228600" algn="l"/>
                <a:tab pos="0" algn="l"/>
                <a:tab pos="457200" algn="l"/>
                <a:tab pos="628650" algn="l"/>
                <a:tab pos="1085850" algn="l"/>
                <a:tab pos="2857500" algn="l"/>
                <a:tab pos="4000500" algn="l"/>
                <a:tab pos="4286250" algn="l"/>
                <a:tab pos="6629400" algn="l"/>
              </a:tabLst>
            </a:pPr>
            <a:r>
              <a:rPr lang="en-US" sz="1800" b="1" dirty="0">
                <a:effectLst/>
                <a:latin typeface="+mn-lt"/>
                <a:ea typeface="Times New Roman" panose="02020603050405020304" pitchFamily="18" charset="0"/>
              </a:rPr>
              <a:t>DAY 2: Wednesday, May 24</a:t>
            </a:r>
            <a:r>
              <a:rPr lang="en-US" sz="1800" b="1" baseline="30000" dirty="0">
                <a:effectLst/>
                <a:latin typeface="+mn-lt"/>
                <a:ea typeface="Times New Roman" panose="02020603050405020304" pitchFamily="18" charset="0"/>
              </a:rPr>
              <a:t>th</a:t>
            </a:r>
            <a:r>
              <a:rPr lang="en-US" sz="1800" b="1" dirty="0">
                <a:effectLst/>
                <a:latin typeface="+mn-lt"/>
                <a:ea typeface="Times New Roman" panose="02020603050405020304" pitchFamily="18" charset="0"/>
              </a:rPr>
              <a:t>  </a:t>
            </a:r>
            <a:endParaRPr lang="en-US" sz="1800" dirty="0">
              <a:effectLst/>
              <a:latin typeface="+mn-lt"/>
              <a:ea typeface="Times New Roman" panose="02020603050405020304" pitchFamily="18" charset="0"/>
            </a:endParaRPr>
          </a:p>
          <a:p>
            <a:pPr marL="0" marR="0" algn="just">
              <a:lnSpc>
                <a:spcPct val="150000"/>
              </a:lnSpc>
              <a:spcBef>
                <a:spcPts val="0"/>
              </a:spcBef>
              <a:spcAft>
                <a:spcPts val="0"/>
              </a:spcAft>
              <a:tabLst>
                <a:tab pos="-228600" algn="l"/>
                <a:tab pos="0" algn="l"/>
                <a:tab pos="457200" algn="l"/>
                <a:tab pos="628650" algn="l"/>
                <a:tab pos="1085850" algn="l"/>
                <a:tab pos="2857500" algn="l"/>
                <a:tab pos="4000500" algn="l"/>
                <a:tab pos="4286250" algn="l"/>
                <a:tab pos="6629400" algn="l"/>
              </a:tabLst>
            </a:pPr>
            <a:r>
              <a:rPr lang="en-US" sz="1800" dirty="0">
                <a:effectLst/>
                <a:latin typeface="+mn-lt"/>
                <a:ea typeface="Times New Roman" panose="02020603050405020304" pitchFamily="18" charset="0"/>
              </a:rPr>
              <a:t>7:45 – 8:00 a.m.</a:t>
            </a:r>
            <a:r>
              <a:rPr lang="en-US" sz="1800" b="1" dirty="0">
                <a:effectLst/>
                <a:latin typeface="+mn-lt"/>
                <a:ea typeface="Times New Roman" panose="02020603050405020304" pitchFamily="18" charset="0"/>
              </a:rPr>
              <a:t>	Day 1 Overview – </a:t>
            </a:r>
            <a:r>
              <a:rPr lang="en-US" sz="1800" i="1" dirty="0">
                <a:effectLst/>
                <a:latin typeface="+mn-lt"/>
                <a:ea typeface="Times New Roman" panose="02020603050405020304" pitchFamily="18" charset="0"/>
              </a:rPr>
              <a:t>Jeff Peters/Jim Bell (Matt </a:t>
            </a:r>
            <a:r>
              <a:rPr lang="en-US" sz="1800" i="1" dirty="0" err="1">
                <a:effectLst/>
                <a:latin typeface="+mn-lt"/>
                <a:ea typeface="Times New Roman" panose="02020603050405020304" pitchFamily="18" charset="0"/>
              </a:rPr>
              <a:t>Gregerson</a:t>
            </a:r>
            <a:r>
              <a:rPr lang="en-US" sz="1800" i="1" dirty="0">
                <a:effectLst/>
                <a:latin typeface="+mn-lt"/>
                <a:ea typeface="Times New Roman" panose="02020603050405020304" pitchFamily="18" charset="0"/>
              </a:rPr>
              <a:t>)</a:t>
            </a:r>
            <a:endParaRPr lang="en-US" sz="1800" dirty="0">
              <a:effectLst/>
              <a:latin typeface="+mn-lt"/>
              <a:ea typeface="Times New Roman" panose="02020603050405020304" pitchFamily="18" charset="0"/>
            </a:endParaRPr>
          </a:p>
          <a:p>
            <a:pPr marL="0" marR="0" algn="just">
              <a:lnSpc>
                <a:spcPct val="150000"/>
              </a:lnSpc>
              <a:spcBef>
                <a:spcPts val="0"/>
              </a:spcBef>
              <a:spcAft>
                <a:spcPts val="0"/>
              </a:spcAft>
              <a:tabLst>
                <a:tab pos="-228600" algn="l"/>
                <a:tab pos="0" algn="l"/>
                <a:tab pos="457200" algn="l"/>
                <a:tab pos="628650" algn="l"/>
                <a:tab pos="1085850" algn="l"/>
                <a:tab pos="2857500" algn="l"/>
                <a:tab pos="4000500" algn="l"/>
                <a:tab pos="4286250" algn="l"/>
                <a:tab pos="6629400" algn="l"/>
              </a:tabLst>
            </a:pPr>
            <a:r>
              <a:rPr lang="en-US" sz="1800" b="1" dirty="0">
                <a:effectLst/>
                <a:latin typeface="+mn-lt"/>
                <a:ea typeface="Times New Roman" panose="02020603050405020304" pitchFamily="18" charset="0"/>
              </a:rPr>
              <a:t>8:00 – 9:00 a.m.	CASE STUDY: MODULE II</a:t>
            </a:r>
            <a:endParaRPr lang="en-US" sz="1800" dirty="0">
              <a:effectLst/>
              <a:latin typeface="+mn-lt"/>
              <a:ea typeface="Times New Roman" panose="02020603050405020304" pitchFamily="18" charset="0"/>
            </a:endParaRPr>
          </a:p>
          <a:p>
            <a:pPr marL="0" marR="0" algn="just">
              <a:lnSpc>
                <a:spcPct val="150000"/>
              </a:lnSpc>
              <a:spcBef>
                <a:spcPts val="0"/>
              </a:spcBef>
              <a:spcAft>
                <a:spcPts val="0"/>
              </a:spcAft>
              <a:tabLst>
                <a:tab pos="-228600" algn="l"/>
                <a:tab pos="0" algn="l"/>
                <a:tab pos="457200" algn="l"/>
                <a:tab pos="628650" algn="l"/>
                <a:tab pos="1085850" algn="l"/>
                <a:tab pos="2857500" algn="l"/>
                <a:tab pos="4000500" algn="l"/>
                <a:tab pos="4286250" algn="l"/>
                <a:tab pos="6629400" algn="l"/>
              </a:tabLst>
            </a:pPr>
            <a:r>
              <a:rPr lang="en-US" sz="1800" b="1" u="none" strike="noStrike" dirty="0">
                <a:effectLst/>
                <a:latin typeface="+mn-lt"/>
                <a:ea typeface="Times New Roman" panose="02020603050405020304" pitchFamily="18" charset="0"/>
              </a:rPr>
              <a:t> </a:t>
            </a:r>
            <a:endParaRPr lang="en-US" sz="1800" dirty="0">
              <a:effectLst/>
              <a:latin typeface="+mn-lt"/>
              <a:ea typeface="Times New Roman" panose="02020603050405020304" pitchFamily="18" charset="0"/>
            </a:endParaRPr>
          </a:p>
          <a:p>
            <a:pPr marL="0" marR="0" algn="just">
              <a:lnSpc>
                <a:spcPct val="150000"/>
              </a:lnSpc>
              <a:spcBef>
                <a:spcPts val="0"/>
              </a:spcBef>
              <a:spcAft>
                <a:spcPts val="0"/>
              </a:spcAft>
              <a:tabLst>
                <a:tab pos="-228600" algn="l"/>
                <a:tab pos="0" algn="l"/>
                <a:tab pos="457200" algn="l"/>
                <a:tab pos="628650" algn="l"/>
                <a:tab pos="1085850" algn="l"/>
                <a:tab pos="2857500" algn="l"/>
                <a:tab pos="4000500" algn="l"/>
                <a:tab pos="4286250" algn="l"/>
                <a:tab pos="6629400" algn="l"/>
              </a:tabLst>
            </a:pPr>
            <a:r>
              <a:rPr lang="en-US" sz="1800" b="1" u="sng" dirty="0">
                <a:effectLst/>
                <a:latin typeface="+mn-lt"/>
                <a:ea typeface="Times New Roman" panose="02020603050405020304" pitchFamily="18" charset="0"/>
              </a:rPr>
              <a:t>MODULE III:  DRYING AND DRY-END OPERATION</a:t>
            </a:r>
            <a:endParaRPr lang="en-US" sz="1800" dirty="0">
              <a:effectLst/>
              <a:latin typeface="+mn-lt"/>
              <a:ea typeface="Times New Roman" panose="02020603050405020304" pitchFamily="18" charset="0"/>
            </a:endParaRPr>
          </a:p>
          <a:p>
            <a:pPr marL="0" marR="0">
              <a:lnSpc>
                <a:spcPct val="150000"/>
              </a:lnSpc>
              <a:spcBef>
                <a:spcPts val="0"/>
              </a:spcBef>
              <a:spcAft>
                <a:spcPts val="0"/>
              </a:spcAft>
              <a:tabLst>
                <a:tab pos="-228600" algn="l"/>
                <a:tab pos="0" algn="l"/>
                <a:tab pos="457200" algn="l"/>
                <a:tab pos="628650" algn="l"/>
                <a:tab pos="1085850" algn="l"/>
                <a:tab pos="2857500" algn="l"/>
                <a:tab pos="4000500" algn="l"/>
                <a:tab pos="4286250" algn="l"/>
                <a:tab pos="6629400" algn="l"/>
              </a:tabLst>
            </a:pPr>
            <a:r>
              <a:rPr lang="en-US" sz="1800" dirty="0">
                <a:effectLst/>
                <a:latin typeface="+mn-lt"/>
                <a:ea typeface="Times New Roman" panose="02020603050405020304" pitchFamily="18" charset="0"/>
              </a:rPr>
              <a:t>9:00 – 10:00 a.m. 	</a:t>
            </a:r>
            <a:r>
              <a:rPr lang="en-US" sz="1800" b="1" dirty="0">
                <a:effectLst/>
                <a:latin typeface="+mn-lt"/>
                <a:ea typeface="Times New Roman" panose="02020603050405020304" pitchFamily="18" charset="0"/>
              </a:rPr>
              <a:t>Yankee Dryers – Safety, Steam, Condensate Systems –</a:t>
            </a:r>
            <a:r>
              <a:rPr lang="en-US" sz="1800" b="1" i="1" dirty="0">
                <a:effectLst/>
                <a:latin typeface="+mn-lt"/>
                <a:ea typeface="Times New Roman" panose="02020603050405020304" pitchFamily="18" charset="0"/>
              </a:rPr>
              <a:t> </a:t>
            </a:r>
            <a:r>
              <a:rPr lang="en-US" sz="1800" i="1" dirty="0">
                <a:effectLst/>
                <a:latin typeface="+mn-lt"/>
                <a:ea typeface="Times New Roman" panose="02020603050405020304" pitchFamily="18" charset="0"/>
              </a:rPr>
              <a:t>Mike Soucy, Kadant</a:t>
            </a:r>
            <a:endParaRPr lang="en-US" sz="1800" dirty="0">
              <a:effectLst/>
              <a:latin typeface="+mn-lt"/>
              <a:ea typeface="Times New Roman" panose="02020603050405020304" pitchFamily="18" charset="0"/>
            </a:endParaRPr>
          </a:p>
          <a:p>
            <a:pPr marL="0" marR="0" algn="just">
              <a:lnSpc>
                <a:spcPct val="150000"/>
              </a:lnSpc>
              <a:spcBef>
                <a:spcPts val="0"/>
              </a:spcBef>
              <a:spcAft>
                <a:spcPts val="0"/>
              </a:spcAft>
              <a:tabLst>
                <a:tab pos="-228600" algn="l"/>
                <a:tab pos="0" algn="l"/>
                <a:tab pos="457200" algn="l"/>
                <a:tab pos="628650" algn="l"/>
                <a:tab pos="1085850" algn="l"/>
                <a:tab pos="2857500" algn="l"/>
                <a:tab pos="4000500" algn="l"/>
                <a:tab pos="4286250" algn="l"/>
                <a:tab pos="6629400" algn="l"/>
              </a:tabLst>
            </a:pPr>
            <a:r>
              <a:rPr lang="en-US" sz="1800" b="1" i="1" dirty="0">
                <a:effectLst/>
                <a:latin typeface="+mn-lt"/>
                <a:ea typeface="Times New Roman" panose="02020603050405020304" pitchFamily="18" charset="0"/>
              </a:rPr>
              <a:t>10:00 – 10:15 a.m. 	BREAK</a:t>
            </a:r>
            <a:endParaRPr lang="en-US" sz="1800" dirty="0">
              <a:effectLst/>
              <a:latin typeface="+mn-lt"/>
              <a:ea typeface="Times New Roman" panose="02020603050405020304" pitchFamily="18" charset="0"/>
            </a:endParaRPr>
          </a:p>
          <a:p>
            <a:pPr marL="0" marR="0">
              <a:lnSpc>
                <a:spcPct val="150000"/>
              </a:lnSpc>
              <a:spcBef>
                <a:spcPts val="0"/>
              </a:spcBef>
              <a:spcAft>
                <a:spcPts val="0"/>
              </a:spcAft>
              <a:tabLst>
                <a:tab pos="-228600" algn="l"/>
                <a:tab pos="0" algn="l"/>
                <a:tab pos="457200" algn="l"/>
                <a:tab pos="628650" algn="l"/>
                <a:tab pos="1085850" algn="l"/>
                <a:tab pos="2857500" algn="l"/>
                <a:tab pos="4000500" algn="l"/>
                <a:tab pos="4286250" algn="l"/>
                <a:tab pos="6629400" algn="l"/>
              </a:tabLst>
            </a:pPr>
            <a:r>
              <a:rPr lang="en-US" sz="1800" dirty="0">
                <a:effectLst/>
                <a:latin typeface="+mn-lt"/>
                <a:ea typeface="Times New Roman" panose="02020603050405020304" pitchFamily="18" charset="0"/>
              </a:rPr>
              <a:t>10:15 – 11:15 p.m.  	</a:t>
            </a:r>
            <a:r>
              <a:rPr lang="en-US" sz="1800" b="1" dirty="0">
                <a:effectLst/>
                <a:latin typeface="+mn-lt"/>
                <a:ea typeface="Times New Roman" panose="02020603050405020304" pitchFamily="18" charset="0"/>
              </a:rPr>
              <a:t>Yankee Hood Design, Operation and Optimization</a:t>
            </a:r>
            <a:r>
              <a:rPr lang="en-US" sz="1800" dirty="0">
                <a:effectLst/>
                <a:latin typeface="+mn-lt"/>
                <a:ea typeface="Times New Roman" panose="02020603050405020304" pitchFamily="18" charset="0"/>
              </a:rPr>
              <a:t> </a:t>
            </a:r>
            <a:r>
              <a:rPr lang="en-US" sz="1800" i="1" dirty="0">
                <a:effectLst/>
                <a:latin typeface="+mn-lt"/>
                <a:ea typeface="Times New Roman" panose="02020603050405020304" pitchFamily="18" charset="0"/>
              </a:rPr>
              <a:t>– Yvan Fraser and Don 							Carpenter (substitutes for Jean Desharnais), Enerquin</a:t>
            </a:r>
            <a:endParaRPr lang="en-US" sz="1800" dirty="0">
              <a:effectLst/>
              <a:latin typeface="+mn-lt"/>
              <a:ea typeface="Times New Roman" panose="02020603050405020304" pitchFamily="18" charset="0"/>
            </a:endParaRPr>
          </a:p>
          <a:p>
            <a:pPr marL="0" marR="0" algn="just">
              <a:lnSpc>
                <a:spcPct val="150000"/>
              </a:lnSpc>
              <a:spcBef>
                <a:spcPts val="0"/>
              </a:spcBef>
              <a:spcAft>
                <a:spcPts val="0"/>
              </a:spcAft>
              <a:tabLst>
                <a:tab pos="-228600" algn="l"/>
                <a:tab pos="0" algn="l"/>
                <a:tab pos="457200" algn="l"/>
                <a:tab pos="628650" algn="l"/>
                <a:tab pos="1085850" algn="l"/>
                <a:tab pos="2857500" algn="l"/>
                <a:tab pos="4000500" algn="l"/>
                <a:tab pos="4286250" algn="l"/>
                <a:tab pos="6629400" algn="l"/>
              </a:tabLst>
            </a:pPr>
            <a:r>
              <a:rPr lang="en-US" sz="1800" dirty="0">
                <a:effectLst/>
                <a:latin typeface="+mn-lt"/>
                <a:ea typeface="Times New Roman" panose="02020603050405020304" pitchFamily="18" charset="0"/>
              </a:rPr>
              <a:t>11:15 – 12:15 p.m. 	</a:t>
            </a:r>
            <a:r>
              <a:rPr lang="en-US" sz="1800" b="1" dirty="0">
                <a:effectLst/>
                <a:latin typeface="+mn-lt"/>
                <a:ea typeface="Times New Roman" panose="02020603050405020304" pitchFamily="18" charset="0"/>
              </a:rPr>
              <a:t>Thru-Air Drying </a:t>
            </a:r>
            <a:r>
              <a:rPr lang="en-US" sz="1800" dirty="0">
                <a:effectLst/>
                <a:latin typeface="+mn-lt"/>
                <a:ea typeface="Times New Roman" panose="02020603050405020304" pitchFamily="18" charset="0"/>
              </a:rPr>
              <a:t>– </a:t>
            </a:r>
            <a:r>
              <a:rPr lang="en-US" sz="1800" i="1" dirty="0">
                <a:effectLst/>
                <a:latin typeface="+mn-lt"/>
                <a:ea typeface="Times New Roman" panose="02020603050405020304" pitchFamily="18" charset="0"/>
              </a:rPr>
              <a:t>Bruno Tremblay, Valmet</a:t>
            </a:r>
            <a:endParaRPr lang="en-US" sz="1800" dirty="0">
              <a:effectLst/>
              <a:latin typeface="+mn-lt"/>
              <a:ea typeface="Times New Roman" panose="02020603050405020304" pitchFamily="18" charset="0"/>
            </a:endParaRPr>
          </a:p>
          <a:p>
            <a:pPr marL="0" marR="0" algn="just">
              <a:lnSpc>
                <a:spcPct val="150000"/>
              </a:lnSpc>
              <a:spcBef>
                <a:spcPts val="0"/>
              </a:spcBef>
              <a:spcAft>
                <a:spcPts val="0"/>
              </a:spcAft>
              <a:tabLst>
                <a:tab pos="-228600" algn="l"/>
                <a:tab pos="0" algn="l"/>
                <a:tab pos="457200" algn="l"/>
                <a:tab pos="628650" algn="l"/>
                <a:tab pos="1085850" algn="l"/>
                <a:tab pos="2857500" algn="l"/>
                <a:tab pos="4000500" algn="l"/>
                <a:tab pos="4286250" algn="l"/>
                <a:tab pos="6629400" algn="l"/>
              </a:tabLst>
            </a:pPr>
            <a:r>
              <a:rPr lang="en-US" sz="1800" b="1" i="1" dirty="0">
                <a:effectLst/>
                <a:latin typeface="+mn-lt"/>
                <a:ea typeface="Times New Roman" panose="02020603050405020304" pitchFamily="18" charset="0"/>
              </a:rPr>
              <a:t>12:15 – 1:00 p.m. 	LUNCH</a:t>
            </a:r>
            <a:endParaRPr lang="en-US" sz="1800" dirty="0">
              <a:effectLst/>
              <a:latin typeface="+mn-lt"/>
              <a:ea typeface="Times New Roman" panose="02020603050405020304" pitchFamily="18" charset="0"/>
            </a:endParaRPr>
          </a:p>
        </p:txBody>
      </p:sp>
    </p:spTree>
    <p:extLst>
      <p:ext uri="{BB962C8B-B14F-4D97-AF65-F5344CB8AC3E}">
        <p14:creationId xmlns:p14="http://schemas.microsoft.com/office/powerpoint/2010/main" val="18981984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792162"/>
          </a:xfrm>
        </p:spPr>
        <p:txBody>
          <a:bodyPr/>
          <a:lstStyle/>
          <a:p>
            <a:r>
              <a:rPr lang="en-US" b="1" dirty="0"/>
              <a:t>AGENDA</a:t>
            </a:r>
          </a:p>
        </p:txBody>
      </p:sp>
      <p:sp>
        <p:nvSpPr>
          <p:cNvPr id="6" name="TextBox 5">
            <a:extLst>
              <a:ext uri="{FF2B5EF4-FFF2-40B4-BE49-F238E27FC236}">
                <a16:creationId xmlns:a16="http://schemas.microsoft.com/office/drawing/2014/main" id="{45E23035-2B20-E87E-2B8E-6D1151F10923}"/>
              </a:ext>
            </a:extLst>
          </p:cNvPr>
          <p:cNvSpPr txBox="1"/>
          <p:nvPr/>
        </p:nvSpPr>
        <p:spPr>
          <a:xfrm>
            <a:off x="1066800" y="2133600"/>
            <a:ext cx="10287000" cy="3365024"/>
          </a:xfrm>
          <a:prstGeom prst="rect">
            <a:avLst/>
          </a:prstGeom>
          <a:noFill/>
        </p:spPr>
        <p:txBody>
          <a:bodyPr wrap="square">
            <a:spAutoFit/>
          </a:bodyPr>
          <a:lstStyle/>
          <a:p>
            <a:pPr marL="0" marR="0" algn="just">
              <a:lnSpc>
                <a:spcPct val="150000"/>
              </a:lnSpc>
              <a:spcBef>
                <a:spcPts val="0"/>
              </a:spcBef>
              <a:spcAft>
                <a:spcPts val="0"/>
              </a:spcAft>
              <a:tabLst>
                <a:tab pos="-228600" algn="l"/>
                <a:tab pos="0" algn="l"/>
                <a:tab pos="457200" algn="l"/>
                <a:tab pos="628650" algn="l"/>
                <a:tab pos="1085850" algn="l"/>
                <a:tab pos="2857500" algn="l"/>
                <a:tab pos="4000500" algn="l"/>
                <a:tab pos="4286250" algn="l"/>
                <a:tab pos="6629400" algn="l"/>
              </a:tabLst>
            </a:pPr>
            <a:r>
              <a:rPr lang="en-US" sz="1800" b="1" dirty="0">
                <a:effectLst/>
                <a:latin typeface="+mn-lt"/>
                <a:ea typeface="Times New Roman" panose="02020603050405020304" pitchFamily="18" charset="0"/>
              </a:rPr>
              <a:t>Day 2: Continued</a:t>
            </a:r>
          </a:p>
          <a:p>
            <a:pPr marL="0" marR="0" algn="just">
              <a:lnSpc>
                <a:spcPct val="150000"/>
              </a:lnSpc>
              <a:spcBef>
                <a:spcPts val="0"/>
              </a:spcBef>
              <a:spcAft>
                <a:spcPts val="0"/>
              </a:spcAft>
              <a:tabLst>
                <a:tab pos="-228600" algn="l"/>
                <a:tab pos="0" algn="l"/>
                <a:tab pos="457200" algn="l"/>
                <a:tab pos="628650" algn="l"/>
                <a:tab pos="1085850" algn="l"/>
                <a:tab pos="2857500" algn="l"/>
                <a:tab pos="4000500" algn="l"/>
                <a:tab pos="4286250" algn="l"/>
                <a:tab pos="6629400" algn="l"/>
              </a:tabLst>
            </a:pPr>
            <a:r>
              <a:rPr lang="en-US" sz="1800" dirty="0">
                <a:effectLst/>
                <a:latin typeface="+mn-lt"/>
                <a:ea typeface="Times New Roman" panose="02020603050405020304" pitchFamily="18" charset="0"/>
              </a:rPr>
              <a:t>1:00 – 1:45 p.m. 	</a:t>
            </a:r>
            <a:r>
              <a:rPr lang="en-US" sz="1800" b="1" dirty="0">
                <a:effectLst/>
                <a:latin typeface="+mn-lt"/>
                <a:ea typeface="Times New Roman" panose="02020603050405020304" pitchFamily="18" charset="0"/>
              </a:rPr>
              <a:t>Tissue Calendering</a:t>
            </a:r>
            <a:r>
              <a:rPr lang="en-US" sz="1800" dirty="0">
                <a:effectLst/>
                <a:latin typeface="+mn-lt"/>
                <a:ea typeface="Times New Roman" panose="02020603050405020304" pitchFamily="18" charset="0"/>
              </a:rPr>
              <a:t> - </a:t>
            </a:r>
            <a:r>
              <a:rPr lang="en-US" sz="1800" i="1" dirty="0">
                <a:effectLst/>
                <a:latin typeface="+mn-lt"/>
                <a:ea typeface="Times New Roman" panose="02020603050405020304" pitchFamily="18" charset="0"/>
              </a:rPr>
              <a:t>Mark Sorenson, retired Kusters-USA</a:t>
            </a:r>
            <a:endParaRPr lang="en-US" sz="1800" dirty="0">
              <a:effectLst/>
              <a:latin typeface="+mn-lt"/>
              <a:ea typeface="Times New Roman" panose="02020603050405020304" pitchFamily="18" charset="0"/>
            </a:endParaRPr>
          </a:p>
          <a:p>
            <a:pPr marL="0" marR="0" algn="just">
              <a:lnSpc>
                <a:spcPct val="150000"/>
              </a:lnSpc>
              <a:spcBef>
                <a:spcPts val="0"/>
              </a:spcBef>
              <a:spcAft>
                <a:spcPts val="0"/>
              </a:spcAft>
              <a:tabLst>
                <a:tab pos="-228600" algn="l"/>
                <a:tab pos="0" algn="l"/>
                <a:tab pos="457200" algn="l"/>
                <a:tab pos="628650" algn="l"/>
                <a:tab pos="1085850" algn="l"/>
                <a:tab pos="2857500" algn="l"/>
                <a:tab pos="4000500" algn="l"/>
                <a:tab pos="4286250" algn="l"/>
                <a:tab pos="6629400" algn="l"/>
              </a:tabLst>
            </a:pPr>
            <a:r>
              <a:rPr lang="en-US" sz="1800" dirty="0">
                <a:effectLst/>
                <a:latin typeface="+mn-lt"/>
                <a:ea typeface="Times New Roman" panose="02020603050405020304" pitchFamily="18" charset="0"/>
              </a:rPr>
              <a:t>1:45 – 2:45 p.m. 	</a:t>
            </a:r>
            <a:r>
              <a:rPr lang="en-US" sz="1800" b="1" dirty="0">
                <a:effectLst/>
                <a:latin typeface="+mn-lt"/>
                <a:ea typeface="Times New Roman" panose="02020603050405020304" pitchFamily="18" charset="0"/>
              </a:rPr>
              <a:t>Improving Dry End Performance – </a:t>
            </a:r>
            <a:r>
              <a:rPr lang="en-US" sz="1800" i="1" dirty="0">
                <a:effectLst/>
                <a:latin typeface="+mn-lt"/>
                <a:ea typeface="Times New Roman" panose="02020603050405020304" pitchFamily="18" charset="0"/>
              </a:rPr>
              <a:t>Todd VandenHeuvel and Shawn 							Hougas, Valmet</a:t>
            </a:r>
            <a:endParaRPr lang="en-US" sz="1800" dirty="0">
              <a:effectLst/>
              <a:latin typeface="+mn-lt"/>
              <a:ea typeface="Times New Roman" panose="02020603050405020304" pitchFamily="18" charset="0"/>
            </a:endParaRPr>
          </a:p>
          <a:p>
            <a:pPr marL="0" marR="0" algn="just">
              <a:lnSpc>
                <a:spcPct val="150000"/>
              </a:lnSpc>
              <a:spcBef>
                <a:spcPts val="0"/>
              </a:spcBef>
              <a:spcAft>
                <a:spcPts val="0"/>
              </a:spcAft>
              <a:tabLst>
                <a:tab pos="-228600" algn="l"/>
                <a:tab pos="0" algn="l"/>
                <a:tab pos="457200" algn="l"/>
                <a:tab pos="628650" algn="l"/>
                <a:tab pos="1085850" algn="l"/>
                <a:tab pos="2857500" algn="l"/>
                <a:tab pos="4000500" algn="l"/>
                <a:tab pos="4286250" algn="l"/>
                <a:tab pos="6629400" algn="l"/>
              </a:tabLst>
            </a:pPr>
            <a:r>
              <a:rPr lang="en-US" sz="1800" b="1" i="1" dirty="0">
                <a:effectLst/>
                <a:latin typeface="+mn-lt"/>
                <a:ea typeface="Times New Roman" panose="02020603050405020304" pitchFamily="18" charset="0"/>
              </a:rPr>
              <a:t>2:45 – 3:00 p.m. 	BREAK</a:t>
            </a:r>
            <a:endParaRPr lang="en-US" sz="1800" b="1" dirty="0">
              <a:effectLst/>
              <a:latin typeface="+mn-lt"/>
              <a:ea typeface="Times New Roman" panose="02020603050405020304" pitchFamily="18" charset="0"/>
            </a:endParaRPr>
          </a:p>
          <a:p>
            <a:pPr marL="0" marR="0">
              <a:lnSpc>
                <a:spcPct val="150000"/>
              </a:lnSpc>
              <a:spcBef>
                <a:spcPts val="0"/>
              </a:spcBef>
              <a:spcAft>
                <a:spcPts val="0"/>
              </a:spcAft>
              <a:tabLst>
                <a:tab pos="-228600" algn="l"/>
                <a:tab pos="0" algn="l"/>
                <a:tab pos="457200" algn="l"/>
                <a:tab pos="628650" algn="l"/>
                <a:tab pos="1085850" algn="l"/>
                <a:tab pos="2857500" algn="l"/>
                <a:tab pos="4000500" algn="l"/>
                <a:tab pos="4286250" algn="l"/>
                <a:tab pos="6629400" algn="l"/>
              </a:tabLst>
            </a:pPr>
            <a:r>
              <a:rPr lang="en-US" sz="1800" dirty="0">
                <a:effectLst/>
                <a:latin typeface="+mn-lt"/>
                <a:ea typeface="Times New Roman" panose="02020603050405020304" pitchFamily="18" charset="0"/>
              </a:rPr>
              <a:t>3:00 – 400 p.m. 	</a:t>
            </a:r>
            <a:r>
              <a:rPr lang="en-US" sz="1800" b="1" dirty="0">
                <a:effectLst/>
                <a:latin typeface="+mn-lt"/>
                <a:ea typeface="Times New Roman" panose="02020603050405020304" pitchFamily="18" charset="0"/>
              </a:rPr>
              <a:t>Diagnostics &amp; the Tissue Machine – </a:t>
            </a:r>
            <a:r>
              <a:rPr lang="en-US" sz="1800" i="1" dirty="0">
                <a:effectLst/>
                <a:latin typeface="+mn-lt"/>
                <a:ea typeface="Times New Roman" panose="02020603050405020304" pitchFamily="18" charset="0"/>
              </a:rPr>
              <a:t>Jeff Peters, BTG</a:t>
            </a:r>
            <a:endParaRPr lang="en-US" sz="1800" dirty="0">
              <a:effectLst/>
              <a:latin typeface="+mn-lt"/>
              <a:ea typeface="Times New Roman" panose="02020603050405020304" pitchFamily="18" charset="0"/>
            </a:endParaRPr>
          </a:p>
          <a:p>
            <a:pPr marL="0" marR="0" algn="just">
              <a:lnSpc>
                <a:spcPct val="150000"/>
              </a:lnSpc>
              <a:spcBef>
                <a:spcPts val="0"/>
              </a:spcBef>
              <a:spcAft>
                <a:spcPts val="0"/>
              </a:spcAft>
              <a:tabLst>
                <a:tab pos="-228600" algn="l"/>
                <a:tab pos="0" algn="l"/>
                <a:tab pos="457200" algn="l"/>
                <a:tab pos="628650" algn="l"/>
                <a:tab pos="1085850" algn="l"/>
                <a:tab pos="2857500" algn="l"/>
                <a:tab pos="4000500" algn="l"/>
                <a:tab pos="4286250" algn="l"/>
                <a:tab pos="6629400" algn="l"/>
              </a:tabLst>
            </a:pPr>
            <a:r>
              <a:rPr lang="en-US" sz="1800" b="1" dirty="0">
                <a:effectLst/>
                <a:latin typeface="+mn-lt"/>
                <a:ea typeface="Times New Roman" panose="02020603050405020304" pitchFamily="18" charset="0"/>
              </a:rPr>
              <a:t>4:30 – 5:00 p.m.  	CASE STUDY: MODULE III</a:t>
            </a:r>
            <a:endParaRPr lang="en-US" sz="1800" dirty="0">
              <a:effectLst/>
              <a:latin typeface="+mn-lt"/>
              <a:ea typeface="Times New Roman" panose="02020603050405020304" pitchFamily="18" charset="0"/>
            </a:endParaRPr>
          </a:p>
          <a:p>
            <a:pPr marL="0" marR="0" algn="just">
              <a:lnSpc>
                <a:spcPct val="150000"/>
              </a:lnSpc>
              <a:spcBef>
                <a:spcPts val="0"/>
              </a:spcBef>
              <a:spcAft>
                <a:spcPts val="0"/>
              </a:spcAft>
              <a:tabLst>
                <a:tab pos="-228600" algn="l"/>
                <a:tab pos="0" algn="l"/>
                <a:tab pos="457200" algn="l"/>
                <a:tab pos="628650" algn="l"/>
                <a:tab pos="1085850" algn="l"/>
                <a:tab pos="2857500" algn="l"/>
                <a:tab pos="4000500" algn="l"/>
                <a:tab pos="4286250" algn="l"/>
                <a:tab pos="6629400" algn="l"/>
              </a:tabLst>
            </a:pPr>
            <a:r>
              <a:rPr lang="en-US" sz="1800" b="1" dirty="0">
                <a:effectLst/>
                <a:latin typeface="+mn-lt"/>
                <a:ea typeface="Times New Roman" panose="02020603050405020304" pitchFamily="18" charset="0"/>
              </a:rPr>
              <a:t>5:00 – 5:30 p.m.</a:t>
            </a:r>
            <a:r>
              <a:rPr lang="en-US" sz="1800" dirty="0">
                <a:effectLst/>
                <a:latin typeface="+mn-lt"/>
                <a:ea typeface="Times New Roman" panose="02020603050405020304" pitchFamily="18" charset="0"/>
              </a:rPr>
              <a:t> 	</a:t>
            </a:r>
            <a:r>
              <a:rPr lang="en-US" sz="1800" b="1" dirty="0">
                <a:effectLst/>
                <a:latin typeface="+mn-lt"/>
                <a:ea typeface="Times New Roman" panose="02020603050405020304" pitchFamily="18" charset="0"/>
              </a:rPr>
              <a:t>Evaluation and Final Adjournment</a:t>
            </a:r>
            <a:endParaRPr lang="en-US" sz="1800" dirty="0">
              <a:effectLst/>
              <a:latin typeface="+mn-lt"/>
              <a:ea typeface="Times New Roman" panose="02020603050405020304" pitchFamily="18" charset="0"/>
            </a:endParaRPr>
          </a:p>
        </p:txBody>
      </p:sp>
    </p:spTree>
    <p:extLst>
      <p:ext uri="{BB962C8B-B14F-4D97-AF65-F5344CB8AC3E}">
        <p14:creationId xmlns:p14="http://schemas.microsoft.com/office/powerpoint/2010/main" val="10924090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2200" y="2309"/>
            <a:ext cx="8229600" cy="1143000"/>
          </a:xfrm>
        </p:spPr>
        <p:txBody>
          <a:bodyPr/>
          <a:lstStyle/>
          <a:p>
            <a:r>
              <a:rPr lang="en-US" b="1" dirty="0"/>
              <a:t>CODE OF CONDUCT</a:t>
            </a:r>
          </a:p>
        </p:txBody>
      </p:sp>
      <p:sp>
        <p:nvSpPr>
          <p:cNvPr id="5" name="TextBox 4"/>
          <p:cNvSpPr txBox="1"/>
          <p:nvPr/>
        </p:nvSpPr>
        <p:spPr>
          <a:xfrm>
            <a:off x="1981200" y="838200"/>
            <a:ext cx="8229600" cy="5951694"/>
          </a:xfrm>
          <a:prstGeom prst="rect">
            <a:avLst/>
          </a:prstGeom>
          <a:noFill/>
        </p:spPr>
        <p:txBody>
          <a:bodyPr wrap="square" rtlCol="0">
            <a:spAutoFit/>
          </a:bodyPr>
          <a:lstStyle/>
          <a:p>
            <a:pPr marL="285750" indent="-285750">
              <a:lnSpc>
                <a:spcPct val="114000"/>
              </a:lnSpc>
              <a:buFont typeface="Arial"/>
              <a:buChar char="•"/>
            </a:pPr>
            <a:r>
              <a:rPr lang="en-US" sz="2200" dirty="0">
                <a:latin typeface="+mn-lt"/>
                <a:ea typeface="Calibri" charset="0"/>
                <a:cs typeface="Calibri" charset="0"/>
              </a:rPr>
              <a:t>Remember the TAPPI Code of Ethics and Antitrust policy</a:t>
            </a:r>
            <a:br>
              <a:rPr lang="en-US" sz="2200" dirty="0">
                <a:latin typeface="+mn-lt"/>
                <a:ea typeface="Calibri" charset="0"/>
                <a:cs typeface="Calibri" charset="0"/>
              </a:rPr>
            </a:br>
            <a:r>
              <a:rPr lang="en-US" sz="2200" dirty="0">
                <a:latin typeface="+mn-lt"/>
                <a:ea typeface="Calibri" charset="0"/>
                <a:cs typeface="Calibri" charset="0"/>
              </a:rPr>
              <a:t>We are all here to learn – Please ask questions!  </a:t>
            </a:r>
            <a:br>
              <a:rPr lang="en-US" sz="2200" dirty="0">
                <a:latin typeface="+mn-lt"/>
                <a:ea typeface="Calibri" charset="0"/>
                <a:cs typeface="Calibri" charset="0"/>
              </a:rPr>
            </a:br>
            <a:endParaRPr lang="en-US" i="1" dirty="0">
              <a:solidFill>
                <a:srgbClr val="FF0000"/>
              </a:solidFill>
              <a:latin typeface="+mn-lt"/>
              <a:ea typeface="Calibri" charset="0"/>
              <a:cs typeface="Calibri" charset="0"/>
            </a:endParaRPr>
          </a:p>
          <a:p>
            <a:pPr marL="285750" indent="-285750">
              <a:lnSpc>
                <a:spcPct val="114000"/>
              </a:lnSpc>
              <a:buFont typeface="Arial"/>
              <a:buChar char="•"/>
            </a:pPr>
            <a:r>
              <a:rPr lang="en-US" sz="2200" dirty="0">
                <a:latin typeface="+mn-lt"/>
                <a:ea typeface="Calibri" charset="0"/>
                <a:cs typeface="Calibri" charset="0"/>
              </a:rPr>
              <a:t>Please join in and share relevant experience or real data on the topic</a:t>
            </a:r>
          </a:p>
          <a:p>
            <a:pPr marL="285750" indent="-285750">
              <a:lnSpc>
                <a:spcPct val="114000"/>
              </a:lnSpc>
              <a:buFont typeface="Arial"/>
              <a:buChar char="•"/>
            </a:pPr>
            <a:endParaRPr lang="en-US" dirty="0">
              <a:latin typeface="+mn-lt"/>
              <a:ea typeface="Calibri" charset="0"/>
              <a:cs typeface="Calibri" charset="0"/>
            </a:endParaRPr>
          </a:p>
          <a:p>
            <a:pPr marL="285750" indent="-285750">
              <a:lnSpc>
                <a:spcPct val="114000"/>
              </a:lnSpc>
              <a:buFont typeface="Arial"/>
              <a:buChar char="•"/>
            </a:pPr>
            <a:r>
              <a:rPr lang="en-US" sz="2200" dirty="0">
                <a:latin typeface="+mn-lt"/>
                <a:ea typeface="Calibri" charset="0"/>
                <a:cs typeface="Calibri" charset="0"/>
              </a:rPr>
              <a:t>Please no sidebar discussions - Share thoughts so we all learn  </a:t>
            </a:r>
            <a:br>
              <a:rPr lang="en-US" sz="2200" dirty="0">
                <a:latin typeface="+mn-lt"/>
                <a:ea typeface="Calibri" charset="0"/>
                <a:cs typeface="Calibri" charset="0"/>
              </a:rPr>
            </a:br>
            <a:endParaRPr lang="en-US" sz="2200" i="1" dirty="0">
              <a:latin typeface="+mn-lt"/>
              <a:ea typeface="Calibri" charset="0"/>
              <a:cs typeface="Calibri" charset="0"/>
            </a:endParaRPr>
          </a:p>
          <a:p>
            <a:pPr marL="285750" indent="-285750">
              <a:lnSpc>
                <a:spcPct val="114000"/>
              </a:lnSpc>
              <a:buFont typeface="Arial"/>
              <a:buChar char="•"/>
            </a:pPr>
            <a:r>
              <a:rPr lang="en-US" sz="2200" dirty="0">
                <a:latin typeface="+mn-lt"/>
                <a:ea typeface="Calibri" charset="0"/>
                <a:cs typeface="Calibri" charset="0"/>
              </a:rPr>
              <a:t>We have scheduled short breaks, please be prompt in returning </a:t>
            </a:r>
          </a:p>
          <a:p>
            <a:pPr marL="285750" indent="-285750">
              <a:lnSpc>
                <a:spcPct val="114000"/>
              </a:lnSpc>
              <a:buFont typeface="Arial"/>
              <a:buChar char="•"/>
            </a:pPr>
            <a:endParaRPr lang="en-US" dirty="0">
              <a:latin typeface="+mn-lt"/>
              <a:ea typeface="Calibri" charset="0"/>
              <a:cs typeface="Calibri" charset="0"/>
            </a:endParaRPr>
          </a:p>
          <a:p>
            <a:pPr marL="285750" indent="-285750">
              <a:lnSpc>
                <a:spcPct val="114000"/>
              </a:lnSpc>
              <a:buFont typeface="Arial"/>
              <a:buChar char="•"/>
            </a:pPr>
            <a:r>
              <a:rPr lang="en-US" sz="2200" dirty="0">
                <a:latin typeface="+mn-lt"/>
                <a:ea typeface="Calibri" charset="0"/>
                <a:cs typeface="Calibri" charset="0"/>
              </a:rPr>
              <a:t>Set cell phones to vibrate!</a:t>
            </a:r>
          </a:p>
          <a:p>
            <a:pPr marL="285750" indent="-285750">
              <a:lnSpc>
                <a:spcPct val="114000"/>
              </a:lnSpc>
              <a:buFont typeface="Arial"/>
              <a:buChar char="•"/>
            </a:pPr>
            <a:endParaRPr lang="en-US" sz="1600" dirty="0">
              <a:latin typeface="+mn-lt"/>
              <a:ea typeface="Calibri" charset="0"/>
              <a:cs typeface="Calibri" charset="0"/>
            </a:endParaRPr>
          </a:p>
          <a:p>
            <a:pPr marL="285750" indent="-285750">
              <a:lnSpc>
                <a:spcPct val="114000"/>
              </a:lnSpc>
              <a:buFont typeface="Arial"/>
              <a:buChar char="•"/>
            </a:pPr>
            <a:r>
              <a:rPr lang="en-US" sz="2200" dirty="0">
                <a:latin typeface="+mn-lt"/>
                <a:ea typeface="Calibri" charset="0"/>
                <a:cs typeface="Calibri" charset="0"/>
              </a:rPr>
              <a:t>Parking Lot records unanswered questions/deferrals to later sections</a:t>
            </a:r>
          </a:p>
        </p:txBody>
      </p:sp>
    </p:spTree>
    <p:extLst>
      <p:ext uri="{BB962C8B-B14F-4D97-AF65-F5344CB8AC3E}">
        <p14:creationId xmlns:p14="http://schemas.microsoft.com/office/powerpoint/2010/main" val="9313075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eaLnBrk="1" hangingPunct="1"/>
            <a:r>
              <a:rPr lang="en-US" b="1" dirty="0">
                <a:latin typeface="Arial" charset="0"/>
              </a:rPr>
              <a:t>EXPECTATIONS</a:t>
            </a:r>
          </a:p>
        </p:txBody>
      </p:sp>
      <p:sp>
        <p:nvSpPr>
          <p:cNvPr id="5123" name="Content Placeholder 2"/>
          <p:cNvSpPr>
            <a:spLocks noGrp="1"/>
          </p:cNvSpPr>
          <p:nvPr>
            <p:ph idx="1"/>
          </p:nvPr>
        </p:nvSpPr>
        <p:spPr>
          <a:xfrm>
            <a:off x="1905000" y="1600200"/>
            <a:ext cx="8229600" cy="4876800"/>
          </a:xfrm>
        </p:spPr>
        <p:txBody>
          <a:bodyPr/>
          <a:lstStyle/>
          <a:p>
            <a:pPr marL="514350" indent="-514350">
              <a:buFont typeface="+mj-lt"/>
              <a:buAutoNum type="arabicPeriod"/>
            </a:pPr>
            <a:r>
              <a:rPr lang="en-US" sz="2800" dirty="0">
                <a:latin typeface="Arial" charset="0"/>
              </a:rPr>
              <a:t>Participant Expectations</a:t>
            </a:r>
          </a:p>
          <a:p>
            <a:pPr lvl="1"/>
            <a:r>
              <a:rPr lang="en-US" sz="2000" dirty="0">
                <a:latin typeface="Arial" charset="0"/>
              </a:rPr>
              <a:t>Introductions before we start</a:t>
            </a:r>
          </a:p>
          <a:p>
            <a:pPr lvl="2"/>
            <a:r>
              <a:rPr lang="en-US" sz="1800" dirty="0">
                <a:latin typeface="Arial" charset="0"/>
              </a:rPr>
              <a:t>Name, position, tissue experience</a:t>
            </a:r>
          </a:p>
          <a:p>
            <a:pPr lvl="2"/>
            <a:r>
              <a:rPr lang="en-US" sz="1800" dirty="0">
                <a:latin typeface="Arial" charset="0"/>
              </a:rPr>
              <a:t>Key topics or problem you want discussed recorded in parking lot</a:t>
            </a:r>
          </a:p>
          <a:p>
            <a:pPr lvl="2"/>
            <a:r>
              <a:rPr lang="en-US" sz="1800" dirty="0">
                <a:latin typeface="Arial" charset="0"/>
              </a:rPr>
              <a:t>Others???</a:t>
            </a:r>
          </a:p>
          <a:p>
            <a:pPr marL="514350" indent="-514350">
              <a:buFont typeface="+mj-lt"/>
              <a:buAutoNum type="arabicPeriod"/>
            </a:pPr>
            <a:endParaRPr lang="en-US" sz="2800" dirty="0">
              <a:latin typeface="Arial" charset="0"/>
            </a:endParaRPr>
          </a:p>
          <a:p>
            <a:pPr marL="514350" indent="-514350">
              <a:buFont typeface="+mj-lt"/>
              <a:buAutoNum type="arabicPeriod"/>
            </a:pPr>
            <a:r>
              <a:rPr lang="en-US" sz="2800" dirty="0">
                <a:latin typeface="Arial" charset="0"/>
              </a:rPr>
              <a:t>Instructor Expectations</a:t>
            </a:r>
          </a:p>
          <a:p>
            <a:pPr marL="857250" lvl="1" indent="-457200"/>
            <a:r>
              <a:rPr lang="en-US" sz="2000" dirty="0">
                <a:latin typeface="Arial" charset="0"/>
              </a:rPr>
              <a:t>Participants ask questions/participate!</a:t>
            </a:r>
          </a:p>
          <a:p>
            <a:pPr marL="857250" lvl="1" indent="-457200"/>
            <a:r>
              <a:rPr lang="en-US" sz="2000" dirty="0">
                <a:latin typeface="Arial" charset="0"/>
              </a:rPr>
              <a:t>Fill out evaluations as each presentation is completed – We need feedback!</a:t>
            </a:r>
          </a:p>
          <a:p>
            <a:pPr marL="857250" lvl="1" indent="-457200"/>
            <a:r>
              <a:rPr lang="en-US" sz="2000" dirty="0">
                <a:latin typeface="Arial" charset="0"/>
              </a:rPr>
              <a:t>If we are not meeting your expectations – tell us now if you can</a:t>
            </a:r>
          </a:p>
          <a:p>
            <a:pPr marL="857250" lvl="1" indent="-457200"/>
            <a:r>
              <a:rPr lang="en-US" sz="2000" dirty="0">
                <a:latin typeface="Arial" charset="0"/>
              </a:rPr>
              <a:t>Return evaluations to Bruce in envelope before you leave!</a:t>
            </a:r>
          </a:p>
          <a:p>
            <a:pPr marL="857250" lvl="1" indent="-457200"/>
            <a:endParaRPr lang="en-US" dirty="0">
              <a:latin typeface="Arial" charset="0"/>
            </a:endParaRPr>
          </a:p>
          <a:p>
            <a:pPr marL="857250" lvl="1" indent="-457200"/>
            <a:endParaRPr lang="en-US" dirty="0">
              <a:latin typeface="Arial" charset="0"/>
            </a:endParaRPr>
          </a:p>
          <a:p>
            <a:pPr lvl="2"/>
            <a:endParaRPr lang="en-US" dirty="0">
              <a:latin typeface="Arial"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04800"/>
            <a:ext cx="8229600" cy="1143000"/>
          </a:xfrm>
        </p:spPr>
        <p:txBody>
          <a:bodyPr/>
          <a:lstStyle/>
          <a:p>
            <a:r>
              <a:rPr lang="en-US" b="1" dirty="0"/>
              <a:t>ROLES/RESOURCES</a:t>
            </a:r>
          </a:p>
        </p:txBody>
      </p:sp>
      <p:sp>
        <p:nvSpPr>
          <p:cNvPr id="3" name="Content Placeholder 2"/>
          <p:cNvSpPr>
            <a:spLocks noGrp="1"/>
          </p:cNvSpPr>
          <p:nvPr>
            <p:ph idx="1"/>
          </p:nvPr>
        </p:nvSpPr>
        <p:spPr>
          <a:xfrm>
            <a:off x="1981200" y="1798638"/>
            <a:ext cx="8229600" cy="4525963"/>
          </a:xfrm>
        </p:spPr>
        <p:txBody>
          <a:bodyPr/>
          <a:lstStyle/>
          <a:p>
            <a:r>
              <a:rPr lang="en-US" sz="2400" dirty="0"/>
              <a:t>Instructors:  panel of experts (15) engaged on all presentations </a:t>
            </a:r>
            <a:r>
              <a:rPr lang="en-US" sz="1800" i="1" dirty="0"/>
              <a:t>(see biographies)</a:t>
            </a:r>
          </a:p>
          <a:p>
            <a:endParaRPr lang="en-US" sz="2400" dirty="0"/>
          </a:p>
          <a:p>
            <a:r>
              <a:rPr lang="en-US" sz="2400" dirty="0"/>
              <a:t>Participants:  share knowledge within TAPPI guidelines</a:t>
            </a:r>
          </a:p>
          <a:p>
            <a:endParaRPr lang="en-US" sz="2400" dirty="0"/>
          </a:p>
          <a:p>
            <a:r>
              <a:rPr lang="en-US" sz="2400" dirty="0"/>
              <a:t>TAPPI notepad for note taking </a:t>
            </a:r>
            <a:r>
              <a:rPr lang="en-US" sz="1800" i="1" dirty="0"/>
              <a:t>(paper is good - this is TAPPI!)</a:t>
            </a:r>
          </a:p>
          <a:p>
            <a:endParaRPr lang="en-US" sz="2400" dirty="0"/>
          </a:p>
          <a:p>
            <a:r>
              <a:rPr lang="en-US" sz="2400" dirty="0"/>
              <a:t>Course PDF presentations available on flash drive</a:t>
            </a:r>
          </a:p>
          <a:p>
            <a:endParaRPr lang="en-US" sz="2800" dirty="0"/>
          </a:p>
        </p:txBody>
      </p:sp>
    </p:spTree>
    <p:extLst>
      <p:ext uri="{BB962C8B-B14F-4D97-AF65-F5344CB8AC3E}">
        <p14:creationId xmlns:p14="http://schemas.microsoft.com/office/powerpoint/2010/main" val="25563622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8" descr="C:\Users\michael\Documents\P&amp;P SHORT COURSES\TISSUE\WAUSAU PROGRAM\LECTURE VISUALS\Roll-towel.jpg"/>
          <p:cNvPicPr>
            <a:picLocks noChangeAspect="1" noChangeArrowheads="1"/>
          </p:cNvPicPr>
          <p:nvPr/>
        </p:nvPicPr>
        <p:blipFill>
          <a:blip r:embed="rId3"/>
          <a:srcRect/>
          <a:stretch>
            <a:fillRect/>
          </a:stretch>
        </p:blipFill>
        <p:spPr bwMode="auto">
          <a:xfrm>
            <a:off x="2895601" y="4833144"/>
            <a:ext cx="2294003" cy="1813719"/>
          </a:xfrm>
          <a:prstGeom prst="rect">
            <a:avLst/>
          </a:prstGeom>
          <a:noFill/>
          <a:ln w="9525">
            <a:noFill/>
            <a:miter lim="800000"/>
            <a:headEnd/>
            <a:tailEnd/>
          </a:ln>
        </p:spPr>
      </p:pic>
      <p:pic>
        <p:nvPicPr>
          <p:cNvPr id="206851" name="Picture 2" descr="Question"/>
          <p:cNvPicPr>
            <a:picLocks noChangeAspect="1" noChangeArrowheads="1"/>
          </p:cNvPicPr>
          <p:nvPr/>
        </p:nvPicPr>
        <p:blipFill>
          <a:blip r:embed="rId4"/>
          <a:srcRect/>
          <a:stretch>
            <a:fillRect/>
          </a:stretch>
        </p:blipFill>
        <p:spPr bwMode="auto">
          <a:xfrm>
            <a:off x="2662239" y="1905000"/>
            <a:ext cx="6542087" cy="3103562"/>
          </a:xfrm>
          <a:prstGeom prst="rect">
            <a:avLst/>
          </a:prstGeom>
          <a:noFill/>
          <a:ln w="9525">
            <a:noFill/>
            <a:miter lim="800000"/>
            <a:headEnd/>
            <a:tailEnd/>
          </a:ln>
        </p:spPr>
      </p:pic>
      <p:sp>
        <p:nvSpPr>
          <p:cNvPr id="206852" name="Rectangle 3"/>
          <p:cNvSpPr>
            <a:spLocks noChangeArrowheads="1"/>
          </p:cNvSpPr>
          <p:nvPr/>
        </p:nvSpPr>
        <p:spPr bwMode="auto">
          <a:xfrm>
            <a:off x="1593850" y="1143001"/>
            <a:ext cx="9074150" cy="1015663"/>
          </a:xfrm>
          <a:prstGeom prst="rect">
            <a:avLst/>
          </a:prstGeom>
          <a:noFill/>
          <a:ln w="9525">
            <a:noFill/>
            <a:miter lim="800000"/>
            <a:headEnd/>
            <a:tailEnd/>
          </a:ln>
        </p:spPr>
        <p:txBody>
          <a:bodyPr>
            <a:spAutoFit/>
          </a:bodyPr>
          <a:lstStyle/>
          <a:p>
            <a:r>
              <a:rPr lang="fr-CH" sz="2800" b="1" dirty="0">
                <a:solidFill>
                  <a:schemeClr val="accent2"/>
                </a:solidFill>
                <a:ea typeface="MS PGothic" pitchFamily="34" charset="-128"/>
              </a:rPr>
              <a:t>	</a:t>
            </a:r>
            <a:r>
              <a:rPr lang="en-US" sz="3600" b="1" dirty="0">
                <a:solidFill>
                  <a:srgbClr val="FF0000"/>
                </a:solidFill>
                <a:ea typeface="MS PGothic" pitchFamily="34" charset="-128"/>
              </a:rPr>
              <a:t>Thank you for your attention…</a:t>
            </a:r>
            <a:r>
              <a:rPr lang="sv-SE" sz="3600" dirty="0">
                <a:solidFill>
                  <a:srgbClr val="000000"/>
                </a:solidFill>
                <a:ea typeface="MS PGothic" pitchFamily="34" charset="-128"/>
              </a:rPr>
              <a:t> </a:t>
            </a:r>
            <a:endParaRPr lang="sv-SE" sz="3600" dirty="0">
              <a:solidFill>
                <a:srgbClr val="808080"/>
              </a:solidFill>
              <a:ea typeface="MS PGothic" pitchFamily="34" charset="-128"/>
            </a:endParaRPr>
          </a:p>
          <a:p>
            <a:r>
              <a:rPr lang="sv-SE" sz="1400" dirty="0">
                <a:solidFill>
                  <a:srgbClr val="808080"/>
                </a:solidFill>
                <a:ea typeface="MS PGothic" pitchFamily="34" charset="-128"/>
              </a:rPr>
              <a:t>	</a:t>
            </a:r>
            <a:r>
              <a:rPr lang="sv-SE" sz="2400" dirty="0">
                <a:solidFill>
                  <a:srgbClr val="808080"/>
                </a:solidFill>
                <a:ea typeface="MS PGothic" pitchFamily="34" charset="-128"/>
              </a:rPr>
              <a:t>Any questions?</a:t>
            </a:r>
          </a:p>
        </p:txBody>
      </p:sp>
      <p:sp>
        <p:nvSpPr>
          <p:cNvPr id="2" name="TextBox 1"/>
          <p:cNvSpPr txBox="1"/>
          <p:nvPr/>
        </p:nvSpPr>
        <p:spPr>
          <a:xfrm>
            <a:off x="6934201" y="5008563"/>
            <a:ext cx="4425250" cy="646331"/>
          </a:xfrm>
          <a:prstGeom prst="rect">
            <a:avLst/>
          </a:prstGeom>
          <a:noFill/>
        </p:spPr>
        <p:txBody>
          <a:bodyPr wrap="none" rtlCol="0">
            <a:spAutoFit/>
          </a:bodyPr>
          <a:lstStyle/>
          <a:p>
            <a:r>
              <a:rPr lang="en-US" dirty="0"/>
              <a:t>Jim Bell (Matt </a:t>
            </a:r>
            <a:r>
              <a:rPr lang="en-US" dirty="0" err="1"/>
              <a:t>Gregerson</a:t>
            </a:r>
            <a:r>
              <a:rPr lang="en-US" dirty="0"/>
              <a:t>) and Jeff Peters</a:t>
            </a:r>
          </a:p>
          <a:p>
            <a:r>
              <a:rPr lang="en-US" dirty="0"/>
              <a:t>Course Co-chairs</a:t>
            </a:r>
          </a:p>
        </p:txBody>
      </p:sp>
    </p:spTree>
    <p:extLst>
      <p:ext uri="{BB962C8B-B14F-4D97-AF65-F5344CB8AC3E}">
        <p14:creationId xmlns:p14="http://schemas.microsoft.com/office/powerpoint/2010/main" val="2093114757"/>
      </p:ext>
    </p:extLst>
  </p:cSld>
  <p:clrMapOvr>
    <a:masterClrMapping/>
  </p:clrMapOvr>
  <p:transition/>
</p:sld>
</file>

<file path=ppt/theme/theme1.xml><?xml version="1.0" encoding="utf-8"?>
<a:theme xmlns:a="http://schemas.openxmlformats.org/drawingml/2006/main" name="TAPPI Tissue 101">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TAPPI Tissue 101.potx</Template>
  <TotalTime>17442</TotalTime>
  <Words>1182</Words>
  <Application>Microsoft Office PowerPoint</Application>
  <PresentationFormat>Widescreen</PresentationFormat>
  <Paragraphs>137</Paragraphs>
  <Slides>15</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Times New Roman</vt:lpstr>
      <vt:lpstr>TAPPI Tissue 101</vt:lpstr>
      <vt:lpstr>TAPPI Tissue 201 Tissue Operations and Runnability Optimization </vt:lpstr>
      <vt:lpstr>PowerPoint Presentation</vt:lpstr>
      <vt:lpstr>Antitrust Policy</vt:lpstr>
      <vt:lpstr>Tissue Curriculum</vt:lpstr>
      <vt:lpstr>SPACER</vt:lpstr>
      <vt:lpstr>SAFETY</vt:lpstr>
      <vt:lpstr>PURPOSE</vt:lpstr>
      <vt:lpstr>AGENDA</vt:lpstr>
      <vt:lpstr>AGENDA</vt:lpstr>
      <vt:lpstr>AGENDA</vt:lpstr>
      <vt:lpstr>AGENDA</vt:lpstr>
      <vt:lpstr>CODE OF CONDUCT</vt:lpstr>
      <vt:lpstr>EXPECTATIONS</vt:lpstr>
      <vt:lpstr>ROLES/RESOURCES</vt:lpstr>
      <vt:lpstr>PowerPoint Presentation</vt:lpstr>
    </vt:vector>
  </TitlesOfParts>
  <Company>TAPPI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dtrimmer</dc:creator>
  <cp:lastModifiedBy>Peters, Jeffrey</cp:lastModifiedBy>
  <cp:revision>80</cp:revision>
  <cp:lastPrinted>2014-02-28T20:20:29Z</cp:lastPrinted>
  <dcterms:created xsi:type="dcterms:W3CDTF">2013-02-21T15:35:22Z</dcterms:created>
  <dcterms:modified xsi:type="dcterms:W3CDTF">2023-05-19T13:20:13Z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19fb510-ff65-44f2-8671-f2463c7ddb20_Enabled">
    <vt:lpwstr>true</vt:lpwstr>
  </property>
  <property fmtid="{D5CDD505-2E9C-101B-9397-08002B2CF9AE}" pid="3" name="MSIP_Label_b19fb510-ff65-44f2-8671-f2463c7ddb20_SetDate">
    <vt:lpwstr>2023-05-16T13:59:34Z</vt:lpwstr>
  </property>
  <property fmtid="{D5CDD505-2E9C-101B-9397-08002B2CF9AE}" pid="4" name="MSIP_Label_b19fb510-ff65-44f2-8671-f2463c7ddb20_Method">
    <vt:lpwstr>Privileged</vt:lpwstr>
  </property>
  <property fmtid="{D5CDD505-2E9C-101B-9397-08002B2CF9AE}" pid="5" name="MSIP_Label_b19fb510-ff65-44f2-8671-f2463c7ddb20_Name">
    <vt:lpwstr>BTG Public</vt:lpwstr>
  </property>
  <property fmtid="{D5CDD505-2E9C-101B-9397-08002B2CF9AE}" pid="6" name="MSIP_Label_b19fb510-ff65-44f2-8671-f2463c7ddb20_SiteId">
    <vt:lpwstr>66536c37-6c89-4a0d-b29e-467f33125657</vt:lpwstr>
  </property>
  <property fmtid="{D5CDD505-2E9C-101B-9397-08002B2CF9AE}" pid="7" name="MSIP_Label_b19fb510-ff65-44f2-8671-f2463c7ddb20_ActionId">
    <vt:lpwstr>424e6030-54d0-4337-881a-e25e60548223</vt:lpwstr>
  </property>
  <property fmtid="{D5CDD505-2E9C-101B-9397-08002B2CF9AE}" pid="8" name="MSIP_Label_b19fb510-ff65-44f2-8671-f2463c7ddb20_ContentBits">
    <vt:lpwstr>0</vt:lpwstr>
  </property>
</Properties>
</file>