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285" r:id="rId2"/>
    <p:sldId id="442" r:id="rId3"/>
    <p:sldId id="399" r:id="rId4"/>
    <p:sldId id="347" r:id="rId5"/>
    <p:sldId id="348" r:id="rId6"/>
    <p:sldId id="433" r:id="rId7"/>
    <p:sldId id="443" r:id="rId8"/>
    <p:sldId id="384" r:id="rId9"/>
    <p:sldId id="346" r:id="rId10"/>
    <p:sldId id="434" r:id="rId11"/>
    <p:sldId id="339" r:id="rId12"/>
    <p:sldId id="444" r:id="rId13"/>
    <p:sldId id="411" r:id="rId14"/>
    <p:sldId id="410" r:id="rId15"/>
    <p:sldId id="428" r:id="rId16"/>
    <p:sldId id="412" r:id="rId17"/>
    <p:sldId id="413" r:id="rId18"/>
    <p:sldId id="414" r:id="rId19"/>
    <p:sldId id="445" r:id="rId20"/>
    <p:sldId id="415" r:id="rId21"/>
    <p:sldId id="446" r:id="rId22"/>
    <p:sldId id="416" r:id="rId23"/>
    <p:sldId id="441" r:id="rId24"/>
    <p:sldId id="439" r:id="rId25"/>
    <p:sldId id="438" r:id="rId26"/>
    <p:sldId id="435" r:id="rId27"/>
    <p:sldId id="402" r:id="rId28"/>
    <p:sldId id="419" r:id="rId29"/>
    <p:sldId id="385" r:id="rId30"/>
    <p:sldId id="418" r:id="rId31"/>
    <p:sldId id="426" r:id="rId32"/>
    <p:sldId id="425" r:id="rId33"/>
    <p:sldId id="423" r:id="rId34"/>
    <p:sldId id="424" r:id="rId35"/>
    <p:sldId id="447" r:id="rId36"/>
    <p:sldId id="478" r:id="rId37"/>
    <p:sldId id="473" r:id="rId38"/>
    <p:sldId id="474" r:id="rId39"/>
    <p:sldId id="475" r:id="rId40"/>
    <p:sldId id="476" r:id="rId41"/>
    <p:sldId id="477" r:id="rId42"/>
    <p:sldId id="427" r:id="rId43"/>
    <p:sldId id="436" r:id="rId44"/>
    <p:sldId id="437" r:id="rId45"/>
    <p:sldId id="330" r:id="rId46"/>
    <p:sldId id="331" r:id="rId47"/>
    <p:sldId id="362" r:id="rId48"/>
    <p:sldId id="321" r:id="rId49"/>
    <p:sldId id="366" r:id="rId50"/>
    <p:sldId id="367" r:id="rId51"/>
    <p:sldId id="371" r:id="rId52"/>
    <p:sldId id="480" r:id="rId53"/>
    <p:sldId id="417" r:id="rId54"/>
    <p:sldId id="364" r:id="rId55"/>
    <p:sldId id="343" r:id="rId56"/>
    <p:sldId id="431" r:id="rId57"/>
    <p:sldId id="432" r:id="rId58"/>
    <p:sldId id="440" r:id="rId59"/>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10FCBE"/>
    <a:srgbClr val="66FFFF"/>
    <a:srgbClr val="99FFCC"/>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40" autoAdjust="0"/>
    <p:restoredTop sz="90958" autoAdjust="0"/>
  </p:normalViewPr>
  <p:slideViewPr>
    <p:cSldViewPr>
      <p:cViewPr varScale="1">
        <p:scale>
          <a:sx n="104" d="100"/>
          <a:sy n="104" d="100"/>
        </p:scale>
        <p:origin x="600"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1" d="100"/>
          <a:sy n="71" d="100"/>
        </p:scale>
        <p:origin x="-2792" y="-6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s, Jeffrey" userId="9cfea2c9-ff9f-4450-8a68-b4eb835111c2" providerId="ADAL" clId="{2C2D02D5-C459-4C72-9E0D-FD3BA230FD67}"/>
    <pc:docChg chg="modSld">
      <pc:chgData name="Peters, Jeffrey" userId="9cfea2c9-ff9f-4450-8a68-b4eb835111c2" providerId="ADAL" clId="{2C2D02D5-C459-4C72-9E0D-FD3BA230FD67}" dt="2023-05-09T14:01:43.791" v="1" actId="20577"/>
      <pc:docMkLst>
        <pc:docMk/>
      </pc:docMkLst>
      <pc:sldChg chg="modSp mod">
        <pc:chgData name="Peters, Jeffrey" userId="9cfea2c9-ff9f-4450-8a68-b4eb835111c2" providerId="ADAL" clId="{2C2D02D5-C459-4C72-9E0D-FD3BA230FD67}" dt="2023-05-09T14:01:43.791" v="1" actId="20577"/>
        <pc:sldMkLst>
          <pc:docMk/>
          <pc:sldMk cId="897801252" sldId="443"/>
        </pc:sldMkLst>
        <pc:spChg chg="mod">
          <ac:chgData name="Peters, Jeffrey" userId="9cfea2c9-ff9f-4450-8a68-b4eb835111c2" providerId="ADAL" clId="{2C2D02D5-C459-4C72-9E0D-FD3BA230FD67}" dt="2023-05-09T14:01:43.791" v="1" actId="20577"/>
          <ac:spMkLst>
            <pc:docMk/>
            <pc:sldMk cId="897801252" sldId="443"/>
            <ac:spMk id="3" creationId="{28F9F3DC-618D-4D0A-81C7-229C57C9C164}"/>
          </ac:spMkLst>
        </pc:spChg>
      </pc:sldChg>
    </pc:docChg>
  </pc:docChgLst>
  <pc:docChgLst>
    <pc:chgData name="Peters, Jeffrey" userId="9cfea2c9-ff9f-4450-8a68-b4eb835111c2" providerId="ADAL" clId="{E3B833A6-BE0B-432C-91AE-22D4AD49102E}"/>
    <pc:docChg chg="undo custSel modSld">
      <pc:chgData name="Peters, Jeffrey" userId="9cfea2c9-ff9f-4450-8a68-b4eb835111c2" providerId="ADAL" clId="{E3B833A6-BE0B-432C-91AE-22D4AD49102E}" dt="2023-04-13T18:36:44.075" v="358" actId="113"/>
      <pc:docMkLst>
        <pc:docMk/>
      </pc:docMkLst>
      <pc:sldChg chg="modSp mod">
        <pc:chgData name="Peters, Jeffrey" userId="9cfea2c9-ff9f-4450-8a68-b4eb835111c2" providerId="ADAL" clId="{E3B833A6-BE0B-432C-91AE-22D4AD49102E}" dt="2023-04-13T18:32:32.117" v="301" actId="14100"/>
        <pc:sldMkLst>
          <pc:docMk/>
          <pc:sldMk cId="0" sldId="321"/>
        </pc:sldMkLst>
        <pc:spChg chg="mod">
          <ac:chgData name="Peters, Jeffrey" userId="9cfea2c9-ff9f-4450-8a68-b4eb835111c2" providerId="ADAL" clId="{E3B833A6-BE0B-432C-91AE-22D4AD49102E}" dt="2023-04-13T18:32:25.159" v="299" actId="1076"/>
          <ac:spMkLst>
            <pc:docMk/>
            <pc:sldMk cId="0" sldId="321"/>
            <ac:spMk id="177153" creationId="{00000000-0000-0000-0000-000000000000}"/>
          </ac:spMkLst>
        </pc:spChg>
        <pc:spChg chg="mod">
          <ac:chgData name="Peters, Jeffrey" userId="9cfea2c9-ff9f-4450-8a68-b4eb835111c2" providerId="ADAL" clId="{E3B833A6-BE0B-432C-91AE-22D4AD49102E}" dt="2023-04-13T18:32:32.117" v="301" actId="14100"/>
          <ac:spMkLst>
            <pc:docMk/>
            <pc:sldMk cId="0" sldId="321"/>
            <ac:spMk id="177154" creationId="{00000000-0000-0000-0000-000000000000}"/>
          </ac:spMkLst>
        </pc:spChg>
      </pc:sldChg>
      <pc:sldChg chg="modSp mod">
        <pc:chgData name="Peters, Jeffrey" userId="9cfea2c9-ff9f-4450-8a68-b4eb835111c2" providerId="ADAL" clId="{E3B833A6-BE0B-432C-91AE-22D4AD49102E}" dt="2023-04-13T18:30:08.082" v="271" actId="403"/>
        <pc:sldMkLst>
          <pc:docMk/>
          <pc:sldMk cId="0" sldId="330"/>
        </pc:sldMkLst>
        <pc:spChg chg="mod">
          <ac:chgData name="Peters, Jeffrey" userId="9cfea2c9-ff9f-4450-8a68-b4eb835111c2" providerId="ADAL" clId="{E3B833A6-BE0B-432C-91AE-22D4AD49102E}" dt="2023-04-13T18:30:08.082" v="271" actId="403"/>
          <ac:spMkLst>
            <pc:docMk/>
            <pc:sldMk cId="0" sldId="330"/>
            <ac:spMk id="116744" creationId="{00000000-0000-0000-0000-000000000000}"/>
          </ac:spMkLst>
        </pc:spChg>
        <pc:spChg chg="mod">
          <ac:chgData name="Peters, Jeffrey" userId="9cfea2c9-ff9f-4450-8a68-b4eb835111c2" providerId="ADAL" clId="{E3B833A6-BE0B-432C-91AE-22D4AD49102E}" dt="2023-04-13T18:29:40.155" v="268" actId="1038"/>
          <ac:spMkLst>
            <pc:docMk/>
            <pc:sldMk cId="0" sldId="330"/>
            <ac:spMk id="116746" creationId="{00000000-0000-0000-0000-000000000000}"/>
          </ac:spMkLst>
        </pc:spChg>
        <pc:grpChg chg="mod">
          <ac:chgData name="Peters, Jeffrey" userId="9cfea2c9-ff9f-4450-8a68-b4eb835111c2" providerId="ADAL" clId="{E3B833A6-BE0B-432C-91AE-22D4AD49102E}" dt="2023-04-13T18:29:30.005" v="264" actId="14100"/>
          <ac:grpSpMkLst>
            <pc:docMk/>
            <pc:sldMk cId="0" sldId="330"/>
            <ac:grpSpMk id="116745" creationId="{00000000-0000-0000-0000-000000000000}"/>
          </ac:grpSpMkLst>
        </pc:grpChg>
      </pc:sldChg>
      <pc:sldChg chg="modSp mod">
        <pc:chgData name="Peters, Jeffrey" userId="9cfea2c9-ff9f-4450-8a68-b4eb835111c2" providerId="ADAL" clId="{E3B833A6-BE0B-432C-91AE-22D4AD49102E}" dt="2023-04-13T18:30:21.375" v="272" actId="403"/>
        <pc:sldMkLst>
          <pc:docMk/>
          <pc:sldMk cId="0" sldId="331"/>
        </pc:sldMkLst>
        <pc:spChg chg="mod">
          <ac:chgData name="Peters, Jeffrey" userId="9cfea2c9-ff9f-4450-8a68-b4eb835111c2" providerId="ADAL" clId="{E3B833A6-BE0B-432C-91AE-22D4AD49102E}" dt="2023-04-13T18:30:21.375" v="272" actId="403"/>
          <ac:spMkLst>
            <pc:docMk/>
            <pc:sldMk cId="0" sldId="331"/>
            <ac:spMk id="4" creationId="{00000000-0000-0000-0000-000000000000}"/>
          </ac:spMkLst>
        </pc:spChg>
        <pc:spChg chg="mod">
          <ac:chgData name="Peters, Jeffrey" userId="9cfea2c9-ff9f-4450-8a68-b4eb835111c2" providerId="ADAL" clId="{E3B833A6-BE0B-432C-91AE-22D4AD49102E}" dt="2023-04-13T18:29:57.582" v="270" actId="403"/>
          <ac:spMkLst>
            <pc:docMk/>
            <pc:sldMk cId="0" sldId="331"/>
            <ac:spMk id="118787" creationId="{00000000-0000-0000-0000-000000000000}"/>
          </ac:spMkLst>
        </pc:spChg>
      </pc:sldChg>
      <pc:sldChg chg="modSp mod">
        <pc:chgData name="Peters, Jeffrey" userId="9cfea2c9-ff9f-4450-8a68-b4eb835111c2" providerId="ADAL" clId="{E3B833A6-BE0B-432C-91AE-22D4AD49102E}" dt="2023-04-13T18:32:01.102" v="294" actId="1038"/>
        <pc:sldMkLst>
          <pc:docMk/>
          <pc:sldMk cId="0" sldId="362"/>
        </pc:sldMkLst>
        <pc:spChg chg="mod">
          <ac:chgData name="Peters, Jeffrey" userId="9cfea2c9-ff9f-4450-8a68-b4eb835111c2" providerId="ADAL" clId="{E3B833A6-BE0B-432C-91AE-22D4AD49102E}" dt="2023-04-13T18:30:34.805" v="276" actId="1076"/>
          <ac:spMkLst>
            <pc:docMk/>
            <pc:sldMk cId="0" sldId="362"/>
            <ac:spMk id="175105" creationId="{00000000-0000-0000-0000-000000000000}"/>
          </ac:spMkLst>
        </pc:spChg>
        <pc:picChg chg="mod">
          <ac:chgData name="Peters, Jeffrey" userId="9cfea2c9-ff9f-4450-8a68-b4eb835111c2" providerId="ADAL" clId="{E3B833A6-BE0B-432C-91AE-22D4AD49102E}" dt="2023-04-13T18:31:54.942" v="292" actId="1037"/>
          <ac:picMkLst>
            <pc:docMk/>
            <pc:sldMk cId="0" sldId="362"/>
            <ac:picMk id="4" creationId="{00000000-0000-0000-0000-000000000000}"/>
          </ac:picMkLst>
        </pc:picChg>
        <pc:picChg chg="mod">
          <ac:chgData name="Peters, Jeffrey" userId="9cfea2c9-ff9f-4450-8a68-b4eb835111c2" providerId="ADAL" clId="{E3B833A6-BE0B-432C-91AE-22D4AD49102E}" dt="2023-04-13T18:32:01.102" v="294" actId="1038"/>
          <ac:picMkLst>
            <pc:docMk/>
            <pc:sldMk cId="0" sldId="362"/>
            <ac:picMk id="5" creationId="{00000000-0000-0000-0000-000000000000}"/>
          </ac:picMkLst>
        </pc:picChg>
        <pc:picChg chg="mod">
          <ac:chgData name="Peters, Jeffrey" userId="9cfea2c9-ff9f-4450-8a68-b4eb835111c2" providerId="ADAL" clId="{E3B833A6-BE0B-432C-91AE-22D4AD49102E}" dt="2023-04-13T18:31:11.845" v="279" actId="1076"/>
          <ac:picMkLst>
            <pc:docMk/>
            <pc:sldMk cId="0" sldId="362"/>
            <ac:picMk id="175106" creationId="{00000000-0000-0000-0000-000000000000}"/>
          </ac:picMkLst>
        </pc:picChg>
      </pc:sldChg>
      <pc:sldChg chg="modSp mod">
        <pc:chgData name="Peters, Jeffrey" userId="9cfea2c9-ff9f-4450-8a68-b4eb835111c2" providerId="ADAL" clId="{E3B833A6-BE0B-432C-91AE-22D4AD49102E}" dt="2023-04-13T18:35:56.502" v="343" actId="1076"/>
        <pc:sldMkLst>
          <pc:docMk/>
          <pc:sldMk cId="0" sldId="364"/>
        </pc:sldMkLst>
        <pc:spChg chg="mod">
          <ac:chgData name="Peters, Jeffrey" userId="9cfea2c9-ff9f-4450-8a68-b4eb835111c2" providerId="ADAL" clId="{E3B833A6-BE0B-432C-91AE-22D4AD49102E}" dt="2023-04-13T18:35:43.917" v="340" actId="1076"/>
          <ac:spMkLst>
            <pc:docMk/>
            <pc:sldMk cId="0" sldId="364"/>
            <ac:spMk id="205826" creationId="{00000000-0000-0000-0000-000000000000}"/>
          </ac:spMkLst>
        </pc:spChg>
        <pc:picChg chg="mod">
          <ac:chgData name="Peters, Jeffrey" userId="9cfea2c9-ff9f-4450-8a68-b4eb835111c2" providerId="ADAL" clId="{E3B833A6-BE0B-432C-91AE-22D4AD49102E}" dt="2023-04-13T18:35:56.502" v="343" actId="1076"/>
          <ac:picMkLst>
            <pc:docMk/>
            <pc:sldMk cId="0" sldId="364"/>
            <ac:picMk id="4" creationId="{00000000-0000-0000-0000-000000000000}"/>
          </ac:picMkLst>
        </pc:picChg>
      </pc:sldChg>
      <pc:sldChg chg="modSp mod">
        <pc:chgData name="Peters, Jeffrey" userId="9cfea2c9-ff9f-4450-8a68-b4eb835111c2" providerId="ADAL" clId="{E3B833A6-BE0B-432C-91AE-22D4AD49102E}" dt="2023-04-13T18:32:41.795" v="303" actId="403"/>
        <pc:sldMkLst>
          <pc:docMk/>
          <pc:sldMk cId="0" sldId="366"/>
        </pc:sldMkLst>
        <pc:spChg chg="mod">
          <ac:chgData name="Peters, Jeffrey" userId="9cfea2c9-ff9f-4450-8a68-b4eb835111c2" providerId="ADAL" clId="{E3B833A6-BE0B-432C-91AE-22D4AD49102E}" dt="2023-04-13T18:32:41.795" v="303" actId="403"/>
          <ac:spMkLst>
            <pc:docMk/>
            <pc:sldMk cId="0" sldId="366"/>
            <ac:spMk id="204801" creationId="{00000000-0000-0000-0000-000000000000}"/>
          </ac:spMkLst>
        </pc:spChg>
      </pc:sldChg>
      <pc:sldChg chg="modSp mod">
        <pc:chgData name="Peters, Jeffrey" userId="9cfea2c9-ff9f-4450-8a68-b4eb835111c2" providerId="ADAL" clId="{E3B833A6-BE0B-432C-91AE-22D4AD49102E}" dt="2023-04-13T18:33:25.556" v="312" actId="1076"/>
        <pc:sldMkLst>
          <pc:docMk/>
          <pc:sldMk cId="0" sldId="367"/>
        </pc:sldMkLst>
        <pc:spChg chg="mod">
          <ac:chgData name="Peters, Jeffrey" userId="9cfea2c9-ff9f-4450-8a68-b4eb835111c2" providerId="ADAL" clId="{E3B833A6-BE0B-432C-91AE-22D4AD49102E}" dt="2023-04-13T18:33:02.398" v="307" actId="14100"/>
          <ac:spMkLst>
            <pc:docMk/>
            <pc:sldMk cId="0" sldId="367"/>
            <ac:spMk id="180234" creationId="{00000000-0000-0000-0000-000000000000}"/>
          </ac:spMkLst>
        </pc:spChg>
        <pc:spChg chg="mod">
          <ac:chgData name="Peters, Jeffrey" userId="9cfea2c9-ff9f-4450-8a68-b4eb835111c2" providerId="ADAL" clId="{E3B833A6-BE0B-432C-91AE-22D4AD49102E}" dt="2023-04-13T18:33:19.621" v="311" actId="14100"/>
          <ac:spMkLst>
            <pc:docMk/>
            <pc:sldMk cId="0" sldId="367"/>
            <ac:spMk id="180239" creationId="{00000000-0000-0000-0000-000000000000}"/>
          </ac:spMkLst>
        </pc:spChg>
        <pc:spChg chg="mod">
          <ac:chgData name="Peters, Jeffrey" userId="9cfea2c9-ff9f-4450-8a68-b4eb835111c2" providerId="ADAL" clId="{E3B833A6-BE0B-432C-91AE-22D4AD49102E}" dt="2023-04-13T18:33:19.621" v="311" actId="14100"/>
          <ac:spMkLst>
            <pc:docMk/>
            <pc:sldMk cId="0" sldId="367"/>
            <ac:spMk id="180240" creationId="{00000000-0000-0000-0000-000000000000}"/>
          </ac:spMkLst>
        </pc:spChg>
        <pc:grpChg chg="mod">
          <ac:chgData name="Peters, Jeffrey" userId="9cfea2c9-ff9f-4450-8a68-b4eb835111c2" providerId="ADAL" clId="{E3B833A6-BE0B-432C-91AE-22D4AD49102E}" dt="2023-04-13T18:33:19.621" v="311" actId="14100"/>
          <ac:grpSpMkLst>
            <pc:docMk/>
            <pc:sldMk cId="0" sldId="367"/>
            <ac:grpSpMk id="180235" creationId="{00000000-0000-0000-0000-000000000000}"/>
          </ac:grpSpMkLst>
        </pc:grpChg>
        <pc:grpChg chg="mod">
          <ac:chgData name="Peters, Jeffrey" userId="9cfea2c9-ff9f-4450-8a68-b4eb835111c2" providerId="ADAL" clId="{E3B833A6-BE0B-432C-91AE-22D4AD49102E}" dt="2023-04-13T18:33:19.621" v="311" actId="14100"/>
          <ac:grpSpMkLst>
            <pc:docMk/>
            <pc:sldMk cId="0" sldId="367"/>
            <ac:grpSpMk id="180238" creationId="{00000000-0000-0000-0000-000000000000}"/>
          </ac:grpSpMkLst>
        </pc:grpChg>
        <pc:graphicFrameChg chg="mod">
          <ac:chgData name="Peters, Jeffrey" userId="9cfea2c9-ff9f-4450-8a68-b4eb835111c2" providerId="ADAL" clId="{E3B833A6-BE0B-432C-91AE-22D4AD49102E}" dt="2023-04-13T18:33:25.556" v="312" actId="1076"/>
          <ac:graphicFrameMkLst>
            <pc:docMk/>
            <pc:sldMk cId="0" sldId="367"/>
            <ac:graphicFrameMk id="180233" creationId="{00000000-0000-0000-0000-000000000000}"/>
          </ac:graphicFrameMkLst>
        </pc:graphicFrameChg>
        <pc:picChg chg="mod">
          <ac:chgData name="Peters, Jeffrey" userId="9cfea2c9-ff9f-4450-8a68-b4eb835111c2" providerId="ADAL" clId="{E3B833A6-BE0B-432C-91AE-22D4AD49102E}" dt="2023-04-13T18:33:10.549" v="309" actId="14100"/>
          <ac:picMkLst>
            <pc:docMk/>
            <pc:sldMk cId="0" sldId="367"/>
            <ac:picMk id="180324" creationId="{00000000-0000-0000-0000-000000000000}"/>
          </ac:picMkLst>
        </pc:picChg>
      </pc:sldChg>
      <pc:sldChg chg="modSp mod">
        <pc:chgData name="Peters, Jeffrey" userId="9cfea2c9-ff9f-4450-8a68-b4eb835111c2" providerId="ADAL" clId="{E3B833A6-BE0B-432C-91AE-22D4AD49102E}" dt="2023-04-13T18:34:12.137" v="323" actId="1076"/>
        <pc:sldMkLst>
          <pc:docMk/>
          <pc:sldMk cId="0" sldId="371"/>
        </pc:sldMkLst>
        <pc:spChg chg="mod">
          <ac:chgData name="Peters, Jeffrey" userId="9cfea2c9-ff9f-4450-8a68-b4eb835111c2" providerId="ADAL" clId="{E3B833A6-BE0B-432C-91AE-22D4AD49102E}" dt="2023-04-13T18:33:52.467" v="318" actId="403"/>
          <ac:spMkLst>
            <pc:docMk/>
            <pc:sldMk cId="0" sldId="371"/>
            <ac:spMk id="188418" creationId="{00000000-0000-0000-0000-000000000000}"/>
          </ac:spMkLst>
        </pc:spChg>
        <pc:spChg chg="mod">
          <ac:chgData name="Peters, Jeffrey" userId="9cfea2c9-ff9f-4450-8a68-b4eb835111c2" providerId="ADAL" clId="{E3B833A6-BE0B-432C-91AE-22D4AD49102E}" dt="2023-04-13T18:34:12.137" v="323" actId="1076"/>
          <ac:spMkLst>
            <pc:docMk/>
            <pc:sldMk cId="0" sldId="371"/>
            <ac:spMk id="188419" creationId="{00000000-0000-0000-0000-000000000000}"/>
          </ac:spMkLst>
        </pc:spChg>
        <pc:spChg chg="mod">
          <ac:chgData name="Peters, Jeffrey" userId="9cfea2c9-ff9f-4450-8a68-b4eb835111c2" providerId="ADAL" clId="{E3B833A6-BE0B-432C-91AE-22D4AD49102E}" dt="2023-04-13T18:33:36.847" v="313" actId="1076"/>
          <ac:spMkLst>
            <pc:docMk/>
            <pc:sldMk cId="0" sldId="371"/>
            <ac:spMk id="188420" creationId="{00000000-0000-0000-0000-000000000000}"/>
          </ac:spMkLst>
        </pc:spChg>
        <pc:picChg chg="mod">
          <ac:chgData name="Peters, Jeffrey" userId="9cfea2c9-ff9f-4450-8a68-b4eb835111c2" providerId="ADAL" clId="{E3B833A6-BE0B-432C-91AE-22D4AD49102E}" dt="2023-04-13T18:34:06.748" v="322" actId="14100"/>
          <ac:picMkLst>
            <pc:docMk/>
            <pc:sldMk cId="0" sldId="371"/>
            <ac:picMk id="188421" creationId="{00000000-0000-0000-0000-000000000000}"/>
          </ac:picMkLst>
        </pc:picChg>
        <pc:picChg chg="mod">
          <ac:chgData name="Peters, Jeffrey" userId="9cfea2c9-ff9f-4450-8a68-b4eb835111c2" providerId="ADAL" clId="{E3B833A6-BE0B-432C-91AE-22D4AD49102E}" dt="2023-04-13T18:33:42.471" v="315" actId="1076"/>
          <ac:picMkLst>
            <pc:docMk/>
            <pc:sldMk cId="0" sldId="371"/>
            <ac:picMk id="188422" creationId="{00000000-0000-0000-0000-000000000000}"/>
          </ac:picMkLst>
        </pc:picChg>
      </pc:sldChg>
      <pc:sldChg chg="modSp mod">
        <pc:chgData name="Peters, Jeffrey" userId="9cfea2c9-ff9f-4450-8a68-b4eb835111c2" providerId="ADAL" clId="{E3B833A6-BE0B-432C-91AE-22D4AD49102E}" dt="2023-04-13T18:12:46.391" v="62" actId="1076"/>
        <pc:sldMkLst>
          <pc:docMk/>
          <pc:sldMk cId="1451518786" sldId="385"/>
        </pc:sldMkLst>
        <pc:spChg chg="mod">
          <ac:chgData name="Peters, Jeffrey" userId="9cfea2c9-ff9f-4450-8a68-b4eb835111c2" providerId="ADAL" clId="{E3B833A6-BE0B-432C-91AE-22D4AD49102E}" dt="2023-04-13T18:12:46.391" v="62" actId="1076"/>
          <ac:spMkLst>
            <pc:docMk/>
            <pc:sldMk cId="1451518786" sldId="385"/>
            <ac:spMk id="59393" creationId="{00000000-0000-0000-0000-000000000000}"/>
          </ac:spMkLst>
        </pc:spChg>
      </pc:sldChg>
      <pc:sldChg chg="modSp">
        <pc:chgData name="Peters, Jeffrey" userId="9cfea2c9-ff9f-4450-8a68-b4eb835111c2" providerId="ADAL" clId="{E3B833A6-BE0B-432C-91AE-22D4AD49102E}" dt="2023-04-13T18:12:14.940" v="57" actId="1076"/>
        <pc:sldMkLst>
          <pc:docMk/>
          <pc:sldMk cId="1742639515" sldId="402"/>
        </pc:sldMkLst>
        <pc:spChg chg="mod">
          <ac:chgData name="Peters, Jeffrey" userId="9cfea2c9-ff9f-4450-8a68-b4eb835111c2" providerId="ADAL" clId="{E3B833A6-BE0B-432C-91AE-22D4AD49102E}" dt="2023-04-13T18:12:14.940" v="57" actId="1076"/>
          <ac:spMkLst>
            <pc:docMk/>
            <pc:sldMk cId="1742639515" sldId="402"/>
            <ac:spMk id="41" creationId="{00000000-0000-0000-0000-000000000000}"/>
          </ac:spMkLst>
        </pc:spChg>
      </pc:sldChg>
      <pc:sldChg chg="addSp modSp mod">
        <pc:chgData name="Peters, Jeffrey" userId="9cfea2c9-ff9f-4450-8a68-b4eb835111c2" providerId="ADAL" clId="{E3B833A6-BE0B-432C-91AE-22D4AD49102E}" dt="2023-04-13T18:08:46.135" v="13" actId="14100"/>
        <pc:sldMkLst>
          <pc:docMk/>
          <pc:sldMk cId="3047695544" sldId="412"/>
        </pc:sldMkLst>
        <pc:spChg chg="add mod">
          <ac:chgData name="Peters, Jeffrey" userId="9cfea2c9-ff9f-4450-8a68-b4eb835111c2" providerId="ADAL" clId="{E3B833A6-BE0B-432C-91AE-22D4AD49102E}" dt="2023-04-13T18:08:40.570" v="11" actId="1076"/>
          <ac:spMkLst>
            <pc:docMk/>
            <pc:sldMk cId="3047695544" sldId="412"/>
            <ac:spMk id="2" creationId="{5DF27795-B460-4EAA-6056-AEF272246247}"/>
          </ac:spMkLst>
        </pc:spChg>
        <pc:spChg chg="mod">
          <ac:chgData name="Peters, Jeffrey" userId="9cfea2c9-ff9f-4450-8a68-b4eb835111c2" providerId="ADAL" clId="{E3B833A6-BE0B-432C-91AE-22D4AD49102E}" dt="2023-04-13T18:08:22.323" v="8" actId="403"/>
          <ac:spMkLst>
            <pc:docMk/>
            <pc:sldMk cId="3047695544" sldId="412"/>
            <ac:spMk id="68610" creationId="{00000000-0000-0000-0000-000000000000}"/>
          </ac:spMkLst>
        </pc:spChg>
        <pc:graphicFrameChg chg="mod">
          <ac:chgData name="Peters, Jeffrey" userId="9cfea2c9-ff9f-4450-8a68-b4eb835111c2" providerId="ADAL" clId="{E3B833A6-BE0B-432C-91AE-22D4AD49102E}" dt="2023-04-13T18:08:46.135" v="13" actId="14100"/>
          <ac:graphicFrameMkLst>
            <pc:docMk/>
            <pc:sldMk cId="3047695544" sldId="412"/>
            <ac:graphicFrameMk id="6" creationId="{00000000-0000-0000-0000-000000000000}"/>
          </ac:graphicFrameMkLst>
        </pc:graphicFrameChg>
      </pc:sldChg>
      <pc:sldChg chg="addSp modSp mod">
        <pc:chgData name="Peters, Jeffrey" userId="9cfea2c9-ff9f-4450-8a68-b4eb835111c2" providerId="ADAL" clId="{E3B833A6-BE0B-432C-91AE-22D4AD49102E}" dt="2023-04-13T18:09:23.041" v="19" actId="14100"/>
        <pc:sldMkLst>
          <pc:docMk/>
          <pc:sldMk cId="1084029062" sldId="413"/>
        </pc:sldMkLst>
        <pc:spChg chg="add mod">
          <ac:chgData name="Peters, Jeffrey" userId="9cfea2c9-ff9f-4450-8a68-b4eb835111c2" providerId="ADAL" clId="{E3B833A6-BE0B-432C-91AE-22D4AD49102E}" dt="2023-04-13T18:09:14.668" v="17"/>
          <ac:spMkLst>
            <pc:docMk/>
            <pc:sldMk cId="1084029062" sldId="413"/>
            <ac:spMk id="2" creationId="{3D7A125B-5B19-846F-2124-3B46AC656DD0}"/>
          </ac:spMkLst>
        </pc:spChg>
        <pc:spChg chg="mod">
          <ac:chgData name="Peters, Jeffrey" userId="9cfea2c9-ff9f-4450-8a68-b4eb835111c2" providerId="ADAL" clId="{E3B833A6-BE0B-432C-91AE-22D4AD49102E}" dt="2023-04-13T18:09:07.840" v="16" actId="1076"/>
          <ac:spMkLst>
            <pc:docMk/>
            <pc:sldMk cId="1084029062" sldId="413"/>
            <ac:spMk id="69634" creationId="{00000000-0000-0000-0000-000000000000}"/>
          </ac:spMkLst>
        </pc:spChg>
        <pc:graphicFrameChg chg="mod">
          <ac:chgData name="Peters, Jeffrey" userId="9cfea2c9-ff9f-4450-8a68-b4eb835111c2" providerId="ADAL" clId="{E3B833A6-BE0B-432C-91AE-22D4AD49102E}" dt="2023-04-13T18:09:23.041" v="19" actId="14100"/>
          <ac:graphicFrameMkLst>
            <pc:docMk/>
            <pc:sldMk cId="1084029062" sldId="413"/>
            <ac:graphicFrameMk id="69636" creationId="{00000000-0000-0000-0000-000000000000}"/>
          </ac:graphicFrameMkLst>
        </pc:graphicFrameChg>
      </pc:sldChg>
      <pc:sldChg chg="modSp mod">
        <pc:chgData name="Peters, Jeffrey" userId="9cfea2c9-ff9f-4450-8a68-b4eb835111c2" providerId="ADAL" clId="{E3B833A6-BE0B-432C-91AE-22D4AD49102E}" dt="2023-04-13T18:09:59.126" v="27" actId="14100"/>
        <pc:sldMkLst>
          <pc:docMk/>
          <pc:sldMk cId="500345636" sldId="414"/>
        </pc:sldMkLst>
        <pc:spChg chg="mod">
          <ac:chgData name="Peters, Jeffrey" userId="9cfea2c9-ff9f-4450-8a68-b4eb835111c2" providerId="ADAL" clId="{E3B833A6-BE0B-432C-91AE-22D4AD49102E}" dt="2023-04-13T18:09:42.841" v="23" actId="14100"/>
          <ac:spMkLst>
            <pc:docMk/>
            <pc:sldMk cId="500345636" sldId="414"/>
            <ac:spMk id="70658" creationId="{00000000-0000-0000-0000-000000000000}"/>
          </ac:spMkLst>
        </pc:spChg>
        <pc:spChg chg="mod">
          <ac:chgData name="Peters, Jeffrey" userId="9cfea2c9-ff9f-4450-8a68-b4eb835111c2" providerId="ADAL" clId="{E3B833A6-BE0B-432C-91AE-22D4AD49102E}" dt="2023-04-13T18:09:49.793" v="24" actId="14100"/>
          <ac:spMkLst>
            <pc:docMk/>
            <pc:sldMk cId="500345636" sldId="414"/>
            <ac:spMk id="73731" creationId="{00000000-0000-0000-0000-000000000000}"/>
          </ac:spMkLst>
        </pc:spChg>
        <pc:picChg chg="mod">
          <ac:chgData name="Peters, Jeffrey" userId="9cfea2c9-ff9f-4450-8a68-b4eb835111c2" providerId="ADAL" clId="{E3B833A6-BE0B-432C-91AE-22D4AD49102E}" dt="2023-04-13T18:09:55.888" v="26" actId="1076"/>
          <ac:picMkLst>
            <pc:docMk/>
            <pc:sldMk cId="500345636" sldId="414"/>
            <ac:picMk id="182274" creationId="{00000000-0000-0000-0000-000000000000}"/>
          </ac:picMkLst>
        </pc:picChg>
        <pc:picChg chg="mod">
          <ac:chgData name="Peters, Jeffrey" userId="9cfea2c9-ff9f-4450-8a68-b4eb835111c2" providerId="ADAL" clId="{E3B833A6-BE0B-432C-91AE-22D4AD49102E}" dt="2023-04-13T18:09:59.126" v="27" actId="14100"/>
          <ac:picMkLst>
            <pc:docMk/>
            <pc:sldMk cId="500345636" sldId="414"/>
            <ac:picMk id="182280" creationId="{00000000-0000-0000-0000-000000000000}"/>
          </ac:picMkLst>
        </pc:picChg>
      </pc:sldChg>
      <pc:sldChg chg="modSp mod">
        <pc:chgData name="Peters, Jeffrey" userId="9cfea2c9-ff9f-4450-8a68-b4eb835111c2" providerId="ADAL" clId="{E3B833A6-BE0B-432C-91AE-22D4AD49102E}" dt="2023-04-13T18:10:47.480" v="39" actId="1076"/>
        <pc:sldMkLst>
          <pc:docMk/>
          <pc:sldMk cId="397747441" sldId="415"/>
        </pc:sldMkLst>
        <pc:spChg chg="mod">
          <ac:chgData name="Peters, Jeffrey" userId="9cfea2c9-ff9f-4450-8a68-b4eb835111c2" providerId="ADAL" clId="{E3B833A6-BE0B-432C-91AE-22D4AD49102E}" dt="2023-04-13T18:10:47.480" v="39" actId="1076"/>
          <ac:spMkLst>
            <pc:docMk/>
            <pc:sldMk cId="397747441" sldId="415"/>
            <ac:spMk id="79874" creationId="{00000000-0000-0000-0000-000000000000}"/>
          </ac:spMkLst>
        </pc:spChg>
      </pc:sldChg>
      <pc:sldChg chg="modSp mod">
        <pc:chgData name="Peters, Jeffrey" userId="9cfea2c9-ff9f-4450-8a68-b4eb835111c2" providerId="ADAL" clId="{E3B833A6-BE0B-432C-91AE-22D4AD49102E}" dt="2023-04-13T18:11:18.906" v="45" actId="1076"/>
        <pc:sldMkLst>
          <pc:docMk/>
          <pc:sldMk cId="3407641656" sldId="416"/>
        </pc:sldMkLst>
        <pc:spChg chg="mod">
          <ac:chgData name="Peters, Jeffrey" userId="9cfea2c9-ff9f-4450-8a68-b4eb835111c2" providerId="ADAL" clId="{E3B833A6-BE0B-432C-91AE-22D4AD49102E}" dt="2023-04-13T18:11:18.906" v="45" actId="1076"/>
          <ac:spMkLst>
            <pc:docMk/>
            <pc:sldMk cId="3407641656" sldId="416"/>
            <ac:spMk id="80898" creationId="{00000000-0000-0000-0000-000000000000}"/>
          </ac:spMkLst>
        </pc:spChg>
      </pc:sldChg>
      <pc:sldChg chg="modSp mod">
        <pc:chgData name="Peters, Jeffrey" userId="9cfea2c9-ff9f-4450-8a68-b4eb835111c2" providerId="ADAL" clId="{E3B833A6-BE0B-432C-91AE-22D4AD49102E}" dt="2023-04-13T18:35:35.061" v="339" actId="14100"/>
        <pc:sldMkLst>
          <pc:docMk/>
          <pc:sldMk cId="3069149817" sldId="417"/>
        </pc:sldMkLst>
        <pc:spChg chg="mod">
          <ac:chgData name="Peters, Jeffrey" userId="9cfea2c9-ff9f-4450-8a68-b4eb835111c2" providerId="ADAL" clId="{E3B833A6-BE0B-432C-91AE-22D4AD49102E}" dt="2023-04-13T18:35:35.061" v="339" actId="14100"/>
          <ac:spMkLst>
            <pc:docMk/>
            <pc:sldMk cId="3069149817" sldId="417"/>
            <ac:spMk id="81922" creationId="{00000000-0000-0000-0000-000000000000}"/>
          </ac:spMkLst>
        </pc:spChg>
      </pc:sldChg>
      <pc:sldChg chg="modSp mod">
        <pc:chgData name="Peters, Jeffrey" userId="9cfea2c9-ff9f-4450-8a68-b4eb835111c2" providerId="ADAL" clId="{E3B833A6-BE0B-432C-91AE-22D4AD49102E}" dt="2023-04-13T18:13:20.298" v="70" actId="403"/>
        <pc:sldMkLst>
          <pc:docMk/>
          <pc:sldMk cId="1715102970" sldId="418"/>
        </pc:sldMkLst>
        <pc:spChg chg="mod">
          <ac:chgData name="Peters, Jeffrey" userId="9cfea2c9-ff9f-4450-8a68-b4eb835111c2" providerId="ADAL" clId="{E3B833A6-BE0B-432C-91AE-22D4AD49102E}" dt="2023-04-13T18:13:20.298" v="70" actId="403"/>
          <ac:spMkLst>
            <pc:docMk/>
            <pc:sldMk cId="1715102970" sldId="418"/>
            <ac:spMk id="2" creationId="{00000000-0000-0000-0000-000000000000}"/>
          </ac:spMkLst>
        </pc:spChg>
        <pc:spChg chg="mod">
          <ac:chgData name="Peters, Jeffrey" userId="9cfea2c9-ff9f-4450-8a68-b4eb835111c2" providerId="ADAL" clId="{E3B833A6-BE0B-432C-91AE-22D4AD49102E}" dt="2023-04-13T18:12:52.169" v="63" actId="1076"/>
          <ac:spMkLst>
            <pc:docMk/>
            <pc:sldMk cId="1715102970" sldId="418"/>
            <ac:spMk id="38914" creationId="{00000000-0000-0000-0000-000000000000}"/>
          </ac:spMkLst>
        </pc:spChg>
        <pc:spChg chg="mod">
          <ac:chgData name="Peters, Jeffrey" userId="9cfea2c9-ff9f-4450-8a68-b4eb835111c2" providerId="ADAL" clId="{E3B833A6-BE0B-432C-91AE-22D4AD49102E}" dt="2023-04-13T18:12:59.280" v="64" actId="1076"/>
          <ac:spMkLst>
            <pc:docMk/>
            <pc:sldMk cId="1715102970" sldId="418"/>
            <ac:spMk id="192514" creationId="{00000000-0000-0000-0000-000000000000}"/>
          </ac:spMkLst>
        </pc:spChg>
        <pc:grpChg chg="mod">
          <ac:chgData name="Peters, Jeffrey" userId="9cfea2c9-ff9f-4450-8a68-b4eb835111c2" providerId="ADAL" clId="{E3B833A6-BE0B-432C-91AE-22D4AD49102E}" dt="2023-04-13T18:13:12.840" v="68" actId="1076"/>
          <ac:grpSpMkLst>
            <pc:docMk/>
            <pc:sldMk cId="1715102970" sldId="418"/>
            <ac:grpSpMk id="4" creationId="{00000000-0000-0000-0000-000000000000}"/>
          </ac:grpSpMkLst>
        </pc:grpChg>
      </pc:sldChg>
      <pc:sldChg chg="modSp mod">
        <pc:chgData name="Peters, Jeffrey" userId="9cfea2c9-ff9f-4450-8a68-b4eb835111c2" providerId="ADAL" clId="{E3B833A6-BE0B-432C-91AE-22D4AD49102E}" dt="2023-04-13T18:12:24.928" v="58" actId="1076"/>
        <pc:sldMkLst>
          <pc:docMk/>
          <pc:sldMk cId="2074788406" sldId="419"/>
        </pc:sldMkLst>
        <pc:spChg chg="mod">
          <ac:chgData name="Peters, Jeffrey" userId="9cfea2c9-ff9f-4450-8a68-b4eb835111c2" providerId="ADAL" clId="{E3B833A6-BE0B-432C-91AE-22D4AD49102E}" dt="2023-04-13T18:12:24.928" v="58" actId="1076"/>
          <ac:spMkLst>
            <pc:docMk/>
            <pc:sldMk cId="2074788406" sldId="419"/>
            <ac:spMk id="39938" creationId="{00000000-0000-0000-0000-000000000000}"/>
          </ac:spMkLst>
        </pc:spChg>
      </pc:sldChg>
      <pc:sldChg chg="modSp mod">
        <pc:chgData name="Peters, Jeffrey" userId="9cfea2c9-ff9f-4450-8a68-b4eb835111c2" providerId="ADAL" clId="{E3B833A6-BE0B-432C-91AE-22D4AD49102E}" dt="2023-04-13T18:16:52.910" v="85" actId="1076"/>
        <pc:sldMkLst>
          <pc:docMk/>
          <pc:sldMk cId="2861595517" sldId="423"/>
        </pc:sldMkLst>
        <pc:spChg chg="mod">
          <ac:chgData name="Peters, Jeffrey" userId="9cfea2c9-ff9f-4450-8a68-b4eb835111c2" providerId="ADAL" clId="{E3B833A6-BE0B-432C-91AE-22D4AD49102E}" dt="2023-04-13T18:16:52.910" v="85" actId="1076"/>
          <ac:spMkLst>
            <pc:docMk/>
            <pc:sldMk cId="2861595517" sldId="423"/>
            <ac:spMk id="44034" creationId="{00000000-0000-0000-0000-000000000000}"/>
          </ac:spMkLst>
        </pc:spChg>
      </pc:sldChg>
      <pc:sldChg chg="modSp mod">
        <pc:chgData name="Peters, Jeffrey" userId="9cfea2c9-ff9f-4450-8a68-b4eb835111c2" providerId="ADAL" clId="{E3B833A6-BE0B-432C-91AE-22D4AD49102E}" dt="2023-04-13T18:18:33.033" v="106" actId="1076"/>
        <pc:sldMkLst>
          <pc:docMk/>
          <pc:sldMk cId="1868647316" sldId="424"/>
        </pc:sldMkLst>
        <pc:spChg chg="mod">
          <ac:chgData name="Peters, Jeffrey" userId="9cfea2c9-ff9f-4450-8a68-b4eb835111c2" providerId="ADAL" clId="{E3B833A6-BE0B-432C-91AE-22D4AD49102E}" dt="2023-04-13T18:17:33.798" v="95" actId="1076"/>
          <ac:spMkLst>
            <pc:docMk/>
            <pc:sldMk cId="1868647316" sldId="424"/>
            <ac:spMk id="4" creationId="{00000000-0000-0000-0000-000000000000}"/>
          </ac:spMkLst>
        </pc:spChg>
        <pc:spChg chg="mod">
          <ac:chgData name="Peters, Jeffrey" userId="9cfea2c9-ff9f-4450-8a68-b4eb835111c2" providerId="ADAL" clId="{E3B833A6-BE0B-432C-91AE-22D4AD49102E}" dt="2023-04-13T18:17:44.767" v="96" actId="1076"/>
          <ac:spMkLst>
            <pc:docMk/>
            <pc:sldMk cId="1868647316" sldId="424"/>
            <ac:spMk id="6" creationId="{00000000-0000-0000-0000-000000000000}"/>
          </ac:spMkLst>
        </pc:spChg>
        <pc:spChg chg="mod">
          <ac:chgData name="Peters, Jeffrey" userId="9cfea2c9-ff9f-4450-8a68-b4eb835111c2" providerId="ADAL" clId="{E3B833A6-BE0B-432C-91AE-22D4AD49102E}" dt="2023-04-13T18:18:13.655" v="102" actId="1076"/>
          <ac:spMkLst>
            <pc:docMk/>
            <pc:sldMk cId="1868647316" sldId="424"/>
            <ac:spMk id="23" creationId="{00000000-0000-0000-0000-000000000000}"/>
          </ac:spMkLst>
        </pc:spChg>
        <pc:spChg chg="mod">
          <ac:chgData name="Peters, Jeffrey" userId="9cfea2c9-ff9f-4450-8a68-b4eb835111c2" providerId="ADAL" clId="{E3B833A6-BE0B-432C-91AE-22D4AD49102E}" dt="2023-04-13T18:18:13.655" v="102" actId="1076"/>
          <ac:spMkLst>
            <pc:docMk/>
            <pc:sldMk cId="1868647316" sldId="424"/>
            <ac:spMk id="24" creationId="{00000000-0000-0000-0000-000000000000}"/>
          </ac:spMkLst>
        </pc:spChg>
        <pc:spChg chg="mod">
          <ac:chgData name="Peters, Jeffrey" userId="9cfea2c9-ff9f-4450-8a68-b4eb835111c2" providerId="ADAL" clId="{E3B833A6-BE0B-432C-91AE-22D4AD49102E}" dt="2023-04-13T18:18:13.655" v="102" actId="1076"/>
          <ac:spMkLst>
            <pc:docMk/>
            <pc:sldMk cId="1868647316" sldId="424"/>
            <ac:spMk id="25" creationId="{00000000-0000-0000-0000-000000000000}"/>
          </ac:spMkLst>
        </pc:spChg>
        <pc:spChg chg="mod">
          <ac:chgData name="Peters, Jeffrey" userId="9cfea2c9-ff9f-4450-8a68-b4eb835111c2" providerId="ADAL" clId="{E3B833A6-BE0B-432C-91AE-22D4AD49102E}" dt="2023-04-13T18:18:13.655" v="102" actId="1076"/>
          <ac:spMkLst>
            <pc:docMk/>
            <pc:sldMk cId="1868647316" sldId="424"/>
            <ac:spMk id="26" creationId="{00000000-0000-0000-0000-000000000000}"/>
          </ac:spMkLst>
        </pc:spChg>
        <pc:spChg chg="mod">
          <ac:chgData name="Peters, Jeffrey" userId="9cfea2c9-ff9f-4450-8a68-b4eb835111c2" providerId="ADAL" clId="{E3B833A6-BE0B-432C-91AE-22D4AD49102E}" dt="2023-04-13T18:17:29.391" v="94" actId="1076"/>
          <ac:spMkLst>
            <pc:docMk/>
            <pc:sldMk cId="1868647316" sldId="424"/>
            <ac:spMk id="45058" creationId="{00000000-0000-0000-0000-000000000000}"/>
          </ac:spMkLst>
        </pc:spChg>
        <pc:spChg chg="mod">
          <ac:chgData name="Peters, Jeffrey" userId="9cfea2c9-ff9f-4450-8a68-b4eb835111c2" providerId="ADAL" clId="{E3B833A6-BE0B-432C-91AE-22D4AD49102E}" dt="2023-04-13T18:17:55.773" v="98" actId="1076"/>
          <ac:spMkLst>
            <pc:docMk/>
            <pc:sldMk cId="1868647316" sldId="424"/>
            <ac:spMk id="45064" creationId="{00000000-0000-0000-0000-000000000000}"/>
          </ac:spMkLst>
        </pc:spChg>
        <pc:spChg chg="mod">
          <ac:chgData name="Peters, Jeffrey" userId="9cfea2c9-ff9f-4450-8a68-b4eb835111c2" providerId="ADAL" clId="{E3B833A6-BE0B-432C-91AE-22D4AD49102E}" dt="2023-04-13T18:17:59.080" v="99" actId="1076"/>
          <ac:spMkLst>
            <pc:docMk/>
            <pc:sldMk cId="1868647316" sldId="424"/>
            <ac:spMk id="45065" creationId="{00000000-0000-0000-0000-000000000000}"/>
          </ac:spMkLst>
        </pc:spChg>
        <pc:spChg chg="mod">
          <ac:chgData name="Peters, Jeffrey" userId="9cfea2c9-ff9f-4450-8a68-b4eb835111c2" providerId="ADAL" clId="{E3B833A6-BE0B-432C-91AE-22D4AD49102E}" dt="2023-04-13T18:18:05.801" v="101" actId="1076"/>
          <ac:spMkLst>
            <pc:docMk/>
            <pc:sldMk cId="1868647316" sldId="424"/>
            <ac:spMk id="45074" creationId="{00000000-0000-0000-0000-000000000000}"/>
          </ac:spMkLst>
        </pc:spChg>
        <pc:grpChg chg="mod">
          <ac:chgData name="Peters, Jeffrey" userId="9cfea2c9-ff9f-4450-8a68-b4eb835111c2" providerId="ADAL" clId="{E3B833A6-BE0B-432C-91AE-22D4AD49102E}" dt="2023-04-13T18:18:24.384" v="104" actId="1076"/>
          <ac:grpSpMkLst>
            <pc:docMk/>
            <pc:sldMk cId="1868647316" sldId="424"/>
            <ac:grpSpMk id="17" creationId="{00000000-0000-0000-0000-000000000000}"/>
          </ac:grpSpMkLst>
        </pc:grpChg>
        <pc:grpChg chg="mod">
          <ac:chgData name="Peters, Jeffrey" userId="9cfea2c9-ff9f-4450-8a68-b4eb835111c2" providerId="ADAL" clId="{E3B833A6-BE0B-432C-91AE-22D4AD49102E}" dt="2023-04-13T18:18:13.655" v="102" actId="1076"/>
          <ac:grpSpMkLst>
            <pc:docMk/>
            <pc:sldMk cId="1868647316" sldId="424"/>
            <ac:grpSpMk id="21" creationId="{00000000-0000-0000-0000-000000000000}"/>
          </ac:grpSpMkLst>
        </pc:grpChg>
        <pc:grpChg chg="mod">
          <ac:chgData name="Peters, Jeffrey" userId="9cfea2c9-ff9f-4450-8a68-b4eb835111c2" providerId="ADAL" clId="{E3B833A6-BE0B-432C-91AE-22D4AD49102E}" dt="2023-04-13T18:18:33.033" v="106" actId="1076"/>
          <ac:grpSpMkLst>
            <pc:docMk/>
            <pc:sldMk cId="1868647316" sldId="424"/>
            <ac:grpSpMk id="27" creationId="{00000000-0000-0000-0000-000000000000}"/>
          </ac:grpSpMkLst>
        </pc:grpChg>
        <pc:grpChg chg="mod">
          <ac:chgData name="Peters, Jeffrey" userId="9cfea2c9-ff9f-4450-8a68-b4eb835111c2" providerId="ADAL" clId="{E3B833A6-BE0B-432C-91AE-22D4AD49102E}" dt="2023-04-13T18:18:20.187" v="103" actId="1076"/>
          <ac:grpSpMkLst>
            <pc:docMk/>
            <pc:sldMk cId="1868647316" sldId="424"/>
            <ac:grpSpMk id="28" creationId="{00000000-0000-0000-0000-000000000000}"/>
          </ac:grpSpMkLst>
        </pc:grpChg>
        <pc:grpChg chg="mod">
          <ac:chgData name="Peters, Jeffrey" userId="9cfea2c9-ff9f-4450-8a68-b4eb835111c2" providerId="ADAL" clId="{E3B833A6-BE0B-432C-91AE-22D4AD49102E}" dt="2023-04-13T18:18:05.801" v="101" actId="1076"/>
          <ac:grpSpMkLst>
            <pc:docMk/>
            <pc:sldMk cId="1868647316" sldId="424"/>
            <ac:grpSpMk id="45066" creationId="{00000000-0000-0000-0000-000000000000}"/>
          </ac:grpSpMkLst>
        </pc:grpChg>
        <pc:picChg chg="mod">
          <ac:chgData name="Peters, Jeffrey" userId="9cfea2c9-ff9f-4450-8a68-b4eb835111c2" providerId="ADAL" clId="{E3B833A6-BE0B-432C-91AE-22D4AD49102E}" dt="2023-04-13T18:18:05.801" v="101" actId="1076"/>
          <ac:picMkLst>
            <pc:docMk/>
            <pc:sldMk cId="1868647316" sldId="424"/>
            <ac:picMk id="45073" creationId="{00000000-0000-0000-0000-000000000000}"/>
          </ac:picMkLst>
        </pc:picChg>
      </pc:sldChg>
      <pc:sldChg chg="modSp mod">
        <pc:chgData name="Peters, Jeffrey" userId="9cfea2c9-ff9f-4450-8a68-b4eb835111c2" providerId="ADAL" clId="{E3B833A6-BE0B-432C-91AE-22D4AD49102E}" dt="2023-04-13T18:14:18.528" v="83" actId="14100"/>
        <pc:sldMkLst>
          <pc:docMk/>
          <pc:sldMk cId="3724240577" sldId="425"/>
        </pc:sldMkLst>
        <pc:spChg chg="mod">
          <ac:chgData name="Peters, Jeffrey" userId="9cfea2c9-ff9f-4450-8a68-b4eb835111c2" providerId="ADAL" clId="{E3B833A6-BE0B-432C-91AE-22D4AD49102E}" dt="2023-04-13T18:14:09.921" v="80" actId="14100"/>
          <ac:spMkLst>
            <pc:docMk/>
            <pc:sldMk cId="3724240577" sldId="425"/>
            <ac:spMk id="46083" creationId="{00000000-0000-0000-0000-000000000000}"/>
          </ac:spMkLst>
        </pc:spChg>
        <pc:spChg chg="mod">
          <ac:chgData name="Peters, Jeffrey" userId="9cfea2c9-ff9f-4450-8a68-b4eb835111c2" providerId="ADAL" clId="{E3B833A6-BE0B-432C-91AE-22D4AD49102E}" dt="2023-04-13T18:14:13.976" v="81" actId="1076"/>
          <ac:spMkLst>
            <pc:docMk/>
            <pc:sldMk cId="3724240577" sldId="425"/>
            <ac:spMk id="200706" creationId="{00000000-0000-0000-0000-000000000000}"/>
          </ac:spMkLst>
        </pc:spChg>
        <pc:picChg chg="mod">
          <ac:chgData name="Peters, Jeffrey" userId="9cfea2c9-ff9f-4450-8a68-b4eb835111c2" providerId="ADAL" clId="{E3B833A6-BE0B-432C-91AE-22D4AD49102E}" dt="2023-04-13T18:14:18.528" v="83" actId="14100"/>
          <ac:picMkLst>
            <pc:docMk/>
            <pc:sldMk cId="3724240577" sldId="425"/>
            <ac:picMk id="46082" creationId="{00000000-0000-0000-0000-000000000000}"/>
          </ac:picMkLst>
        </pc:picChg>
      </pc:sldChg>
      <pc:sldChg chg="modSp mod">
        <pc:chgData name="Peters, Jeffrey" userId="9cfea2c9-ff9f-4450-8a68-b4eb835111c2" providerId="ADAL" clId="{E3B833A6-BE0B-432C-91AE-22D4AD49102E}" dt="2023-04-13T18:13:31.319" v="71" actId="1076"/>
        <pc:sldMkLst>
          <pc:docMk/>
          <pc:sldMk cId="2002145126" sldId="426"/>
        </pc:sldMkLst>
        <pc:spChg chg="mod">
          <ac:chgData name="Peters, Jeffrey" userId="9cfea2c9-ff9f-4450-8a68-b4eb835111c2" providerId="ADAL" clId="{E3B833A6-BE0B-432C-91AE-22D4AD49102E}" dt="2023-04-13T18:13:31.319" v="71" actId="1076"/>
          <ac:spMkLst>
            <pc:docMk/>
            <pc:sldMk cId="2002145126" sldId="426"/>
            <ac:spMk id="40962" creationId="{00000000-0000-0000-0000-000000000000}"/>
          </ac:spMkLst>
        </pc:spChg>
      </pc:sldChg>
      <pc:sldChg chg="modSp mod">
        <pc:chgData name="Peters, Jeffrey" userId="9cfea2c9-ff9f-4450-8a68-b4eb835111c2" providerId="ADAL" clId="{E3B833A6-BE0B-432C-91AE-22D4AD49102E}" dt="2023-04-13T18:24:41.676" v="175" actId="113"/>
        <pc:sldMkLst>
          <pc:docMk/>
          <pc:sldMk cId="2702231167" sldId="427"/>
        </pc:sldMkLst>
        <pc:spChg chg="mod">
          <ac:chgData name="Peters, Jeffrey" userId="9cfea2c9-ff9f-4450-8a68-b4eb835111c2" providerId="ADAL" clId="{E3B833A6-BE0B-432C-91AE-22D4AD49102E}" dt="2023-04-13T18:24:41.676" v="175" actId="113"/>
          <ac:spMkLst>
            <pc:docMk/>
            <pc:sldMk cId="2702231167" sldId="427"/>
            <ac:spMk id="3" creationId="{00000000-0000-0000-0000-000000000000}"/>
          </ac:spMkLst>
        </pc:spChg>
      </pc:sldChg>
      <pc:sldChg chg="modSp mod">
        <pc:chgData name="Peters, Jeffrey" userId="9cfea2c9-ff9f-4450-8a68-b4eb835111c2" providerId="ADAL" clId="{E3B833A6-BE0B-432C-91AE-22D4AD49102E}" dt="2023-04-13T18:07:55.120" v="3" actId="1076"/>
        <pc:sldMkLst>
          <pc:docMk/>
          <pc:sldMk cId="2450184365" sldId="428"/>
        </pc:sldMkLst>
        <pc:spChg chg="mod">
          <ac:chgData name="Peters, Jeffrey" userId="9cfea2c9-ff9f-4450-8a68-b4eb835111c2" providerId="ADAL" clId="{E3B833A6-BE0B-432C-91AE-22D4AD49102E}" dt="2023-04-13T18:07:55.120" v="3" actId="1076"/>
          <ac:spMkLst>
            <pc:docMk/>
            <pc:sldMk cId="2450184365" sldId="428"/>
            <ac:spMk id="51202" creationId="{00000000-0000-0000-0000-000000000000}"/>
          </ac:spMkLst>
        </pc:spChg>
      </pc:sldChg>
      <pc:sldChg chg="modSp mod">
        <pc:chgData name="Peters, Jeffrey" userId="9cfea2c9-ff9f-4450-8a68-b4eb835111c2" providerId="ADAL" clId="{E3B833A6-BE0B-432C-91AE-22D4AD49102E}" dt="2023-04-13T18:36:12.605" v="348" actId="113"/>
        <pc:sldMkLst>
          <pc:docMk/>
          <pc:sldMk cId="1565499211" sldId="431"/>
        </pc:sldMkLst>
        <pc:spChg chg="mod">
          <ac:chgData name="Peters, Jeffrey" userId="9cfea2c9-ff9f-4450-8a68-b4eb835111c2" providerId="ADAL" clId="{E3B833A6-BE0B-432C-91AE-22D4AD49102E}" dt="2023-04-13T18:36:12.605" v="348" actId="113"/>
          <ac:spMkLst>
            <pc:docMk/>
            <pc:sldMk cId="1565499211" sldId="431"/>
            <ac:spMk id="2" creationId="{00000000-0000-0000-0000-000000000000}"/>
          </ac:spMkLst>
        </pc:spChg>
      </pc:sldChg>
      <pc:sldChg chg="modSp mod">
        <pc:chgData name="Peters, Jeffrey" userId="9cfea2c9-ff9f-4450-8a68-b4eb835111c2" providerId="ADAL" clId="{E3B833A6-BE0B-432C-91AE-22D4AD49102E}" dt="2023-04-13T18:36:29.077" v="353" actId="1076"/>
        <pc:sldMkLst>
          <pc:docMk/>
          <pc:sldMk cId="1257212361" sldId="432"/>
        </pc:sldMkLst>
        <pc:spChg chg="mod">
          <ac:chgData name="Peters, Jeffrey" userId="9cfea2c9-ff9f-4450-8a68-b4eb835111c2" providerId="ADAL" clId="{E3B833A6-BE0B-432C-91AE-22D4AD49102E}" dt="2023-04-13T18:36:29.077" v="353" actId="1076"/>
          <ac:spMkLst>
            <pc:docMk/>
            <pc:sldMk cId="1257212361" sldId="432"/>
            <ac:spMk id="2" creationId="{00000000-0000-0000-0000-000000000000}"/>
          </ac:spMkLst>
        </pc:spChg>
      </pc:sldChg>
      <pc:sldChg chg="modSp mod">
        <pc:chgData name="Peters, Jeffrey" userId="9cfea2c9-ff9f-4450-8a68-b4eb835111c2" providerId="ADAL" clId="{E3B833A6-BE0B-432C-91AE-22D4AD49102E}" dt="2023-04-13T18:12:05.159" v="55" actId="113"/>
        <pc:sldMkLst>
          <pc:docMk/>
          <pc:sldMk cId="1958384319" sldId="435"/>
        </pc:sldMkLst>
        <pc:spChg chg="mod">
          <ac:chgData name="Peters, Jeffrey" userId="9cfea2c9-ff9f-4450-8a68-b4eb835111c2" providerId="ADAL" clId="{E3B833A6-BE0B-432C-91AE-22D4AD49102E}" dt="2023-04-13T18:12:05.159" v="55" actId="113"/>
          <ac:spMkLst>
            <pc:docMk/>
            <pc:sldMk cId="1958384319" sldId="435"/>
            <ac:spMk id="3" creationId="{00000000-0000-0000-0000-000000000000}"/>
          </ac:spMkLst>
        </pc:spChg>
      </pc:sldChg>
      <pc:sldChg chg="addSp delSp modSp mod">
        <pc:chgData name="Peters, Jeffrey" userId="9cfea2c9-ff9f-4450-8a68-b4eb835111c2" providerId="ADAL" clId="{E3B833A6-BE0B-432C-91AE-22D4AD49102E}" dt="2023-04-13T18:28:58.246" v="258" actId="1076"/>
        <pc:sldMkLst>
          <pc:docMk/>
          <pc:sldMk cId="1395501266" sldId="436"/>
        </pc:sldMkLst>
        <pc:spChg chg="mod">
          <ac:chgData name="Peters, Jeffrey" userId="9cfea2c9-ff9f-4450-8a68-b4eb835111c2" providerId="ADAL" clId="{E3B833A6-BE0B-432C-91AE-22D4AD49102E}" dt="2023-04-13T18:28:58.246" v="258" actId="1076"/>
          <ac:spMkLst>
            <pc:docMk/>
            <pc:sldMk cId="1395501266" sldId="436"/>
            <ac:spMk id="2" creationId="{00000000-0000-0000-0000-000000000000}"/>
          </ac:spMkLst>
        </pc:spChg>
        <pc:spChg chg="mod">
          <ac:chgData name="Peters, Jeffrey" userId="9cfea2c9-ff9f-4450-8a68-b4eb835111c2" providerId="ADAL" clId="{E3B833A6-BE0B-432C-91AE-22D4AD49102E}" dt="2023-04-13T18:28:34.807" v="253" actId="21"/>
          <ac:spMkLst>
            <pc:docMk/>
            <pc:sldMk cId="1395501266" sldId="436"/>
            <ac:spMk id="3" creationId="{00000000-0000-0000-0000-000000000000}"/>
          </ac:spMkLst>
        </pc:spChg>
        <pc:spChg chg="mod">
          <ac:chgData name="Peters, Jeffrey" userId="9cfea2c9-ff9f-4450-8a68-b4eb835111c2" providerId="ADAL" clId="{E3B833A6-BE0B-432C-91AE-22D4AD49102E}" dt="2023-04-13T18:28:09.686" v="247" actId="1076"/>
          <ac:spMkLst>
            <pc:docMk/>
            <pc:sldMk cId="1395501266" sldId="436"/>
            <ac:spMk id="4" creationId="{00000000-0000-0000-0000-000000000000}"/>
          </ac:spMkLst>
        </pc:spChg>
        <pc:spChg chg="mod">
          <ac:chgData name="Peters, Jeffrey" userId="9cfea2c9-ff9f-4450-8a68-b4eb835111c2" providerId="ADAL" clId="{E3B833A6-BE0B-432C-91AE-22D4AD49102E}" dt="2023-04-13T18:28:34.807" v="253" actId="21"/>
          <ac:spMkLst>
            <pc:docMk/>
            <pc:sldMk cId="1395501266" sldId="436"/>
            <ac:spMk id="5" creationId="{00000000-0000-0000-0000-000000000000}"/>
          </ac:spMkLst>
        </pc:spChg>
        <pc:spChg chg="mod">
          <ac:chgData name="Peters, Jeffrey" userId="9cfea2c9-ff9f-4450-8a68-b4eb835111c2" providerId="ADAL" clId="{E3B833A6-BE0B-432C-91AE-22D4AD49102E}" dt="2023-04-13T18:28:34.807" v="253" actId="21"/>
          <ac:spMkLst>
            <pc:docMk/>
            <pc:sldMk cId="1395501266" sldId="436"/>
            <ac:spMk id="6" creationId="{00000000-0000-0000-0000-000000000000}"/>
          </ac:spMkLst>
        </pc:spChg>
        <pc:spChg chg="mod">
          <ac:chgData name="Peters, Jeffrey" userId="9cfea2c9-ff9f-4450-8a68-b4eb835111c2" providerId="ADAL" clId="{E3B833A6-BE0B-432C-91AE-22D4AD49102E}" dt="2023-04-13T18:28:34.807" v="253" actId="21"/>
          <ac:spMkLst>
            <pc:docMk/>
            <pc:sldMk cId="1395501266" sldId="436"/>
            <ac:spMk id="7" creationId="{00000000-0000-0000-0000-000000000000}"/>
          </ac:spMkLst>
        </pc:spChg>
        <pc:spChg chg="mod">
          <ac:chgData name="Peters, Jeffrey" userId="9cfea2c9-ff9f-4450-8a68-b4eb835111c2" providerId="ADAL" clId="{E3B833A6-BE0B-432C-91AE-22D4AD49102E}" dt="2023-04-13T18:28:09.686" v="247" actId="1076"/>
          <ac:spMkLst>
            <pc:docMk/>
            <pc:sldMk cId="1395501266" sldId="436"/>
            <ac:spMk id="11" creationId="{00000000-0000-0000-0000-000000000000}"/>
          </ac:spMkLst>
        </pc:spChg>
        <pc:spChg chg="add mod">
          <ac:chgData name="Peters, Jeffrey" userId="9cfea2c9-ff9f-4450-8a68-b4eb835111c2" providerId="ADAL" clId="{E3B833A6-BE0B-432C-91AE-22D4AD49102E}" dt="2023-04-13T18:28:46.118" v="256" actId="1076"/>
          <ac:spMkLst>
            <pc:docMk/>
            <pc:sldMk cId="1395501266" sldId="436"/>
            <ac:spMk id="15" creationId="{958B6924-7B3C-56E0-E2EE-C9443E39955E}"/>
          </ac:spMkLst>
        </pc:spChg>
        <pc:spChg chg="mod">
          <ac:chgData name="Peters, Jeffrey" userId="9cfea2c9-ff9f-4450-8a68-b4eb835111c2" providerId="ADAL" clId="{E3B833A6-BE0B-432C-91AE-22D4AD49102E}" dt="2023-04-13T18:28:09.686" v="247" actId="1076"/>
          <ac:spMkLst>
            <pc:docMk/>
            <pc:sldMk cId="1395501266" sldId="436"/>
            <ac:spMk id="16" creationId="{00000000-0000-0000-0000-000000000000}"/>
          </ac:spMkLst>
        </pc:spChg>
        <pc:spChg chg="mod">
          <ac:chgData name="Peters, Jeffrey" userId="9cfea2c9-ff9f-4450-8a68-b4eb835111c2" providerId="ADAL" clId="{E3B833A6-BE0B-432C-91AE-22D4AD49102E}" dt="2023-04-13T18:28:58.246" v="258" actId="1076"/>
          <ac:spMkLst>
            <pc:docMk/>
            <pc:sldMk cId="1395501266" sldId="436"/>
            <ac:spMk id="27" creationId="{00000000-0000-0000-0000-000000000000}"/>
          </ac:spMkLst>
        </pc:spChg>
        <pc:spChg chg="mod">
          <ac:chgData name="Peters, Jeffrey" userId="9cfea2c9-ff9f-4450-8a68-b4eb835111c2" providerId="ADAL" clId="{E3B833A6-BE0B-432C-91AE-22D4AD49102E}" dt="2023-04-13T18:28:58.246" v="258" actId="1076"/>
          <ac:spMkLst>
            <pc:docMk/>
            <pc:sldMk cId="1395501266" sldId="436"/>
            <ac:spMk id="28" creationId="{00000000-0000-0000-0000-000000000000}"/>
          </ac:spMkLst>
        </pc:spChg>
        <pc:spChg chg="mod">
          <ac:chgData name="Peters, Jeffrey" userId="9cfea2c9-ff9f-4450-8a68-b4eb835111c2" providerId="ADAL" clId="{E3B833A6-BE0B-432C-91AE-22D4AD49102E}" dt="2023-04-13T18:28:58.246" v="258" actId="1076"/>
          <ac:spMkLst>
            <pc:docMk/>
            <pc:sldMk cId="1395501266" sldId="436"/>
            <ac:spMk id="31" creationId="{00000000-0000-0000-0000-000000000000}"/>
          </ac:spMkLst>
        </pc:spChg>
        <pc:spChg chg="mod">
          <ac:chgData name="Peters, Jeffrey" userId="9cfea2c9-ff9f-4450-8a68-b4eb835111c2" providerId="ADAL" clId="{E3B833A6-BE0B-432C-91AE-22D4AD49102E}" dt="2023-04-13T18:28:58.246" v="258" actId="1076"/>
          <ac:spMkLst>
            <pc:docMk/>
            <pc:sldMk cId="1395501266" sldId="436"/>
            <ac:spMk id="32" creationId="{00000000-0000-0000-0000-000000000000}"/>
          </ac:spMkLst>
        </pc:spChg>
        <pc:spChg chg="mod">
          <ac:chgData name="Peters, Jeffrey" userId="9cfea2c9-ff9f-4450-8a68-b4eb835111c2" providerId="ADAL" clId="{E3B833A6-BE0B-432C-91AE-22D4AD49102E}" dt="2023-04-13T18:28:58.246" v="258" actId="1076"/>
          <ac:spMkLst>
            <pc:docMk/>
            <pc:sldMk cId="1395501266" sldId="436"/>
            <ac:spMk id="35" creationId="{00000000-0000-0000-0000-000000000000}"/>
          </ac:spMkLst>
        </pc:spChg>
        <pc:spChg chg="mod">
          <ac:chgData name="Peters, Jeffrey" userId="9cfea2c9-ff9f-4450-8a68-b4eb835111c2" providerId="ADAL" clId="{E3B833A6-BE0B-432C-91AE-22D4AD49102E}" dt="2023-04-13T18:28:58.246" v="258" actId="1076"/>
          <ac:spMkLst>
            <pc:docMk/>
            <pc:sldMk cId="1395501266" sldId="436"/>
            <ac:spMk id="40" creationId="{00000000-0000-0000-0000-000000000000}"/>
          </ac:spMkLst>
        </pc:spChg>
        <pc:spChg chg="mod">
          <ac:chgData name="Peters, Jeffrey" userId="9cfea2c9-ff9f-4450-8a68-b4eb835111c2" providerId="ADAL" clId="{E3B833A6-BE0B-432C-91AE-22D4AD49102E}" dt="2023-04-13T18:28:34.807" v="253" actId="21"/>
          <ac:spMkLst>
            <pc:docMk/>
            <pc:sldMk cId="1395501266" sldId="436"/>
            <ac:spMk id="43" creationId="{00000000-0000-0000-0000-000000000000}"/>
          </ac:spMkLst>
        </pc:spChg>
        <pc:spChg chg="mod">
          <ac:chgData name="Peters, Jeffrey" userId="9cfea2c9-ff9f-4450-8a68-b4eb835111c2" providerId="ADAL" clId="{E3B833A6-BE0B-432C-91AE-22D4AD49102E}" dt="2023-04-13T18:28:34.807" v="253" actId="21"/>
          <ac:spMkLst>
            <pc:docMk/>
            <pc:sldMk cId="1395501266" sldId="436"/>
            <ac:spMk id="45" creationId="{00000000-0000-0000-0000-000000000000}"/>
          </ac:spMkLst>
        </pc:spChg>
        <pc:spChg chg="mod">
          <ac:chgData name="Peters, Jeffrey" userId="9cfea2c9-ff9f-4450-8a68-b4eb835111c2" providerId="ADAL" clId="{E3B833A6-BE0B-432C-91AE-22D4AD49102E}" dt="2023-04-13T18:28:34.807" v="253" actId="21"/>
          <ac:spMkLst>
            <pc:docMk/>
            <pc:sldMk cId="1395501266" sldId="436"/>
            <ac:spMk id="46" creationId="{00000000-0000-0000-0000-000000000000}"/>
          </ac:spMkLst>
        </pc:spChg>
        <pc:spChg chg="mod">
          <ac:chgData name="Peters, Jeffrey" userId="9cfea2c9-ff9f-4450-8a68-b4eb835111c2" providerId="ADAL" clId="{E3B833A6-BE0B-432C-91AE-22D4AD49102E}" dt="2023-04-13T18:28:34.807" v="253" actId="21"/>
          <ac:spMkLst>
            <pc:docMk/>
            <pc:sldMk cId="1395501266" sldId="436"/>
            <ac:spMk id="48" creationId="{00000000-0000-0000-0000-000000000000}"/>
          </ac:spMkLst>
        </pc:spChg>
        <pc:spChg chg="mod">
          <ac:chgData name="Peters, Jeffrey" userId="9cfea2c9-ff9f-4450-8a68-b4eb835111c2" providerId="ADAL" clId="{E3B833A6-BE0B-432C-91AE-22D4AD49102E}" dt="2023-04-13T18:28:34.807" v="253" actId="21"/>
          <ac:spMkLst>
            <pc:docMk/>
            <pc:sldMk cId="1395501266" sldId="436"/>
            <ac:spMk id="49" creationId="{00000000-0000-0000-0000-000000000000}"/>
          </ac:spMkLst>
        </pc:spChg>
        <pc:spChg chg="mod">
          <ac:chgData name="Peters, Jeffrey" userId="9cfea2c9-ff9f-4450-8a68-b4eb835111c2" providerId="ADAL" clId="{E3B833A6-BE0B-432C-91AE-22D4AD49102E}" dt="2023-04-13T18:28:34.807" v="253" actId="21"/>
          <ac:spMkLst>
            <pc:docMk/>
            <pc:sldMk cId="1395501266" sldId="436"/>
            <ac:spMk id="50" creationId="{00000000-0000-0000-0000-000000000000}"/>
          </ac:spMkLst>
        </pc:spChg>
        <pc:spChg chg="mod">
          <ac:chgData name="Peters, Jeffrey" userId="9cfea2c9-ff9f-4450-8a68-b4eb835111c2" providerId="ADAL" clId="{E3B833A6-BE0B-432C-91AE-22D4AD49102E}" dt="2023-04-13T18:28:34.807" v="253" actId="21"/>
          <ac:spMkLst>
            <pc:docMk/>
            <pc:sldMk cId="1395501266" sldId="436"/>
            <ac:spMk id="61" creationId="{00000000-0000-0000-0000-000000000000}"/>
          </ac:spMkLst>
        </pc:spChg>
        <pc:spChg chg="mod">
          <ac:chgData name="Peters, Jeffrey" userId="9cfea2c9-ff9f-4450-8a68-b4eb835111c2" providerId="ADAL" clId="{E3B833A6-BE0B-432C-91AE-22D4AD49102E}" dt="2023-04-13T18:28:58.246" v="258" actId="1076"/>
          <ac:spMkLst>
            <pc:docMk/>
            <pc:sldMk cId="1395501266" sldId="436"/>
            <ac:spMk id="62" creationId="{00000000-0000-0000-0000-000000000000}"/>
          </ac:spMkLst>
        </pc:spChg>
        <pc:spChg chg="mod">
          <ac:chgData name="Peters, Jeffrey" userId="9cfea2c9-ff9f-4450-8a68-b4eb835111c2" providerId="ADAL" clId="{E3B833A6-BE0B-432C-91AE-22D4AD49102E}" dt="2023-04-13T18:28:58.246" v="258" actId="1076"/>
          <ac:spMkLst>
            <pc:docMk/>
            <pc:sldMk cId="1395501266" sldId="436"/>
            <ac:spMk id="63" creationId="{00000000-0000-0000-0000-000000000000}"/>
          </ac:spMkLst>
        </pc:spChg>
        <pc:spChg chg="mod">
          <ac:chgData name="Peters, Jeffrey" userId="9cfea2c9-ff9f-4450-8a68-b4eb835111c2" providerId="ADAL" clId="{E3B833A6-BE0B-432C-91AE-22D4AD49102E}" dt="2023-04-13T18:28:34.807" v="253" actId="21"/>
          <ac:spMkLst>
            <pc:docMk/>
            <pc:sldMk cId="1395501266" sldId="436"/>
            <ac:spMk id="67" creationId="{00000000-0000-0000-0000-000000000000}"/>
          </ac:spMkLst>
        </pc:spChg>
        <pc:spChg chg="mod">
          <ac:chgData name="Peters, Jeffrey" userId="9cfea2c9-ff9f-4450-8a68-b4eb835111c2" providerId="ADAL" clId="{E3B833A6-BE0B-432C-91AE-22D4AD49102E}" dt="2023-04-13T18:28:34.807" v="253" actId="21"/>
          <ac:spMkLst>
            <pc:docMk/>
            <pc:sldMk cId="1395501266" sldId="436"/>
            <ac:spMk id="69" creationId="{00000000-0000-0000-0000-000000000000}"/>
          </ac:spMkLst>
        </pc:spChg>
        <pc:spChg chg="mod">
          <ac:chgData name="Peters, Jeffrey" userId="9cfea2c9-ff9f-4450-8a68-b4eb835111c2" providerId="ADAL" clId="{E3B833A6-BE0B-432C-91AE-22D4AD49102E}" dt="2023-04-13T18:28:58.246" v="258" actId="1076"/>
          <ac:spMkLst>
            <pc:docMk/>
            <pc:sldMk cId="1395501266" sldId="436"/>
            <ac:spMk id="70" creationId="{00000000-0000-0000-0000-000000000000}"/>
          </ac:spMkLst>
        </pc:spChg>
        <pc:spChg chg="mod">
          <ac:chgData name="Peters, Jeffrey" userId="9cfea2c9-ff9f-4450-8a68-b4eb835111c2" providerId="ADAL" clId="{E3B833A6-BE0B-432C-91AE-22D4AD49102E}" dt="2023-04-13T18:28:34.807" v="253" actId="21"/>
          <ac:spMkLst>
            <pc:docMk/>
            <pc:sldMk cId="1395501266" sldId="436"/>
            <ac:spMk id="72" creationId="{00000000-0000-0000-0000-000000000000}"/>
          </ac:spMkLst>
        </pc:spChg>
        <pc:spChg chg="mod">
          <ac:chgData name="Peters, Jeffrey" userId="9cfea2c9-ff9f-4450-8a68-b4eb835111c2" providerId="ADAL" clId="{E3B833A6-BE0B-432C-91AE-22D4AD49102E}" dt="2023-04-13T18:28:58.246" v="258" actId="1076"/>
          <ac:spMkLst>
            <pc:docMk/>
            <pc:sldMk cId="1395501266" sldId="436"/>
            <ac:spMk id="73" creationId="{00000000-0000-0000-0000-000000000000}"/>
          </ac:spMkLst>
        </pc:spChg>
        <pc:spChg chg="mod">
          <ac:chgData name="Peters, Jeffrey" userId="9cfea2c9-ff9f-4450-8a68-b4eb835111c2" providerId="ADAL" clId="{E3B833A6-BE0B-432C-91AE-22D4AD49102E}" dt="2023-04-13T18:27:51.641" v="244" actId="14100"/>
          <ac:spMkLst>
            <pc:docMk/>
            <pc:sldMk cId="1395501266" sldId="436"/>
            <ac:spMk id="22530" creationId="{00000000-0000-0000-0000-000000000000}"/>
          </ac:spMkLst>
        </pc:spChg>
        <pc:spChg chg="mod">
          <ac:chgData name="Peters, Jeffrey" userId="9cfea2c9-ff9f-4450-8a68-b4eb835111c2" providerId="ADAL" clId="{E3B833A6-BE0B-432C-91AE-22D4AD49102E}" dt="2023-04-13T18:28:09.686" v="247" actId="1076"/>
          <ac:spMkLst>
            <pc:docMk/>
            <pc:sldMk cId="1395501266" sldId="436"/>
            <ac:spMk id="22538" creationId="{00000000-0000-0000-0000-000000000000}"/>
          </ac:spMkLst>
        </pc:spChg>
        <pc:spChg chg="mod">
          <ac:chgData name="Peters, Jeffrey" userId="9cfea2c9-ff9f-4450-8a68-b4eb835111c2" providerId="ADAL" clId="{E3B833A6-BE0B-432C-91AE-22D4AD49102E}" dt="2023-04-13T18:28:58.246" v="258" actId="1076"/>
          <ac:spMkLst>
            <pc:docMk/>
            <pc:sldMk cId="1395501266" sldId="436"/>
            <ac:spMk id="22539" creationId="{00000000-0000-0000-0000-000000000000}"/>
          </ac:spMkLst>
        </pc:spChg>
        <pc:spChg chg="del mod">
          <ac:chgData name="Peters, Jeffrey" userId="9cfea2c9-ff9f-4450-8a68-b4eb835111c2" providerId="ADAL" clId="{E3B833A6-BE0B-432C-91AE-22D4AD49102E}" dt="2023-04-13T18:28:34.807" v="253" actId="21"/>
          <ac:spMkLst>
            <pc:docMk/>
            <pc:sldMk cId="1395501266" sldId="436"/>
            <ac:spMk id="22540" creationId="{00000000-0000-0000-0000-000000000000}"/>
          </ac:spMkLst>
        </pc:spChg>
        <pc:spChg chg="mod">
          <ac:chgData name="Peters, Jeffrey" userId="9cfea2c9-ff9f-4450-8a68-b4eb835111c2" providerId="ADAL" clId="{E3B833A6-BE0B-432C-91AE-22D4AD49102E}" dt="2023-04-13T18:28:09.686" v="247" actId="1076"/>
          <ac:spMkLst>
            <pc:docMk/>
            <pc:sldMk cId="1395501266" sldId="436"/>
            <ac:spMk id="67585" creationId="{00000000-0000-0000-0000-000000000000}"/>
          </ac:spMkLst>
        </pc:spChg>
        <pc:spChg chg="mod">
          <ac:chgData name="Peters, Jeffrey" userId="9cfea2c9-ff9f-4450-8a68-b4eb835111c2" providerId="ADAL" clId="{E3B833A6-BE0B-432C-91AE-22D4AD49102E}" dt="2023-04-13T18:28:09.686" v="247" actId="1076"/>
          <ac:spMkLst>
            <pc:docMk/>
            <pc:sldMk cId="1395501266" sldId="436"/>
            <ac:spMk id="67602" creationId="{00000000-0000-0000-0000-000000000000}"/>
          </ac:spMkLst>
        </pc:spChg>
        <pc:spChg chg="mod">
          <ac:chgData name="Peters, Jeffrey" userId="9cfea2c9-ff9f-4450-8a68-b4eb835111c2" providerId="ADAL" clId="{E3B833A6-BE0B-432C-91AE-22D4AD49102E}" dt="2023-04-13T18:28:09.686" v="247" actId="1076"/>
          <ac:spMkLst>
            <pc:docMk/>
            <pc:sldMk cId="1395501266" sldId="436"/>
            <ac:spMk id="67607" creationId="{00000000-0000-0000-0000-000000000000}"/>
          </ac:spMkLst>
        </pc:spChg>
        <pc:spChg chg="mod">
          <ac:chgData name="Peters, Jeffrey" userId="9cfea2c9-ff9f-4450-8a68-b4eb835111c2" providerId="ADAL" clId="{E3B833A6-BE0B-432C-91AE-22D4AD49102E}" dt="2023-04-13T18:28:09.686" v="247" actId="1076"/>
          <ac:spMkLst>
            <pc:docMk/>
            <pc:sldMk cId="1395501266" sldId="436"/>
            <ac:spMk id="67608" creationId="{00000000-0000-0000-0000-000000000000}"/>
          </ac:spMkLst>
        </pc:spChg>
        <pc:grpChg chg="mod">
          <ac:chgData name="Peters, Jeffrey" userId="9cfea2c9-ff9f-4450-8a68-b4eb835111c2" providerId="ADAL" clId="{E3B833A6-BE0B-432C-91AE-22D4AD49102E}" dt="2023-04-13T18:28:09.686" v="247" actId="1076"/>
          <ac:grpSpMkLst>
            <pc:docMk/>
            <pc:sldMk cId="1395501266" sldId="436"/>
            <ac:grpSpMk id="8" creationId="{00000000-0000-0000-0000-000000000000}"/>
          </ac:grpSpMkLst>
        </pc:grpChg>
        <pc:grpChg chg="mod">
          <ac:chgData name="Peters, Jeffrey" userId="9cfea2c9-ff9f-4450-8a68-b4eb835111c2" providerId="ADAL" clId="{E3B833A6-BE0B-432C-91AE-22D4AD49102E}" dt="2023-04-13T18:28:58.246" v="258" actId="1076"/>
          <ac:grpSpMkLst>
            <pc:docMk/>
            <pc:sldMk cId="1395501266" sldId="436"/>
            <ac:grpSpMk id="9" creationId="{00000000-0000-0000-0000-000000000000}"/>
          </ac:grpSpMkLst>
        </pc:grpChg>
        <pc:grpChg chg="mod">
          <ac:chgData name="Peters, Jeffrey" userId="9cfea2c9-ff9f-4450-8a68-b4eb835111c2" providerId="ADAL" clId="{E3B833A6-BE0B-432C-91AE-22D4AD49102E}" dt="2023-04-13T18:28:34.807" v="253" actId="21"/>
          <ac:grpSpMkLst>
            <pc:docMk/>
            <pc:sldMk cId="1395501266" sldId="436"/>
            <ac:grpSpMk id="10" creationId="{00000000-0000-0000-0000-000000000000}"/>
          </ac:grpSpMkLst>
        </pc:grpChg>
        <pc:grpChg chg="mod">
          <ac:chgData name="Peters, Jeffrey" userId="9cfea2c9-ff9f-4450-8a68-b4eb835111c2" providerId="ADAL" clId="{E3B833A6-BE0B-432C-91AE-22D4AD49102E}" dt="2023-04-13T18:28:09.686" v="247" actId="1076"/>
          <ac:grpSpMkLst>
            <pc:docMk/>
            <pc:sldMk cId="1395501266" sldId="436"/>
            <ac:grpSpMk id="12" creationId="{00000000-0000-0000-0000-000000000000}"/>
          </ac:grpSpMkLst>
        </pc:grpChg>
        <pc:grpChg chg="mod">
          <ac:chgData name="Peters, Jeffrey" userId="9cfea2c9-ff9f-4450-8a68-b4eb835111c2" providerId="ADAL" clId="{E3B833A6-BE0B-432C-91AE-22D4AD49102E}" dt="2023-04-13T18:28:58.246" v="258" actId="1076"/>
          <ac:grpSpMkLst>
            <pc:docMk/>
            <pc:sldMk cId="1395501266" sldId="436"/>
            <ac:grpSpMk id="13" creationId="{00000000-0000-0000-0000-000000000000}"/>
          </ac:grpSpMkLst>
        </pc:grpChg>
        <pc:grpChg chg="mod">
          <ac:chgData name="Peters, Jeffrey" userId="9cfea2c9-ff9f-4450-8a68-b4eb835111c2" providerId="ADAL" clId="{E3B833A6-BE0B-432C-91AE-22D4AD49102E}" dt="2023-04-13T18:28:50.433" v="257" actId="14100"/>
          <ac:grpSpMkLst>
            <pc:docMk/>
            <pc:sldMk cId="1395501266" sldId="436"/>
            <ac:grpSpMk id="14" creationId="{00000000-0000-0000-0000-000000000000}"/>
          </ac:grpSpMkLst>
        </pc:grpChg>
        <pc:grpChg chg="mod">
          <ac:chgData name="Peters, Jeffrey" userId="9cfea2c9-ff9f-4450-8a68-b4eb835111c2" providerId="ADAL" clId="{E3B833A6-BE0B-432C-91AE-22D4AD49102E}" dt="2023-04-13T18:28:09.686" v="247" actId="1076"/>
          <ac:grpSpMkLst>
            <pc:docMk/>
            <pc:sldMk cId="1395501266" sldId="436"/>
            <ac:grpSpMk id="22531" creationId="{00000000-0000-0000-0000-000000000000}"/>
          </ac:grpSpMkLst>
        </pc:grpChg>
        <pc:grpChg chg="mod">
          <ac:chgData name="Peters, Jeffrey" userId="9cfea2c9-ff9f-4450-8a68-b4eb835111c2" providerId="ADAL" clId="{E3B833A6-BE0B-432C-91AE-22D4AD49102E}" dt="2023-04-13T18:28:58.246" v="258" actId="1076"/>
          <ac:grpSpMkLst>
            <pc:docMk/>
            <pc:sldMk cId="1395501266" sldId="436"/>
            <ac:grpSpMk id="22532" creationId="{00000000-0000-0000-0000-000000000000}"/>
          </ac:grpSpMkLst>
        </pc:grpChg>
        <pc:grpChg chg="mod">
          <ac:chgData name="Peters, Jeffrey" userId="9cfea2c9-ff9f-4450-8a68-b4eb835111c2" providerId="ADAL" clId="{E3B833A6-BE0B-432C-91AE-22D4AD49102E}" dt="2023-04-13T18:28:34.807" v="253" actId="21"/>
          <ac:grpSpMkLst>
            <pc:docMk/>
            <pc:sldMk cId="1395501266" sldId="436"/>
            <ac:grpSpMk id="22533" creationId="{00000000-0000-0000-0000-000000000000}"/>
          </ac:grpSpMkLst>
        </pc:grpChg>
        <pc:grpChg chg="mod">
          <ac:chgData name="Peters, Jeffrey" userId="9cfea2c9-ff9f-4450-8a68-b4eb835111c2" providerId="ADAL" clId="{E3B833A6-BE0B-432C-91AE-22D4AD49102E}" dt="2023-04-13T18:28:34.807" v="253" actId="21"/>
          <ac:grpSpMkLst>
            <pc:docMk/>
            <pc:sldMk cId="1395501266" sldId="436"/>
            <ac:grpSpMk id="22542" creationId="{00000000-0000-0000-0000-000000000000}"/>
          </ac:grpSpMkLst>
        </pc:grpChg>
        <pc:grpChg chg="mod">
          <ac:chgData name="Peters, Jeffrey" userId="9cfea2c9-ff9f-4450-8a68-b4eb835111c2" providerId="ADAL" clId="{E3B833A6-BE0B-432C-91AE-22D4AD49102E}" dt="2023-04-13T18:28:34.807" v="253" actId="21"/>
          <ac:grpSpMkLst>
            <pc:docMk/>
            <pc:sldMk cId="1395501266" sldId="436"/>
            <ac:grpSpMk id="22547" creationId="{00000000-0000-0000-0000-000000000000}"/>
          </ac:grpSpMkLst>
        </pc:grpChg>
        <pc:grpChg chg="mod">
          <ac:chgData name="Peters, Jeffrey" userId="9cfea2c9-ff9f-4450-8a68-b4eb835111c2" providerId="ADAL" clId="{E3B833A6-BE0B-432C-91AE-22D4AD49102E}" dt="2023-04-13T18:28:34.807" v="253" actId="21"/>
          <ac:grpSpMkLst>
            <pc:docMk/>
            <pc:sldMk cId="1395501266" sldId="436"/>
            <ac:grpSpMk id="22552" creationId="{00000000-0000-0000-0000-000000000000}"/>
          </ac:grpSpMkLst>
        </pc:grpChg>
        <pc:grpChg chg="mod">
          <ac:chgData name="Peters, Jeffrey" userId="9cfea2c9-ff9f-4450-8a68-b4eb835111c2" providerId="ADAL" clId="{E3B833A6-BE0B-432C-91AE-22D4AD49102E}" dt="2023-04-13T18:28:34.807" v="253" actId="21"/>
          <ac:grpSpMkLst>
            <pc:docMk/>
            <pc:sldMk cId="1395501266" sldId="436"/>
            <ac:grpSpMk id="22557" creationId="{00000000-0000-0000-0000-000000000000}"/>
          </ac:grpSpMkLst>
        </pc:grpChg>
        <pc:grpChg chg="mod">
          <ac:chgData name="Peters, Jeffrey" userId="9cfea2c9-ff9f-4450-8a68-b4eb835111c2" providerId="ADAL" clId="{E3B833A6-BE0B-432C-91AE-22D4AD49102E}" dt="2023-04-13T18:28:58.246" v="258" actId="1076"/>
          <ac:grpSpMkLst>
            <pc:docMk/>
            <pc:sldMk cId="1395501266" sldId="436"/>
            <ac:grpSpMk id="22562" creationId="{00000000-0000-0000-0000-000000000000}"/>
          </ac:grpSpMkLst>
        </pc:grpChg>
        <pc:grpChg chg="mod">
          <ac:chgData name="Peters, Jeffrey" userId="9cfea2c9-ff9f-4450-8a68-b4eb835111c2" providerId="ADAL" clId="{E3B833A6-BE0B-432C-91AE-22D4AD49102E}" dt="2023-04-13T18:28:58.246" v="258" actId="1076"/>
          <ac:grpSpMkLst>
            <pc:docMk/>
            <pc:sldMk cId="1395501266" sldId="436"/>
            <ac:grpSpMk id="22570" creationId="{00000000-0000-0000-0000-000000000000}"/>
          </ac:grpSpMkLst>
        </pc:grpChg>
        <pc:grpChg chg="mod">
          <ac:chgData name="Peters, Jeffrey" userId="9cfea2c9-ff9f-4450-8a68-b4eb835111c2" providerId="ADAL" clId="{E3B833A6-BE0B-432C-91AE-22D4AD49102E}" dt="2023-04-13T18:28:58.246" v="258" actId="1076"/>
          <ac:grpSpMkLst>
            <pc:docMk/>
            <pc:sldMk cId="1395501266" sldId="436"/>
            <ac:grpSpMk id="22572" creationId="{00000000-0000-0000-0000-000000000000}"/>
          </ac:grpSpMkLst>
        </pc:grpChg>
        <pc:grpChg chg="mod">
          <ac:chgData name="Peters, Jeffrey" userId="9cfea2c9-ff9f-4450-8a68-b4eb835111c2" providerId="ADAL" clId="{E3B833A6-BE0B-432C-91AE-22D4AD49102E}" dt="2023-04-13T18:28:09.686" v="247" actId="1076"/>
          <ac:grpSpMkLst>
            <pc:docMk/>
            <pc:sldMk cId="1395501266" sldId="436"/>
            <ac:grpSpMk id="22578" creationId="{00000000-0000-0000-0000-000000000000}"/>
          </ac:grpSpMkLst>
        </pc:grpChg>
        <pc:grpChg chg="mod">
          <ac:chgData name="Peters, Jeffrey" userId="9cfea2c9-ff9f-4450-8a68-b4eb835111c2" providerId="ADAL" clId="{E3B833A6-BE0B-432C-91AE-22D4AD49102E}" dt="2023-04-13T18:28:09.686" v="247" actId="1076"/>
          <ac:grpSpMkLst>
            <pc:docMk/>
            <pc:sldMk cId="1395501266" sldId="436"/>
            <ac:grpSpMk id="22585" creationId="{00000000-0000-0000-0000-000000000000}"/>
          </ac:grpSpMkLst>
        </pc:grpChg>
        <pc:picChg chg="mod">
          <ac:chgData name="Peters, Jeffrey" userId="9cfea2c9-ff9f-4450-8a68-b4eb835111c2" providerId="ADAL" clId="{E3B833A6-BE0B-432C-91AE-22D4AD49102E}" dt="2023-04-13T18:28:34.807" v="253" actId="21"/>
          <ac:picMkLst>
            <pc:docMk/>
            <pc:sldMk cId="1395501266" sldId="436"/>
            <ac:picMk id="22560" creationId="{00000000-0000-0000-0000-000000000000}"/>
          </ac:picMkLst>
        </pc:picChg>
        <pc:picChg chg="mod">
          <ac:chgData name="Peters, Jeffrey" userId="9cfea2c9-ff9f-4450-8a68-b4eb835111c2" providerId="ADAL" clId="{E3B833A6-BE0B-432C-91AE-22D4AD49102E}" dt="2023-04-13T18:28:58.246" v="258" actId="1076"/>
          <ac:picMkLst>
            <pc:docMk/>
            <pc:sldMk cId="1395501266" sldId="436"/>
            <ac:picMk id="22575" creationId="{00000000-0000-0000-0000-000000000000}"/>
          </ac:picMkLst>
        </pc:picChg>
        <pc:picChg chg="mod">
          <ac:chgData name="Peters, Jeffrey" userId="9cfea2c9-ff9f-4450-8a68-b4eb835111c2" providerId="ADAL" clId="{E3B833A6-BE0B-432C-91AE-22D4AD49102E}" dt="2023-04-13T18:28:09.686" v="247" actId="1076"/>
          <ac:picMkLst>
            <pc:docMk/>
            <pc:sldMk cId="1395501266" sldId="436"/>
            <ac:picMk id="22588" creationId="{00000000-0000-0000-0000-000000000000}"/>
          </ac:picMkLst>
        </pc:picChg>
        <pc:cxnChg chg="mod">
          <ac:chgData name="Peters, Jeffrey" userId="9cfea2c9-ff9f-4450-8a68-b4eb835111c2" providerId="ADAL" clId="{E3B833A6-BE0B-432C-91AE-22D4AD49102E}" dt="2023-04-13T18:28:09.686" v="247" actId="1076"/>
          <ac:cxnSpMkLst>
            <pc:docMk/>
            <pc:sldMk cId="1395501266" sldId="436"/>
            <ac:cxnSpMk id="18" creationId="{00000000-0000-0000-0000-000000000000}"/>
          </ac:cxnSpMkLst>
        </pc:cxnChg>
        <pc:cxnChg chg="mod">
          <ac:chgData name="Peters, Jeffrey" userId="9cfea2c9-ff9f-4450-8a68-b4eb835111c2" providerId="ADAL" clId="{E3B833A6-BE0B-432C-91AE-22D4AD49102E}" dt="2023-04-13T18:28:09.686" v="247" actId="1076"/>
          <ac:cxnSpMkLst>
            <pc:docMk/>
            <pc:sldMk cId="1395501266" sldId="436"/>
            <ac:cxnSpMk id="24" creationId="{00000000-0000-0000-0000-000000000000}"/>
          </ac:cxnSpMkLst>
        </pc:cxnChg>
        <pc:cxnChg chg="mod">
          <ac:chgData name="Peters, Jeffrey" userId="9cfea2c9-ff9f-4450-8a68-b4eb835111c2" providerId="ADAL" clId="{E3B833A6-BE0B-432C-91AE-22D4AD49102E}" dt="2023-04-13T18:28:58.246" v="258" actId="1076"/>
          <ac:cxnSpMkLst>
            <pc:docMk/>
            <pc:sldMk cId="1395501266" sldId="436"/>
            <ac:cxnSpMk id="25" creationId="{00000000-0000-0000-0000-000000000000}"/>
          </ac:cxnSpMkLst>
        </pc:cxnChg>
        <pc:cxnChg chg="mod">
          <ac:chgData name="Peters, Jeffrey" userId="9cfea2c9-ff9f-4450-8a68-b4eb835111c2" providerId="ADAL" clId="{E3B833A6-BE0B-432C-91AE-22D4AD49102E}" dt="2023-04-13T18:28:09.686" v="247" actId="1076"/>
          <ac:cxnSpMkLst>
            <pc:docMk/>
            <pc:sldMk cId="1395501266" sldId="436"/>
            <ac:cxnSpMk id="26" creationId="{00000000-0000-0000-0000-000000000000}"/>
          </ac:cxnSpMkLst>
        </pc:cxnChg>
        <pc:cxnChg chg="mod">
          <ac:chgData name="Peters, Jeffrey" userId="9cfea2c9-ff9f-4450-8a68-b4eb835111c2" providerId="ADAL" clId="{E3B833A6-BE0B-432C-91AE-22D4AD49102E}" dt="2023-04-13T18:28:09.686" v="247" actId="1076"/>
          <ac:cxnSpMkLst>
            <pc:docMk/>
            <pc:sldMk cId="1395501266" sldId="436"/>
            <ac:cxnSpMk id="29" creationId="{00000000-0000-0000-0000-000000000000}"/>
          </ac:cxnSpMkLst>
        </pc:cxnChg>
        <pc:cxnChg chg="mod">
          <ac:chgData name="Peters, Jeffrey" userId="9cfea2c9-ff9f-4450-8a68-b4eb835111c2" providerId="ADAL" clId="{E3B833A6-BE0B-432C-91AE-22D4AD49102E}" dt="2023-04-13T18:28:58.246" v="258" actId="1076"/>
          <ac:cxnSpMkLst>
            <pc:docMk/>
            <pc:sldMk cId="1395501266" sldId="436"/>
            <ac:cxnSpMk id="30" creationId="{00000000-0000-0000-0000-000000000000}"/>
          </ac:cxnSpMkLst>
        </pc:cxnChg>
        <pc:cxnChg chg="mod">
          <ac:chgData name="Peters, Jeffrey" userId="9cfea2c9-ff9f-4450-8a68-b4eb835111c2" providerId="ADAL" clId="{E3B833A6-BE0B-432C-91AE-22D4AD49102E}" dt="2023-04-13T18:28:58.246" v="258" actId="1076"/>
          <ac:cxnSpMkLst>
            <pc:docMk/>
            <pc:sldMk cId="1395501266" sldId="436"/>
            <ac:cxnSpMk id="37" creationId="{00000000-0000-0000-0000-000000000000}"/>
          </ac:cxnSpMkLst>
        </pc:cxnChg>
        <pc:cxnChg chg="mod">
          <ac:chgData name="Peters, Jeffrey" userId="9cfea2c9-ff9f-4450-8a68-b4eb835111c2" providerId="ADAL" clId="{E3B833A6-BE0B-432C-91AE-22D4AD49102E}" dt="2023-04-13T18:28:58.246" v="258" actId="1076"/>
          <ac:cxnSpMkLst>
            <pc:docMk/>
            <pc:sldMk cId="1395501266" sldId="436"/>
            <ac:cxnSpMk id="38" creationId="{00000000-0000-0000-0000-000000000000}"/>
          </ac:cxnSpMkLst>
        </pc:cxnChg>
        <pc:cxnChg chg="mod">
          <ac:chgData name="Peters, Jeffrey" userId="9cfea2c9-ff9f-4450-8a68-b4eb835111c2" providerId="ADAL" clId="{E3B833A6-BE0B-432C-91AE-22D4AD49102E}" dt="2023-04-13T18:28:34.807" v="253" actId="21"/>
          <ac:cxnSpMkLst>
            <pc:docMk/>
            <pc:sldMk cId="1395501266" sldId="436"/>
            <ac:cxnSpMk id="44" creationId="{00000000-0000-0000-0000-000000000000}"/>
          </ac:cxnSpMkLst>
        </pc:cxnChg>
        <pc:cxnChg chg="mod">
          <ac:chgData name="Peters, Jeffrey" userId="9cfea2c9-ff9f-4450-8a68-b4eb835111c2" providerId="ADAL" clId="{E3B833A6-BE0B-432C-91AE-22D4AD49102E}" dt="2023-04-13T18:28:34.807" v="253" actId="21"/>
          <ac:cxnSpMkLst>
            <pc:docMk/>
            <pc:sldMk cId="1395501266" sldId="436"/>
            <ac:cxnSpMk id="51" creationId="{00000000-0000-0000-0000-000000000000}"/>
          </ac:cxnSpMkLst>
        </pc:cxnChg>
        <pc:cxnChg chg="mod">
          <ac:chgData name="Peters, Jeffrey" userId="9cfea2c9-ff9f-4450-8a68-b4eb835111c2" providerId="ADAL" clId="{E3B833A6-BE0B-432C-91AE-22D4AD49102E}" dt="2023-04-13T18:28:34.807" v="253" actId="21"/>
          <ac:cxnSpMkLst>
            <pc:docMk/>
            <pc:sldMk cId="1395501266" sldId="436"/>
            <ac:cxnSpMk id="53" creationId="{00000000-0000-0000-0000-000000000000}"/>
          </ac:cxnSpMkLst>
        </pc:cxnChg>
        <pc:cxnChg chg="mod">
          <ac:chgData name="Peters, Jeffrey" userId="9cfea2c9-ff9f-4450-8a68-b4eb835111c2" providerId="ADAL" clId="{E3B833A6-BE0B-432C-91AE-22D4AD49102E}" dt="2023-04-13T18:28:34.807" v="253" actId="21"/>
          <ac:cxnSpMkLst>
            <pc:docMk/>
            <pc:sldMk cId="1395501266" sldId="436"/>
            <ac:cxnSpMk id="54" creationId="{00000000-0000-0000-0000-000000000000}"/>
          </ac:cxnSpMkLst>
        </pc:cxnChg>
        <pc:cxnChg chg="mod">
          <ac:chgData name="Peters, Jeffrey" userId="9cfea2c9-ff9f-4450-8a68-b4eb835111c2" providerId="ADAL" clId="{E3B833A6-BE0B-432C-91AE-22D4AD49102E}" dt="2023-04-13T18:28:34.807" v="253" actId="21"/>
          <ac:cxnSpMkLst>
            <pc:docMk/>
            <pc:sldMk cId="1395501266" sldId="436"/>
            <ac:cxnSpMk id="55" creationId="{00000000-0000-0000-0000-000000000000}"/>
          </ac:cxnSpMkLst>
        </pc:cxnChg>
        <pc:cxnChg chg="mod">
          <ac:chgData name="Peters, Jeffrey" userId="9cfea2c9-ff9f-4450-8a68-b4eb835111c2" providerId="ADAL" clId="{E3B833A6-BE0B-432C-91AE-22D4AD49102E}" dt="2023-04-13T18:28:34.807" v="253" actId="21"/>
          <ac:cxnSpMkLst>
            <pc:docMk/>
            <pc:sldMk cId="1395501266" sldId="436"/>
            <ac:cxnSpMk id="56" creationId="{00000000-0000-0000-0000-000000000000}"/>
          </ac:cxnSpMkLst>
        </pc:cxnChg>
        <pc:cxnChg chg="mod">
          <ac:chgData name="Peters, Jeffrey" userId="9cfea2c9-ff9f-4450-8a68-b4eb835111c2" providerId="ADAL" clId="{E3B833A6-BE0B-432C-91AE-22D4AD49102E}" dt="2023-04-13T18:28:34.807" v="253" actId="21"/>
          <ac:cxnSpMkLst>
            <pc:docMk/>
            <pc:sldMk cId="1395501266" sldId="436"/>
            <ac:cxnSpMk id="58" creationId="{00000000-0000-0000-0000-000000000000}"/>
          </ac:cxnSpMkLst>
        </pc:cxnChg>
        <pc:cxnChg chg="mod">
          <ac:chgData name="Peters, Jeffrey" userId="9cfea2c9-ff9f-4450-8a68-b4eb835111c2" providerId="ADAL" clId="{E3B833A6-BE0B-432C-91AE-22D4AD49102E}" dt="2023-04-13T18:28:34.807" v="253" actId="21"/>
          <ac:cxnSpMkLst>
            <pc:docMk/>
            <pc:sldMk cId="1395501266" sldId="436"/>
            <ac:cxnSpMk id="59" creationId="{00000000-0000-0000-0000-000000000000}"/>
          </ac:cxnSpMkLst>
        </pc:cxnChg>
        <pc:cxnChg chg="mod">
          <ac:chgData name="Peters, Jeffrey" userId="9cfea2c9-ff9f-4450-8a68-b4eb835111c2" providerId="ADAL" clId="{E3B833A6-BE0B-432C-91AE-22D4AD49102E}" dt="2023-04-13T18:28:34.807" v="253" actId="21"/>
          <ac:cxnSpMkLst>
            <pc:docMk/>
            <pc:sldMk cId="1395501266" sldId="436"/>
            <ac:cxnSpMk id="22541" creationId="{00000000-0000-0000-0000-000000000000}"/>
          </ac:cxnSpMkLst>
        </pc:cxnChg>
        <pc:cxnChg chg="mod">
          <ac:chgData name="Peters, Jeffrey" userId="9cfea2c9-ff9f-4450-8a68-b4eb835111c2" providerId="ADAL" clId="{E3B833A6-BE0B-432C-91AE-22D4AD49102E}" dt="2023-04-13T18:28:09.686" v="247" actId="1076"/>
          <ac:cxnSpMkLst>
            <pc:docMk/>
            <pc:sldMk cId="1395501266" sldId="436"/>
            <ac:cxnSpMk id="67594" creationId="{00000000-0000-0000-0000-000000000000}"/>
          </ac:cxnSpMkLst>
        </pc:cxnChg>
      </pc:sldChg>
      <pc:sldChg chg="modSp mod">
        <pc:chgData name="Peters, Jeffrey" userId="9cfea2c9-ff9f-4450-8a68-b4eb835111c2" providerId="ADAL" clId="{E3B833A6-BE0B-432C-91AE-22D4AD49102E}" dt="2023-04-13T18:29:05.664" v="261" actId="403"/>
        <pc:sldMkLst>
          <pc:docMk/>
          <pc:sldMk cId="3062085010" sldId="437"/>
        </pc:sldMkLst>
        <pc:spChg chg="mod">
          <ac:chgData name="Peters, Jeffrey" userId="9cfea2c9-ff9f-4450-8a68-b4eb835111c2" providerId="ADAL" clId="{E3B833A6-BE0B-432C-91AE-22D4AD49102E}" dt="2023-04-13T18:29:05.664" v="261" actId="403"/>
          <ac:spMkLst>
            <pc:docMk/>
            <pc:sldMk cId="3062085010" sldId="437"/>
            <ac:spMk id="56324" creationId="{00000000-0000-0000-0000-000000000000}"/>
          </ac:spMkLst>
        </pc:spChg>
      </pc:sldChg>
      <pc:sldChg chg="modSp mod">
        <pc:chgData name="Peters, Jeffrey" userId="9cfea2c9-ff9f-4450-8a68-b4eb835111c2" providerId="ADAL" clId="{E3B833A6-BE0B-432C-91AE-22D4AD49102E}" dt="2023-04-13T18:11:54.483" v="54" actId="403"/>
        <pc:sldMkLst>
          <pc:docMk/>
          <pc:sldMk cId="2598501332" sldId="438"/>
        </pc:sldMkLst>
        <pc:spChg chg="mod">
          <ac:chgData name="Peters, Jeffrey" userId="9cfea2c9-ff9f-4450-8a68-b4eb835111c2" providerId="ADAL" clId="{E3B833A6-BE0B-432C-91AE-22D4AD49102E}" dt="2023-04-13T18:11:54.483" v="54" actId="403"/>
          <ac:spMkLst>
            <pc:docMk/>
            <pc:sldMk cId="2598501332" sldId="438"/>
            <ac:spMk id="29698" creationId="{00000000-0000-0000-0000-000000000000}"/>
          </ac:spMkLst>
        </pc:spChg>
      </pc:sldChg>
      <pc:sldChg chg="modSp mod">
        <pc:chgData name="Peters, Jeffrey" userId="9cfea2c9-ff9f-4450-8a68-b4eb835111c2" providerId="ADAL" clId="{E3B833A6-BE0B-432C-91AE-22D4AD49102E}" dt="2023-04-13T18:11:46.585" v="51" actId="1076"/>
        <pc:sldMkLst>
          <pc:docMk/>
          <pc:sldMk cId="3723589457" sldId="439"/>
        </pc:sldMkLst>
        <pc:spChg chg="mod">
          <ac:chgData name="Peters, Jeffrey" userId="9cfea2c9-ff9f-4450-8a68-b4eb835111c2" providerId="ADAL" clId="{E3B833A6-BE0B-432C-91AE-22D4AD49102E}" dt="2023-04-13T18:11:46.585" v="51" actId="1076"/>
          <ac:spMkLst>
            <pc:docMk/>
            <pc:sldMk cId="3723589457" sldId="439"/>
            <ac:spMk id="2" creationId="{00000000-0000-0000-0000-000000000000}"/>
          </ac:spMkLst>
        </pc:spChg>
      </pc:sldChg>
      <pc:sldChg chg="modSp mod">
        <pc:chgData name="Peters, Jeffrey" userId="9cfea2c9-ff9f-4450-8a68-b4eb835111c2" providerId="ADAL" clId="{E3B833A6-BE0B-432C-91AE-22D4AD49102E}" dt="2023-04-13T18:36:44.075" v="358" actId="113"/>
        <pc:sldMkLst>
          <pc:docMk/>
          <pc:sldMk cId="1316444834" sldId="440"/>
        </pc:sldMkLst>
        <pc:spChg chg="mod">
          <ac:chgData name="Peters, Jeffrey" userId="9cfea2c9-ff9f-4450-8a68-b4eb835111c2" providerId="ADAL" clId="{E3B833A6-BE0B-432C-91AE-22D4AD49102E}" dt="2023-04-13T18:36:44.075" v="358" actId="113"/>
          <ac:spMkLst>
            <pc:docMk/>
            <pc:sldMk cId="1316444834" sldId="440"/>
            <ac:spMk id="2" creationId="{00000000-0000-0000-0000-000000000000}"/>
          </ac:spMkLst>
        </pc:spChg>
      </pc:sldChg>
      <pc:sldChg chg="modSp mod">
        <pc:chgData name="Peters, Jeffrey" userId="9cfea2c9-ff9f-4450-8a68-b4eb835111c2" providerId="ADAL" clId="{E3B833A6-BE0B-432C-91AE-22D4AD49102E}" dt="2023-04-13T18:11:25.127" v="46" actId="1076"/>
        <pc:sldMkLst>
          <pc:docMk/>
          <pc:sldMk cId="3498711592" sldId="441"/>
        </pc:sldMkLst>
        <pc:spChg chg="mod">
          <ac:chgData name="Peters, Jeffrey" userId="9cfea2c9-ff9f-4450-8a68-b4eb835111c2" providerId="ADAL" clId="{E3B833A6-BE0B-432C-91AE-22D4AD49102E}" dt="2023-04-13T18:11:25.127" v="46" actId="1076"/>
          <ac:spMkLst>
            <pc:docMk/>
            <pc:sldMk cId="3498711592" sldId="441"/>
            <ac:spMk id="80898" creationId="{00000000-0000-0000-0000-000000000000}"/>
          </ac:spMkLst>
        </pc:spChg>
      </pc:sldChg>
      <pc:sldChg chg="addSp modSp mod">
        <pc:chgData name="Peters, Jeffrey" userId="9cfea2c9-ff9f-4450-8a68-b4eb835111c2" providerId="ADAL" clId="{E3B833A6-BE0B-432C-91AE-22D4AD49102E}" dt="2023-04-13T18:07:44.799" v="2" actId="1076"/>
        <pc:sldMkLst>
          <pc:docMk/>
          <pc:sldMk cId="572031378" sldId="444"/>
        </pc:sldMkLst>
        <pc:picChg chg="add mod">
          <ac:chgData name="Peters, Jeffrey" userId="9cfea2c9-ff9f-4450-8a68-b4eb835111c2" providerId="ADAL" clId="{E3B833A6-BE0B-432C-91AE-22D4AD49102E}" dt="2023-04-13T18:07:44.799" v="2" actId="1076"/>
          <ac:picMkLst>
            <pc:docMk/>
            <pc:sldMk cId="572031378" sldId="444"/>
            <ac:picMk id="5" creationId="{B6D344FC-DFFA-6E1D-474A-EE0FFCD7E091}"/>
          </ac:picMkLst>
        </pc:picChg>
      </pc:sldChg>
      <pc:sldChg chg="modSp mod">
        <pc:chgData name="Peters, Jeffrey" userId="9cfea2c9-ff9f-4450-8a68-b4eb835111c2" providerId="ADAL" clId="{E3B833A6-BE0B-432C-91AE-22D4AD49102E}" dt="2023-04-13T18:10:29.144" v="33" actId="1076"/>
        <pc:sldMkLst>
          <pc:docMk/>
          <pc:sldMk cId="3858845099" sldId="445"/>
        </pc:sldMkLst>
        <pc:spChg chg="mod">
          <ac:chgData name="Peters, Jeffrey" userId="9cfea2c9-ff9f-4450-8a68-b4eb835111c2" providerId="ADAL" clId="{E3B833A6-BE0B-432C-91AE-22D4AD49102E}" dt="2023-04-13T18:10:16.499" v="31" actId="14100"/>
          <ac:spMkLst>
            <pc:docMk/>
            <pc:sldMk cId="3858845099" sldId="445"/>
            <ac:spMk id="2" creationId="{425ADFE2-82A8-4397-8DEF-66C7A1788682}"/>
          </ac:spMkLst>
        </pc:spChg>
        <pc:picChg chg="mod">
          <ac:chgData name="Peters, Jeffrey" userId="9cfea2c9-ff9f-4450-8a68-b4eb835111c2" providerId="ADAL" clId="{E3B833A6-BE0B-432C-91AE-22D4AD49102E}" dt="2023-04-13T18:10:29.144" v="33" actId="1076"/>
          <ac:picMkLst>
            <pc:docMk/>
            <pc:sldMk cId="3858845099" sldId="445"/>
            <ac:picMk id="4" creationId="{40D73533-03B7-40B0-83C6-F06DDC3890DC}"/>
          </ac:picMkLst>
        </pc:picChg>
        <pc:picChg chg="mod">
          <ac:chgData name="Peters, Jeffrey" userId="9cfea2c9-ff9f-4450-8a68-b4eb835111c2" providerId="ADAL" clId="{E3B833A6-BE0B-432C-91AE-22D4AD49102E}" dt="2023-04-13T18:10:25.408" v="32" actId="1076"/>
          <ac:picMkLst>
            <pc:docMk/>
            <pc:sldMk cId="3858845099" sldId="445"/>
            <ac:picMk id="5" creationId="{A52BB21E-D245-4100-A81A-0C1C81AD1F5A}"/>
          </ac:picMkLst>
        </pc:picChg>
        <pc:picChg chg="mod">
          <ac:chgData name="Peters, Jeffrey" userId="9cfea2c9-ff9f-4450-8a68-b4eb835111c2" providerId="ADAL" clId="{E3B833A6-BE0B-432C-91AE-22D4AD49102E}" dt="2023-04-13T18:10:07.975" v="28" actId="1076"/>
          <ac:picMkLst>
            <pc:docMk/>
            <pc:sldMk cId="3858845099" sldId="445"/>
            <ac:picMk id="6" creationId="{10912F41-3DD8-4E00-A6C8-1CCD4B23230E}"/>
          </ac:picMkLst>
        </pc:picChg>
      </pc:sldChg>
      <pc:sldChg chg="modSp mod">
        <pc:chgData name="Peters, Jeffrey" userId="9cfea2c9-ff9f-4450-8a68-b4eb835111c2" providerId="ADAL" clId="{E3B833A6-BE0B-432C-91AE-22D4AD49102E}" dt="2023-04-13T18:11:04.685" v="44" actId="113"/>
        <pc:sldMkLst>
          <pc:docMk/>
          <pc:sldMk cId="2713582952" sldId="446"/>
        </pc:sldMkLst>
        <pc:spChg chg="mod">
          <ac:chgData name="Peters, Jeffrey" userId="9cfea2c9-ff9f-4450-8a68-b4eb835111c2" providerId="ADAL" clId="{E3B833A6-BE0B-432C-91AE-22D4AD49102E}" dt="2023-04-13T18:11:04.685" v="44" actId="113"/>
          <ac:spMkLst>
            <pc:docMk/>
            <pc:sldMk cId="2713582952" sldId="446"/>
            <ac:spMk id="2" creationId="{FDB41DD0-9941-4A50-B70F-FC640CD447DA}"/>
          </ac:spMkLst>
        </pc:spChg>
      </pc:sldChg>
      <pc:sldChg chg="modSp mod">
        <pc:chgData name="Peters, Jeffrey" userId="9cfea2c9-ff9f-4450-8a68-b4eb835111c2" providerId="ADAL" clId="{E3B833A6-BE0B-432C-91AE-22D4AD49102E}" dt="2023-04-13T18:21:29.965" v="111" actId="14100"/>
        <pc:sldMkLst>
          <pc:docMk/>
          <pc:sldMk cId="1343840948" sldId="447"/>
        </pc:sldMkLst>
        <pc:spChg chg="mod">
          <ac:chgData name="Peters, Jeffrey" userId="9cfea2c9-ff9f-4450-8a68-b4eb835111c2" providerId="ADAL" clId="{E3B833A6-BE0B-432C-91AE-22D4AD49102E}" dt="2023-04-13T18:21:22.375" v="109" actId="1076"/>
          <ac:spMkLst>
            <pc:docMk/>
            <pc:sldMk cId="1343840948" sldId="447"/>
            <ac:spMk id="41986" creationId="{00000000-0000-0000-0000-000000000000}"/>
          </ac:spMkLst>
        </pc:spChg>
        <pc:spChg chg="mod">
          <ac:chgData name="Peters, Jeffrey" userId="9cfea2c9-ff9f-4450-8a68-b4eb835111c2" providerId="ADAL" clId="{E3B833A6-BE0B-432C-91AE-22D4AD49102E}" dt="2023-04-13T18:21:26.070" v="110" actId="1076"/>
          <ac:spMkLst>
            <pc:docMk/>
            <pc:sldMk cId="1343840948" sldId="447"/>
            <ac:spMk id="195586" creationId="{00000000-0000-0000-0000-000000000000}"/>
          </ac:spMkLst>
        </pc:spChg>
        <pc:picChg chg="mod">
          <ac:chgData name="Peters, Jeffrey" userId="9cfea2c9-ff9f-4450-8a68-b4eb835111c2" providerId="ADAL" clId="{E3B833A6-BE0B-432C-91AE-22D4AD49102E}" dt="2023-04-13T18:21:29.965" v="111" actId="14100"/>
          <ac:picMkLst>
            <pc:docMk/>
            <pc:sldMk cId="1343840948" sldId="447"/>
            <ac:picMk id="48" creationId="{66ACE008-41EF-43BF-BF60-F1D5C18C3329}"/>
          </ac:picMkLst>
        </pc:picChg>
      </pc:sldChg>
      <pc:sldChg chg="modSp mod">
        <pc:chgData name="Peters, Jeffrey" userId="9cfea2c9-ff9f-4450-8a68-b4eb835111c2" providerId="ADAL" clId="{E3B833A6-BE0B-432C-91AE-22D4AD49102E}" dt="2023-04-13T18:24:20.896" v="174" actId="1076"/>
        <pc:sldMkLst>
          <pc:docMk/>
          <pc:sldMk cId="3857412469" sldId="473"/>
        </pc:sldMkLst>
        <pc:spChg chg="mod">
          <ac:chgData name="Peters, Jeffrey" userId="9cfea2c9-ff9f-4450-8a68-b4eb835111c2" providerId="ADAL" clId="{E3B833A6-BE0B-432C-91AE-22D4AD49102E}" dt="2023-04-13T18:24:20.896" v="174" actId="1076"/>
          <ac:spMkLst>
            <pc:docMk/>
            <pc:sldMk cId="3857412469" sldId="473"/>
            <ac:spMk id="2" creationId="{5EBFBC9C-B497-4B5A-A92E-C48EA1044BC2}"/>
          </ac:spMkLst>
        </pc:spChg>
        <pc:spChg chg="mod">
          <ac:chgData name="Peters, Jeffrey" userId="9cfea2c9-ff9f-4450-8a68-b4eb835111c2" providerId="ADAL" clId="{E3B833A6-BE0B-432C-91AE-22D4AD49102E}" dt="2023-04-13T18:24:10.982" v="169" actId="1036"/>
          <ac:spMkLst>
            <pc:docMk/>
            <pc:sldMk cId="3857412469" sldId="473"/>
            <ac:spMk id="10" creationId="{0474EF10-9A11-4A59-B6C1-5FED68B528A3}"/>
          </ac:spMkLst>
        </pc:spChg>
        <pc:picChg chg="mod">
          <ac:chgData name="Peters, Jeffrey" userId="9cfea2c9-ff9f-4450-8a68-b4eb835111c2" providerId="ADAL" clId="{E3B833A6-BE0B-432C-91AE-22D4AD49102E}" dt="2023-04-13T18:24:02.247" v="164" actId="14100"/>
          <ac:picMkLst>
            <pc:docMk/>
            <pc:sldMk cId="3857412469" sldId="473"/>
            <ac:picMk id="3" creationId="{55DD49F2-9084-46C3-9813-54DE0ADEF3C1}"/>
          </ac:picMkLst>
        </pc:picChg>
      </pc:sldChg>
      <pc:sldChg chg="modSp mod">
        <pc:chgData name="Peters, Jeffrey" userId="9cfea2c9-ff9f-4450-8a68-b4eb835111c2" providerId="ADAL" clId="{E3B833A6-BE0B-432C-91AE-22D4AD49102E}" dt="2023-04-13T18:25:37.513" v="213" actId="1076"/>
        <pc:sldMkLst>
          <pc:docMk/>
          <pc:sldMk cId="3905934932" sldId="474"/>
        </pc:sldMkLst>
        <pc:spChg chg="mod">
          <ac:chgData name="Peters, Jeffrey" userId="9cfea2c9-ff9f-4450-8a68-b4eb835111c2" providerId="ADAL" clId="{E3B833A6-BE0B-432C-91AE-22D4AD49102E}" dt="2023-04-13T18:25:10.304" v="183" actId="1076"/>
          <ac:spMkLst>
            <pc:docMk/>
            <pc:sldMk cId="3905934932" sldId="474"/>
            <ac:spMk id="2" creationId="{5EBFBC9C-B497-4B5A-A92E-C48EA1044BC2}"/>
          </ac:spMkLst>
        </pc:spChg>
        <pc:spChg chg="mod">
          <ac:chgData name="Peters, Jeffrey" userId="9cfea2c9-ff9f-4450-8a68-b4eb835111c2" providerId="ADAL" clId="{E3B833A6-BE0B-432C-91AE-22D4AD49102E}" dt="2023-04-13T18:25:37.513" v="213" actId="1076"/>
          <ac:spMkLst>
            <pc:docMk/>
            <pc:sldMk cId="3905934932" sldId="474"/>
            <ac:spMk id="10" creationId="{0474EF10-9A11-4A59-B6C1-5FED68B528A3}"/>
          </ac:spMkLst>
        </pc:spChg>
        <pc:spChg chg="mod">
          <ac:chgData name="Peters, Jeffrey" userId="9cfea2c9-ff9f-4450-8a68-b4eb835111c2" providerId="ADAL" clId="{E3B833A6-BE0B-432C-91AE-22D4AD49102E}" dt="2023-04-13T18:25:28.037" v="212" actId="1036"/>
          <ac:spMkLst>
            <pc:docMk/>
            <pc:sldMk cId="3905934932" sldId="474"/>
            <ac:spMk id="12" creationId="{D54945A1-2764-4DB3-A7C3-B46136CD4492}"/>
          </ac:spMkLst>
        </pc:spChg>
        <pc:spChg chg="mod">
          <ac:chgData name="Peters, Jeffrey" userId="9cfea2c9-ff9f-4450-8a68-b4eb835111c2" providerId="ADAL" clId="{E3B833A6-BE0B-432C-91AE-22D4AD49102E}" dt="2023-04-13T18:25:28.037" v="212" actId="1036"/>
          <ac:spMkLst>
            <pc:docMk/>
            <pc:sldMk cId="3905934932" sldId="474"/>
            <ac:spMk id="13" creationId="{5BC38A66-8498-489B-9BF6-6594A7698025}"/>
          </ac:spMkLst>
        </pc:spChg>
        <pc:spChg chg="mod">
          <ac:chgData name="Peters, Jeffrey" userId="9cfea2c9-ff9f-4450-8a68-b4eb835111c2" providerId="ADAL" clId="{E3B833A6-BE0B-432C-91AE-22D4AD49102E}" dt="2023-04-13T18:25:28.037" v="212" actId="1036"/>
          <ac:spMkLst>
            <pc:docMk/>
            <pc:sldMk cId="3905934932" sldId="474"/>
            <ac:spMk id="21" creationId="{FA1456C7-378C-4770-92A8-F78E274D64FD}"/>
          </ac:spMkLst>
        </pc:spChg>
        <pc:picChg chg="mod">
          <ac:chgData name="Peters, Jeffrey" userId="9cfea2c9-ff9f-4450-8a68-b4eb835111c2" providerId="ADAL" clId="{E3B833A6-BE0B-432C-91AE-22D4AD49102E}" dt="2023-04-13T18:25:00.583" v="177" actId="14100"/>
          <ac:picMkLst>
            <pc:docMk/>
            <pc:sldMk cId="3905934932" sldId="474"/>
            <ac:picMk id="4" creationId="{38213D24-A62E-4543-A82D-DF6C8240C3C6}"/>
          </ac:picMkLst>
        </pc:picChg>
        <pc:cxnChg chg="mod">
          <ac:chgData name="Peters, Jeffrey" userId="9cfea2c9-ff9f-4450-8a68-b4eb835111c2" providerId="ADAL" clId="{E3B833A6-BE0B-432C-91AE-22D4AD49102E}" dt="2023-04-13T18:25:28.037" v="212" actId="1036"/>
          <ac:cxnSpMkLst>
            <pc:docMk/>
            <pc:sldMk cId="3905934932" sldId="474"/>
            <ac:cxnSpMk id="6" creationId="{B4139418-9550-4BA9-8096-1021058C3577}"/>
          </ac:cxnSpMkLst>
        </pc:cxnChg>
        <pc:cxnChg chg="mod">
          <ac:chgData name="Peters, Jeffrey" userId="9cfea2c9-ff9f-4450-8a68-b4eb835111c2" providerId="ADAL" clId="{E3B833A6-BE0B-432C-91AE-22D4AD49102E}" dt="2023-04-13T18:25:28.037" v="212" actId="1036"/>
          <ac:cxnSpMkLst>
            <pc:docMk/>
            <pc:sldMk cId="3905934932" sldId="474"/>
            <ac:cxnSpMk id="8" creationId="{FFE94D1B-B976-4781-9F72-5512E82F518F}"/>
          </ac:cxnSpMkLst>
        </pc:cxnChg>
      </pc:sldChg>
      <pc:sldChg chg="modSp mod">
        <pc:chgData name="Peters, Jeffrey" userId="9cfea2c9-ff9f-4450-8a68-b4eb835111c2" providerId="ADAL" clId="{E3B833A6-BE0B-432C-91AE-22D4AD49102E}" dt="2023-04-13T18:26:13.095" v="222" actId="1076"/>
        <pc:sldMkLst>
          <pc:docMk/>
          <pc:sldMk cId="2835810262" sldId="475"/>
        </pc:sldMkLst>
        <pc:spChg chg="mod">
          <ac:chgData name="Peters, Jeffrey" userId="9cfea2c9-ff9f-4450-8a68-b4eb835111c2" providerId="ADAL" clId="{E3B833A6-BE0B-432C-91AE-22D4AD49102E}" dt="2023-04-13T18:25:49.999" v="217" actId="113"/>
          <ac:spMkLst>
            <pc:docMk/>
            <pc:sldMk cId="2835810262" sldId="475"/>
            <ac:spMk id="2" creationId="{5EBFBC9C-B497-4B5A-A92E-C48EA1044BC2}"/>
          </ac:spMkLst>
        </pc:spChg>
        <pc:spChg chg="mod">
          <ac:chgData name="Peters, Jeffrey" userId="9cfea2c9-ff9f-4450-8a68-b4eb835111c2" providerId="ADAL" clId="{E3B833A6-BE0B-432C-91AE-22D4AD49102E}" dt="2023-04-13T18:26:13.095" v="222" actId="1076"/>
          <ac:spMkLst>
            <pc:docMk/>
            <pc:sldMk cId="2835810262" sldId="475"/>
            <ac:spMk id="17" creationId="{D00E38E2-7E67-4C21-85C3-13CFC89F65CC}"/>
          </ac:spMkLst>
        </pc:spChg>
      </pc:sldChg>
      <pc:sldChg chg="modSp mod">
        <pc:chgData name="Peters, Jeffrey" userId="9cfea2c9-ff9f-4450-8a68-b4eb835111c2" providerId="ADAL" clId="{E3B833A6-BE0B-432C-91AE-22D4AD49102E}" dt="2023-04-13T18:26:33.541" v="226" actId="1076"/>
        <pc:sldMkLst>
          <pc:docMk/>
          <pc:sldMk cId="2587926139" sldId="476"/>
        </pc:sldMkLst>
        <pc:spChg chg="mod">
          <ac:chgData name="Peters, Jeffrey" userId="9cfea2c9-ff9f-4450-8a68-b4eb835111c2" providerId="ADAL" clId="{E3B833A6-BE0B-432C-91AE-22D4AD49102E}" dt="2023-04-13T18:26:33.541" v="226" actId="1076"/>
          <ac:spMkLst>
            <pc:docMk/>
            <pc:sldMk cId="2587926139" sldId="476"/>
            <ac:spMk id="2" creationId="{5EBFBC9C-B497-4B5A-A92E-C48EA1044BC2}"/>
          </ac:spMkLst>
        </pc:spChg>
      </pc:sldChg>
      <pc:sldChg chg="modSp mod">
        <pc:chgData name="Peters, Jeffrey" userId="9cfea2c9-ff9f-4450-8a68-b4eb835111c2" providerId="ADAL" clId="{E3B833A6-BE0B-432C-91AE-22D4AD49102E}" dt="2023-04-13T18:27:27.525" v="240" actId="20577"/>
        <pc:sldMkLst>
          <pc:docMk/>
          <pc:sldMk cId="404907215" sldId="477"/>
        </pc:sldMkLst>
        <pc:spChg chg="mod">
          <ac:chgData name="Peters, Jeffrey" userId="9cfea2c9-ff9f-4450-8a68-b4eb835111c2" providerId="ADAL" clId="{E3B833A6-BE0B-432C-91AE-22D4AD49102E}" dt="2023-04-13T18:26:47.694" v="230" actId="1076"/>
          <ac:spMkLst>
            <pc:docMk/>
            <pc:sldMk cId="404907215" sldId="477"/>
            <ac:spMk id="2" creationId="{5EBFBC9C-B497-4B5A-A92E-C48EA1044BC2}"/>
          </ac:spMkLst>
        </pc:spChg>
        <pc:spChg chg="mod">
          <ac:chgData name="Peters, Jeffrey" userId="9cfea2c9-ff9f-4450-8a68-b4eb835111c2" providerId="ADAL" clId="{E3B833A6-BE0B-432C-91AE-22D4AD49102E}" dt="2023-04-13T18:27:27.525" v="240" actId="20577"/>
          <ac:spMkLst>
            <pc:docMk/>
            <pc:sldMk cId="404907215" sldId="477"/>
            <ac:spMk id="17" creationId="{D00E38E2-7E67-4C21-85C3-13CFC89F65CC}"/>
          </ac:spMkLst>
        </pc:spChg>
      </pc:sldChg>
      <pc:sldChg chg="modSp mod">
        <pc:chgData name="Peters, Jeffrey" userId="9cfea2c9-ff9f-4450-8a68-b4eb835111c2" providerId="ADAL" clId="{E3B833A6-BE0B-432C-91AE-22D4AD49102E}" dt="2023-04-13T18:23:32.471" v="161" actId="113"/>
        <pc:sldMkLst>
          <pc:docMk/>
          <pc:sldMk cId="1729210825" sldId="478"/>
        </pc:sldMkLst>
        <pc:spChg chg="mod">
          <ac:chgData name="Peters, Jeffrey" userId="9cfea2c9-ff9f-4450-8a68-b4eb835111c2" providerId="ADAL" clId="{E3B833A6-BE0B-432C-91AE-22D4AD49102E}" dt="2023-04-13T18:23:32.471" v="161" actId="113"/>
          <ac:spMkLst>
            <pc:docMk/>
            <pc:sldMk cId="1729210825" sldId="478"/>
            <ac:spMk id="2" creationId="{5EBFBC9C-B497-4B5A-A92E-C48EA1044BC2}"/>
          </ac:spMkLst>
        </pc:spChg>
        <pc:spChg chg="mod">
          <ac:chgData name="Peters, Jeffrey" userId="9cfea2c9-ff9f-4450-8a68-b4eb835111c2" providerId="ADAL" clId="{E3B833A6-BE0B-432C-91AE-22D4AD49102E}" dt="2023-04-13T18:23:01.231" v="153" actId="14100"/>
          <ac:spMkLst>
            <pc:docMk/>
            <pc:sldMk cId="1729210825" sldId="478"/>
            <ac:spMk id="7" creationId="{014C78EE-2EC9-4B16-A2D3-652AC9EA198F}"/>
          </ac:spMkLst>
        </pc:spChg>
        <pc:spChg chg="mod">
          <ac:chgData name="Peters, Jeffrey" userId="9cfea2c9-ff9f-4450-8a68-b4eb835111c2" providerId="ADAL" clId="{E3B833A6-BE0B-432C-91AE-22D4AD49102E}" dt="2023-04-13T18:23:01.231" v="153" actId="14100"/>
          <ac:spMkLst>
            <pc:docMk/>
            <pc:sldMk cId="1729210825" sldId="478"/>
            <ac:spMk id="10" creationId="{0474EF10-9A11-4A59-B6C1-5FED68B528A3}"/>
          </ac:spMkLst>
        </pc:spChg>
        <pc:spChg chg="mod">
          <ac:chgData name="Peters, Jeffrey" userId="9cfea2c9-ff9f-4450-8a68-b4eb835111c2" providerId="ADAL" clId="{E3B833A6-BE0B-432C-91AE-22D4AD49102E}" dt="2023-04-13T18:23:01.231" v="153" actId="14100"/>
          <ac:spMkLst>
            <pc:docMk/>
            <pc:sldMk cId="1729210825" sldId="478"/>
            <ac:spMk id="12" creationId="{F5B765AE-06EC-41F0-BF97-B689650D22ED}"/>
          </ac:spMkLst>
        </pc:spChg>
        <pc:spChg chg="mod">
          <ac:chgData name="Peters, Jeffrey" userId="9cfea2c9-ff9f-4450-8a68-b4eb835111c2" providerId="ADAL" clId="{E3B833A6-BE0B-432C-91AE-22D4AD49102E}" dt="2023-04-13T18:23:01.231" v="153" actId="14100"/>
          <ac:spMkLst>
            <pc:docMk/>
            <pc:sldMk cId="1729210825" sldId="478"/>
            <ac:spMk id="13" creationId="{3D924A94-E521-4A51-BF2B-269DDD6F76EA}"/>
          </ac:spMkLst>
        </pc:spChg>
        <pc:picChg chg="mod">
          <ac:chgData name="Peters, Jeffrey" userId="9cfea2c9-ff9f-4450-8a68-b4eb835111c2" providerId="ADAL" clId="{E3B833A6-BE0B-432C-91AE-22D4AD49102E}" dt="2023-04-13T18:23:14.768" v="156" actId="1036"/>
          <ac:picMkLst>
            <pc:docMk/>
            <pc:sldMk cId="1729210825" sldId="478"/>
            <ac:picMk id="4" creationId="{A420D833-4A48-4969-8A5E-83AE10CA06E1}"/>
          </ac:picMkLst>
        </pc:picChg>
      </pc:sldChg>
      <pc:sldChg chg="modSp mod">
        <pc:chgData name="Peters, Jeffrey" userId="9cfea2c9-ff9f-4450-8a68-b4eb835111c2" providerId="ADAL" clId="{E3B833A6-BE0B-432C-91AE-22D4AD49102E}" dt="2023-04-13T18:35:22.519" v="335" actId="403"/>
        <pc:sldMkLst>
          <pc:docMk/>
          <pc:sldMk cId="1909478704" sldId="480"/>
        </pc:sldMkLst>
        <pc:spChg chg="mod">
          <ac:chgData name="Peters, Jeffrey" userId="9cfea2c9-ff9f-4450-8a68-b4eb835111c2" providerId="ADAL" clId="{E3B833A6-BE0B-432C-91AE-22D4AD49102E}" dt="2023-04-13T18:34:55.323" v="326" actId="12"/>
          <ac:spMkLst>
            <pc:docMk/>
            <pc:sldMk cId="1909478704" sldId="480"/>
            <ac:spMk id="26" creationId="{E57F2200-AF3F-4B63-89F3-BA89E41198B0}"/>
          </ac:spMkLst>
        </pc:spChg>
        <pc:spChg chg="mod">
          <ac:chgData name="Peters, Jeffrey" userId="9cfea2c9-ff9f-4450-8a68-b4eb835111c2" providerId="ADAL" clId="{E3B833A6-BE0B-432C-91AE-22D4AD49102E}" dt="2023-04-13T18:35:22.519" v="335" actId="403"/>
          <ac:spMkLst>
            <pc:docMk/>
            <pc:sldMk cId="1909478704" sldId="480"/>
            <ac:spMk id="190465" creationId="{00000000-0000-0000-0000-000000000000}"/>
          </ac:spMkLst>
        </pc:spChg>
        <pc:grpChg chg="mod">
          <ac:chgData name="Peters, Jeffrey" userId="9cfea2c9-ff9f-4450-8a68-b4eb835111c2" providerId="ADAL" clId="{E3B833A6-BE0B-432C-91AE-22D4AD49102E}" dt="2023-04-13T18:35:06.310" v="329" actId="1076"/>
          <ac:grpSpMkLst>
            <pc:docMk/>
            <pc:sldMk cId="1909478704" sldId="480"/>
            <ac:grpSpMk id="15" creationId="{B61CC50E-CA84-403D-972F-03EA392BEB7B}"/>
          </ac:grpSpMkLst>
        </pc:gr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greg.fochs\Documents\Customers%20(Fochs)\SCA%20Menasha\BTG%20Blade%20Wear%20Data_SCA%20Menasha_102214.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b="1" i="0" u="none" strike="noStrike" baseline="0">
                <a:solidFill>
                  <a:srgbClr val="000000"/>
                </a:solidFill>
                <a:latin typeface="Arial"/>
                <a:ea typeface="Arial"/>
                <a:cs typeface="Arial"/>
              </a:defRPr>
            </a:pPr>
            <a:r>
              <a:rPr lang="en-US"/>
              <a:t>SCA Menasha  -  TM #3</a:t>
            </a:r>
          </a:p>
          <a:p>
            <a:pPr>
              <a:defRPr sz="1100" b="1" i="0" u="none" strike="noStrike" baseline="0">
                <a:solidFill>
                  <a:srgbClr val="000000"/>
                </a:solidFill>
                <a:latin typeface="Arial"/>
                <a:ea typeface="Arial"/>
                <a:cs typeface="Arial"/>
              </a:defRPr>
            </a:pPr>
            <a:r>
              <a:rPr lang="en-US"/>
              <a:t>Creping Position
</a:t>
            </a:r>
          </a:p>
        </c:rich>
      </c:tx>
      <c:layout>
        <c:manualLayout>
          <c:xMode val="edge"/>
          <c:yMode val="edge"/>
          <c:x val="0.39902439501679249"/>
          <c:y val="3.3434907323891018E-2"/>
        </c:manualLayout>
      </c:layout>
      <c:overlay val="0"/>
      <c:spPr>
        <a:noFill/>
        <a:ln w="25400">
          <a:noFill/>
        </a:ln>
      </c:spPr>
    </c:title>
    <c:autoTitleDeleted val="0"/>
    <c:plotArea>
      <c:layout>
        <c:manualLayout>
          <c:layoutTarget val="inner"/>
          <c:xMode val="edge"/>
          <c:yMode val="edge"/>
          <c:x val="6.0822985362123855E-2"/>
          <c:y val="0.10912710525249524"/>
          <c:w val="0.91819787232478289"/>
          <c:h val="0.71084831377209923"/>
        </c:manualLayout>
      </c:layout>
      <c:scatterChart>
        <c:scatterStyle val="smoothMarker"/>
        <c:varyColors val="0"/>
        <c:ser>
          <c:idx val="0"/>
          <c:order val="0"/>
          <c:tx>
            <c:strRef>
              <c:f>'[BTG Blade Wear Data_SCA Menasha_102214.xlsx]TM3 Wear Profile'!$T$4:$T$5</c:f>
              <c:strCache>
                <c:ptCount val="1"/>
                <c:pt idx="0">
                  <c:v>Grade 1202 (25hr)</c:v>
                </c:pt>
              </c:strCache>
            </c:strRef>
          </c:tx>
          <c:spPr>
            <a:ln w="19050"/>
          </c:spPr>
          <c:marker>
            <c:symbol val="circle"/>
            <c:size val="5"/>
          </c:marker>
          <c:xVal>
            <c:numRef>
              <c:f>'[BTG Blade Wear Data_SCA Menasha_102214.xlsx]TM3 Wear Profile'!$S$7:$S$47</c:f>
              <c:numCache>
                <c:formatCode>General</c:formatCode>
                <c:ptCount val="41"/>
                <c:pt idx="0">
                  <c:v>3</c:v>
                </c:pt>
                <c:pt idx="1">
                  <c:v>6</c:v>
                </c:pt>
                <c:pt idx="2">
                  <c:v>9</c:v>
                </c:pt>
                <c:pt idx="3">
                  <c:v>12</c:v>
                </c:pt>
                <c:pt idx="4">
                  <c:v>18</c:v>
                </c:pt>
                <c:pt idx="5">
                  <c:v>24</c:v>
                </c:pt>
                <c:pt idx="6">
                  <c:v>30</c:v>
                </c:pt>
                <c:pt idx="7">
                  <c:v>36</c:v>
                </c:pt>
                <c:pt idx="8">
                  <c:v>42</c:v>
                </c:pt>
                <c:pt idx="9">
                  <c:v>48</c:v>
                </c:pt>
                <c:pt idx="10">
                  <c:v>54</c:v>
                </c:pt>
                <c:pt idx="11">
                  <c:v>60</c:v>
                </c:pt>
                <c:pt idx="12">
                  <c:v>66</c:v>
                </c:pt>
                <c:pt idx="13">
                  <c:v>72</c:v>
                </c:pt>
                <c:pt idx="14">
                  <c:v>78</c:v>
                </c:pt>
                <c:pt idx="15">
                  <c:v>84</c:v>
                </c:pt>
                <c:pt idx="16">
                  <c:v>90</c:v>
                </c:pt>
                <c:pt idx="17">
                  <c:v>96</c:v>
                </c:pt>
                <c:pt idx="18">
                  <c:v>102</c:v>
                </c:pt>
                <c:pt idx="19">
                  <c:v>108</c:v>
                </c:pt>
                <c:pt idx="20">
                  <c:v>114</c:v>
                </c:pt>
                <c:pt idx="21">
                  <c:v>120</c:v>
                </c:pt>
                <c:pt idx="22">
                  <c:v>126</c:v>
                </c:pt>
                <c:pt idx="23">
                  <c:v>132</c:v>
                </c:pt>
                <c:pt idx="24">
                  <c:v>138</c:v>
                </c:pt>
                <c:pt idx="25">
                  <c:v>144</c:v>
                </c:pt>
                <c:pt idx="26">
                  <c:v>150</c:v>
                </c:pt>
                <c:pt idx="27">
                  <c:v>156</c:v>
                </c:pt>
                <c:pt idx="28">
                  <c:v>162</c:v>
                </c:pt>
                <c:pt idx="29">
                  <c:v>168</c:v>
                </c:pt>
                <c:pt idx="30">
                  <c:v>174</c:v>
                </c:pt>
                <c:pt idx="31">
                  <c:v>180</c:v>
                </c:pt>
                <c:pt idx="32">
                  <c:v>186</c:v>
                </c:pt>
                <c:pt idx="33">
                  <c:v>192</c:v>
                </c:pt>
                <c:pt idx="34">
                  <c:v>198</c:v>
                </c:pt>
                <c:pt idx="35">
                  <c:v>204</c:v>
                </c:pt>
                <c:pt idx="36">
                  <c:v>210</c:v>
                </c:pt>
                <c:pt idx="37">
                  <c:v>216</c:v>
                </c:pt>
                <c:pt idx="38">
                  <c:v>219</c:v>
                </c:pt>
                <c:pt idx="39">
                  <c:v>222</c:v>
                </c:pt>
                <c:pt idx="40">
                  <c:v>225</c:v>
                </c:pt>
              </c:numCache>
            </c:numRef>
          </c:xVal>
          <c:yVal>
            <c:numRef>
              <c:f>'[BTG Blade Wear Data_SCA Menasha_102214.xlsx]TM3 Wear Profile'!$T$7:$T$47</c:f>
              <c:numCache>
                <c:formatCode>0</c:formatCode>
                <c:ptCount val="41"/>
                <c:pt idx="0">
                  <c:v>101</c:v>
                </c:pt>
                <c:pt idx="1">
                  <c:v>321</c:v>
                </c:pt>
                <c:pt idx="2">
                  <c:v>257</c:v>
                </c:pt>
                <c:pt idx="3">
                  <c:v>321</c:v>
                </c:pt>
                <c:pt idx="4">
                  <c:v>339</c:v>
                </c:pt>
                <c:pt idx="5">
                  <c:v>367</c:v>
                </c:pt>
                <c:pt idx="6">
                  <c:v>376</c:v>
                </c:pt>
                <c:pt idx="7">
                  <c:v>358</c:v>
                </c:pt>
                <c:pt idx="8">
                  <c:v>367</c:v>
                </c:pt>
                <c:pt idx="9">
                  <c:v>404</c:v>
                </c:pt>
                <c:pt idx="10">
                  <c:v>385</c:v>
                </c:pt>
                <c:pt idx="11">
                  <c:v>440</c:v>
                </c:pt>
                <c:pt idx="12">
                  <c:v>358</c:v>
                </c:pt>
                <c:pt idx="13">
                  <c:v>394</c:v>
                </c:pt>
                <c:pt idx="14">
                  <c:v>440</c:v>
                </c:pt>
                <c:pt idx="15">
                  <c:v>394</c:v>
                </c:pt>
                <c:pt idx="16">
                  <c:v>413</c:v>
                </c:pt>
                <c:pt idx="17">
                  <c:v>495</c:v>
                </c:pt>
                <c:pt idx="18">
                  <c:v>505</c:v>
                </c:pt>
                <c:pt idx="19">
                  <c:v>495</c:v>
                </c:pt>
                <c:pt idx="20">
                  <c:v>514</c:v>
                </c:pt>
                <c:pt idx="21">
                  <c:v>550</c:v>
                </c:pt>
                <c:pt idx="22">
                  <c:v>505</c:v>
                </c:pt>
                <c:pt idx="23">
                  <c:v>505</c:v>
                </c:pt>
                <c:pt idx="24">
                  <c:v>459</c:v>
                </c:pt>
                <c:pt idx="25">
                  <c:v>642</c:v>
                </c:pt>
                <c:pt idx="26">
                  <c:v>706</c:v>
                </c:pt>
                <c:pt idx="27">
                  <c:v>688</c:v>
                </c:pt>
                <c:pt idx="28">
                  <c:v>505</c:v>
                </c:pt>
                <c:pt idx="29">
                  <c:v>486</c:v>
                </c:pt>
                <c:pt idx="30">
                  <c:v>523</c:v>
                </c:pt>
                <c:pt idx="31">
                  <c:v>422</c:v>
                </c:pt>
                <c:pt idx="32">
                  <c:v>367</c:v>
                </c:pt>
                <c:pt idx="33">
                  <c:v>358</c:v>
                </c:pt>
                <c:pt idx="34">
                  <c:v>358</c:v>
                </c:pt>
                <c:pt idx="35">
                  <c:v>349</c:v>
                </c:pt>
                <c:pt idx="36">
                  <c:v>395</c:v>
                </c:pt>
                <c:pt idx="37">
                  <c:v>229</c:v>
                </c:pt>
                <c:pt idx="38">
                  <c:v>348</c:v>
                </c:pt>
                <c:pt idx="39">
                  <c:v>110</c:v>
                </c:pt>
              </c:numCache>
            </c:numRef>
          </c:yVal>
          <c:smooth val="1"/>
          <c:extLst>
            <c:ext xmlns:c16="http://schemas.microsoft.com/office/drawing/2014/chart" uri="{C3380CC4-5D6E-409C-BE32-E72D297353CC}">
              <c16:uniqueId val="{00000000-E06F-46B5-9C8B-2D872E5600A0}"/>
            </c:ext>
          </c:extLst>
        </c:ser>
        <c:ser>
          <c:idx val="1"/>
          <c:order val="1"/>
          <c:tx>
            <c:strRef>
              <c:f>'[BTG Blade Wear Data_SCA Menasha_102214.xlsx]TM3 Wear Profile'!$U$4:$U$5</c:f>
              <c:strCache>
                <c:ptCount val="1"/>
                <c:pt idx="0">
                  <c:v>Grade 1054 (70hr)</c:v>
                </c:pt>
              </c:strCache>
            </c:strRef>
          </c:tx>
          <c:spPr>
            <a:ln w="19050"/>
          </c:spPr>
          <c:marker>
            <c:symbol val="circle"/>
            <c:size val="5"/>
          </c:marker>
          <c:xVal>
            <c:numRef>
              <c:f>'[BTG Blade Wear Data_SCA Menasha_102214.xlsx]TM3 Wear Profile'!$S$7:$S$47</c:f>
              <c:numCache>
                <c:formatCode>General</c:formatCode>
                <c:ptCount val="41"/>
                <c:pt idx="0">
                  <c:v>3</c:v>
                </c:pt>
                <c:pt idx="1">
                  <c:v>6</c:v>
                </c:pt>
                <c:pt idx="2">
                  <c:v>9</c:v>
                </c:pt>
                <c:pt idx="3">
                  <c:v>12</c:v>
                </c:pt>
                <c:pt idx="4">
                  <c:v>18</c:v>
                </c:pt>
                <c:pt idx="5">
                  <c:v>24</c:v>
                </c:pt>
                <c:pt idx="6">
                  <c:v>30</c:v>
                </c:pt>
                <c:pt idx="7">
                  <c:v>36</c:v>
                </c:pt>
                <c:pt idx="8">
                  <c:v>42</c:v>
                </c:pt>
                <c:pt idx="9">
                  <c:v>48</c:v>
                </c:pt>
                <c:pt idx="10">
                  <c:v>54</c:v>
                </c:pt>
                <c:pt idx="11">
                  <c:v>60</c:v>
                </c:pt>
                <c:pt idx="12">
                  <c:v>66</c:v>
                </c:pt>
                <c:pt idx="13">
                  <c:v>72</c:v>
                </c:pt>
                <c:pt idx="14">
                  <c:v>78</c:v>
                </c:pt>
                <c:pt idx="15">
                  <c:v>84</c:v>
                </c:pt>
                <c:pt idx="16">
                  <c:v>90</c:v>
                </c:pt>
                <c:pt idx="17">
                  <c:v>96</c:v>
                </c:pt>
                <c:pt idx="18">
                  <c:v>102</c:v>
                </c:pt>
                <c:pt idx="19">
                  <c:v>108</c:v>
                </c:pt>
                <c:pt idx="20">
                  <c:v>114</c:v>
                </c:pt>
                <c:pt idx="21">
                  <c:v>120</c:v>
                </c:pt>
                <c:pt idx="22">
                  <c:v>126</c:v>
                </c:pt>
                <c:pt idx="23">
                  <c:v>132</c:v>
                </c:pt>
                <c:pt idx="24">
                  <c:v>138</c:v>
                </c:pt>
                <c:pt idx="25">
                  <c:v>144</c:v>
                </c:pt>
                <c:pt idx="26">
                  <c:v>150</c:v>
                </c:pt>
                <c:pt idx="27">
                  <c:v>156</c:v>
                </c:pt>
                <c:pt idx="28">
                  <c:v>162</c:v>
                </c:pt>
                <c:pt idx="29">
                  <c:v>168</c:v>
                </c:pt>
                <c:pt idx="30">
                  <c:v>174</c:v>
                </c:pt>
                <c:pt idx="31">
                  <c:v>180</c:v>
                </c:pt>
                <c:pt idx="32">
                  <c:v>186</c:v>
                </c:pt>
                <c:pt idx="33">
                  <c:v>192</c:v>
                </c:pt>
                <c:pt idx="34">
                  <c:v>198</c:v>
                </c:pt>
                <c:pt idx="35">
                  <c:v>204</c:v>
                </c:pt>
                <c:pt idx="36">
                  <c:v>210</c:v>
                </c:pt>
                <c:pt idx="37">
                  <c:v>216</c:v>
                </c:pt>
                <c:pt idx="38">
                  <c:v>219</c:v>
                </c:pt>
                <c:pt idx="39">
                  <c:v>222</c:v>
                </c:pt>
                <c:pt idx="40">
                  <c:v>225</c:v>
                </c:pt>
              </c:numCache>
            </c:numRef>
          </c:xVal>
          <c:yVal>
            <c:numRef>
              <c:f>'[BTG Blade Wear Data_SCA Menasha_102214.xlsx]TM3 Wear Profile'!$U$7:$U$47</c:f>
              <c:numCache>
                <c:formatCode>0</c:formatCode>
                <c:ptCount val="41"/>
                <c:pt idx="0">
                  <c:v>94.36</c:v>
                </c:pt>
                <c:pt idx="1">
                  <c:v>111.51</c:v>
                </c:pt>
                <c:pt idx="2">
                  <c:v>274.5</c:v>
                </c:pt>
                <c:pt idx="3">
                  <c:v>437.48000999999999</c:v>
                </c:pt>
                <c:pt idx="4">
                  <c:v>540.40997000000004</c:v>
                </c:pt>
                <c:pt idx="5">
                  <c:v>480.37</c:v>
                </c:pt>
                <c:pt idx="6">
                  <c:v>609.03998000000001</c:v>
                </c:pt>
                <c:pt idx="7">
                  <c:v>669.08001999999999</c:v>
                </c:pt>
                <c:pt idx="8">
                  <c:v>506.10001</c:v>
                </c:pt>
                <c:pt idx="9">
                  <c:v>574.71996999999999</c:v>
                </c:pt>
                <c:pt idx="10">
                  <c:v>660.5</c:v>
                </c:pt>
                <c:pt idx="11">
                  <c:v>617.60999000000004</c:v>
                </c:pt>
                <c:pt idx="12">
                  <c:v>626.19000000000005</c:v>
                </c:pt>
                <c:pt idx="13">
                  <c:v>368.85001</c:v>
                </c:pt>
                <c:pt idx="14">
                  <c:v>540.40997000000004</c:v>
                </c:pt>
                <c:pt idx="15">
                  <c:v>677.65997000000004</c:v>
                </c:pt>
                <c:pt idx="16">
                  <c:v>651.92998999999998</c:v>
                </c:pt>
                <c:pt idx="17">
                  <c:v>789.16998000000001</c:v>
                </c:pt>
                <c:pt idx="18">
                  <c:v>772.02002000000005</c:v>
                </c:pt>
                <c:pt idx="19">
                  <c:v>737.71001999999999</c:v>
                </c:pt>
                <c:pt idx="20">
                  <c:v>729.13</c:v>
                </c:pt>
                <c:pt idx="21">
                  <c:v>651.92998999999998</c:v>
                </c:pt>
                <c:pt idx="22">
                  <c:v>789.16998000000001</c:v>
                </c:pt>
                <c:pt idx="23">
                  <c:v>763.44</c:v>
                </c:pt>
                <c:pt idx="24">
                  <c:v>874.95001000000002</c:v>
                </c:pt>
                <c:pt idx="25">
                  <c:v>823.48999000000003</c:v>
                </c:pt>
                <c:pt idx="26">
                  <c:v>1063.67004</c:v>
                </c:pt>
                <c:pt idx="27">
                  <c:v>1003.62</c:v>
                </c:pt>
                <c:pt idx="28">
                  <c:v>832.06</c:v>
                </c:pt>
                <c:pt idx="29">
                  <c:v>651.92998999999998</c:v>
                </c:pt>
                <c:pt idx="30">
                  <c:v>686.23999000000003</c:v>
                </c:pt>
                <c:pt idx="31">
                  <c:v>823.48999000000003</c:v>
                </c:pt>
                <c:pt idx="32">
                  <c:v>566.15002000000004</c:v>
                </c:pt>
                <c:pt idx="33">
                  <c:v>454.63</c:v>
                </c:pt>
                <c:pt idx="34">
                  <c:v>814.90997000000004</c:v>
                </c:pt>
                <c:pt idx="35">
                  <c:v>506.10001</c:v>
                </c:pt>
                <c:pt idx="36">
                  <c:v>471.79001</c:v>
                </c:pt>
                <c:pt idx="37">
                  <c:v>471.79001</c:v>
                </c:pt>
                <c:pt idx="38">
                  <c:v>566.15002000000004</c:v>
                </c:pt>
                <c:pt idx="39">
                  <c:v>531.83001999999999</c:v>
                </c:pt>
                <c:pt idx="40">
                  <c:v>111.51</c:v>
                </c:pt>
              </c:numCache>
            </c:numRef>
          </c:yVal>
          <c:smooth val="1"/>
          <c:extLst>
            <c:ext xmlns:c16="http://schemas.microsoft.com/office/drawing/2014/chart" uri="{C3380CC4-5D6E-409C-BE32-E72D297353CC}">
              <c16:uniqueId val="{00000001-E06F-46B5-9C8B-2D872E5600A0}"/>
            </c:ext>
          </c:extLst>
        </c:ser>
        <c:ser>
          <c:idx val="2"/>
          <c:order val="2"/>
          <c:tx>
            <c:strRef>
              <c:f>'[BTG Blade Wear Data_SCA Menasha_102214.xlsx]TM3 Wear Profile'!$V$4:$V$5</c:f>
              <c:strCache>
                <c:ptCount val="1"/>
                <c:pt idx="0">
                  <c:v>Grade 1054 (16hr)</c:v>
                </c:pt>
              </c:strCache>
            </c:strRef>
          </c:tx>
          <c:spPr>
            <a:ln w="19050">
              <a:solidFill>
                <a:srgbClr val="FF0000"/>
              </a:solidFill>
            </a:ln>
          </c:spPr>
          <c:marker>
            <c:symbol val="circle"/>
            <c:size val="5"/>
            <c:spPr>
              <a:solidFill>
                <a:srgbClr val="FF0000"/>
              </a:solidFill>
              <a:ln>
                <a:solidFill>
                  <a:srgbClr val="FF0000"/>
                </a:solidFill>
              </a:ln>
            </c:spPr>
          </c:marker>
          <c:xVal>
            <c:numRef>
              <c:f>'[BTG Blade Wear Data_SCA Menasha_102214.xlsx]TM3 Wear Profile'!$S$7:$S$47</c:f>
              <c:numCache>
                <c:formatCode>General</c:formatCode>
                <c:ptCount val="41"/>
                <c:pt idx="0">
                  <c:v>3</c:v>
                </c:pt>
                <c:pt idx="1">
                  <c:v>6</c:v>
                </c:pt>
                <c:pt idx="2">
                  <c:v>9</c:v>
                </c:pt>
                <c:pt idx="3">
                  <c:v>12</c:v>
                </c:pt>
                <c:pt idx="4">
                  <c:v>18</c:v>
                </c:pt>
                <c:pt idx="5">
                  <c:v>24</c:v>
                </c:pt>
                <c:pt idx="6">
                  <c:v>30</c:v>
                </c:pt>
                <c:pt idx="7">
                  <c:v>36</c:v>
                </c:pt>
                <c:pt idx="8">
                  <c:v>42</c:v>
                </c:pt>
                <c:pt idx="9">
                  <c:v>48</c:v>
                </c:pt>
                <c:pt idx="10">
                  <c:v>54</c:v>
                </c:pt>
                <c:pt idx="11">
                  <c:v>60</c:v>
                </c:pt>
                <c:pt idx="12">
                  <c:v>66</c:v>
                </c:pt>
                <c:pt idx="13">
                  <c:v>72</c:v>
                </c:pt>
                <c:pt idx="14">
                  <c:v>78</c:v>
                </c:pt>
                <c:pt idx="15">
                  <c:v>84</c:v>
                </c:pt>
                <c:pt idx="16">
                  <c:v>90</c:v>
                </c:pt>
                <c:pt idx="17">
                  <c:v>96</c:v>
                </c:pt>
                <c:pt idx="18">
                  <c:v>102</c:v>
                </c:pt>
                <c:pt idx="19">
                  <c:v>108</c:v>
                </c:pt>
                <c:pt idx="20">
                  <c:v>114</c:v>
                </c:pt>
                <c:pt idx="21">
                  <c:v>120</c:v>
                </c:pt>
                <c:pt idx="22">
                  <c:v>126</c:v>
                </c:pt>
                <c:pt idx="23">
                  <c:v>132</c:v>
                </c:pt>
                <c:pt idx="24">
                  <c:v>138</c:v>
                </c:pt>
                <c:pt idx="25">
                  <c:v>144</c:v>
                </c:pt>
                <c:pt idx="26">
                  <c:v>150</c:v>
                </c:pt>
                <c:pt idx="27">
                  <c:v>156</c:v>
                </c:pt>
                <c:pt idx="28">
                  <c:v>162</c:v>
                </c:pt>
                <c:pt idx="29">
                  <c:v>168</c:v>
                </c:pt>
                <c:pt idx="30">
                  <c:v>174</c:v>
                </c:pt>
                <c:pt idx="31">
                  <c:v>180</c:v>
                </c:pt>
                <c:pt idx="32">
                  <c:v>186</c:v>
                </c:pt>
                <c:pt idx="33">
                  <c:v>192</c:v>
                </c:pt>
                <c:pt idx="34">
                  <c:v>198</c:v>
                </c:pt>
                <c:pt idx="35">
                  <c:v>204</c:v>
                </c:pt>
                <c:pt idx="36">
                  <c:v>210</c:v>
                </c:pt>
                <c:pt idx="37">
                  <c:v>216</c:v>
                </c:pt>
                <c:pt idx="38">
                  <c:v>219</c:v>
                </c:pt>
                <c:pt idx="39">
                  <c:v>222</c:v>
                </c:pt>
                <c:pt idx="40">
                  <c:v>225</c:v>
                </c:pt>
              </c:numCache>
            </c:numRef>
          </c:xVal>
          <c:yVal>
            <c:numRef>
              <c:f>'[BTG Blade Wear Data_SCA Menasha_102214.xlsx]TM3 Wear Profile'!$V$7:$V$47</c:f>
              <c:numCache>
                <c:formatCode>0</c:formatCode>
                <c:ptCount val="41"/>
                <c:pt idx="0">
                  <c:v>51.47</c:v>
                </c:pt>
                <c:pt idx="1">
                  <c:v>51.47</c:v>
                </c:pt>
                <c:pt idx="2">
                  <c:v>180.14</c:v>
                </c:pt>
                <c:pt idx="3">
                  <c:v>180.14</c:v>
                </c:pt>
                <c:pt idx="4">
                  <c:v>154.39999</c:v>
                </c:pt>
                <c:pt idx="5">
                  <c:v>162.97999999999999</c:v>
                </c:pt>
                <c:pt idx="6">
                  <c:v>162.97999999999999</c:v>
                </c:pt>
                <c:pt idx="7">
                  <c:v>188.72</c:v>
                </c:pt>
                <c:pt idx="8">
                  <c:v>205.87</c:v>
                </c:pt>
                <c:pt idx="9">
                  <c:v>188.72</c:v>
                </c:pt>
                <c:pt idx="10">
                  <c:v>171.56</c:v>
                </c:pt>
                <c:pt idx="11">
                  <c:v>171.56</c:v>
                </c:pt>
                <c:pt idx="12">
                  <c:v>197.28998999999999</c:v>
                </c:pt>
                <c:pt idx="13">
                  <c:v>188.72</c:v>
                </c:pt>
                <c:pt idx="14">
                  <c:v>223.03</c:v>
                </c:pt>
                <c:pt idx="15">
                  <c:v>240.17999</c:v>
                </c:pt>
                <c:pt idx="16">
                  <c:v>214.45</c:v>
                </c:pt>
                <c:pt idx="17">
                  <c:v>257.33999999999997</c:v>
                </c:pt>
                <c:pt idx="18">
                  <c:v>325.95999</c:v>
                </c:pt>
                <c:pt idx="19">
                  <c:v>334.54001</c:v>
                </c:pt>
                <c:pt idx="20">
                  <c:v>265.92000999999999</c:v>
                </c:pt>
                <c:pt idx="21">
                  <c:v>343.12</c:v>
                </c:pt>
                <c:pt idx="22">
                  <c:v>257.33999999999997</c:v>
                </c:pt>
                <c:pt idx="23">
                  <c:v>283.07001000000002</c:v>
                </c:pt>
                <c:pt idx="24">
                  <c:v>300.23000999999999</c:v>
                </c:pt>
                <c:pt idx="25">
                  <c:v>240.17999</c:v>
                </c:pt>
                <c:pt idx="26">
                  <c:v>523.26000999999997</c:v>
                </c:pt>
                <c:pt idx="27">
                  <c:v>446.06</c:v>
                </c:pt>
                <c:pt idx="28">
                  <c:v>446.06</c:v>
                </c:pt>
                <c:pt idx="29">
                  <c:v>248.75998999999999</c:v>
                </c:pt>
                <c:pt idx="30">
                  <c:v>274.5</c:v>
                </c:pt>
                <c:pt idx="31">
                  <c:v>317.39001000000002</c:v>
                </c:pt>
                <c:pt idx="32">
                  <c:v>171.56</c:v>
                </c:pt>
                <c:pt idx="33">
                  <c:v>145.83000000000001</c:v>
                </c:pt>
                <c:pt idx="34">
                  <c:v>162.97999999999999</c:v>
                </c:pt>
                <c:pt idx="35">
                  <c:v>188.72</c:v>
                </c:pt>
                <c:pt idx="36">
                  <c:v>154.39999</c:v>
                </c:pt>
                <c:pt idx="37">
                  <c:v>180.14</c:v>
                </c:pt>
                <c:pt idx="38">
                  <c:v>180.14</c:v>
                </c:pt>
                <c:pt idx="39">
                  <c:v>265.92000999999999</c:v>
                </c:pt>
                <c:pt idx="40">
                  <c:v>85.78</c:v>
                </c:pt>
              </c:numCache>
            </c:numRef>
          </c:yVal>
          <c:smooth val="1"/>
          <c:extLst>
            <c:ext xmlns:c16="http://schemas.microsoft.com/office/drawing/2014/chart" uri="{C3380CC4-5D6E-409C-BE32-E72D297353CC}">
              <c16:uniqueId val="{00000002-E06F-46B5-9C8B-2D872E5600A0}"/>
            </c:ext>
          </c:extLst>
        </c:ser>
        <c:ser>
          <c:idx val="3"/>
          <c:order val="3"/>
          <c:tx>
            <c:strRef>
              <c:f>'[BTG Blade Wear Data_SCA Menasha_102214.xlsx]TM3 Wear Profile'!$W$4:$W$5</c:f>
              <c:strCache>
                <c:ptCount val="1"/>
                <c:pt idx="0">
                  <c:v>Grade 1202 (15hr)</c:v>
                </c:pt>
              </c:strCache>
            </c:strRef>
          </c:tx>
          <c:spPr>
            <a:ln w="19050">
              <a:solidFill>
                <a:schemeClr val="accent2">
                  <a:lumMod val="60000"/>
                  <a:lumOff val="40000"/>
                </a:schemeClr>
              </a:solidFill>
            </a:ln>
          </c:spPr>
          <c:marker>
            <c:symbol val="circle"/>
            <c:size val="5"/>
            <c:spPr>
              <a:solidFill>
                <a:schemeClr val="accent2">
                  <a:lumMod val="60000"/>
                  <a:lumOff val="40000"/>
                </a:schemeClr>
              </a:solidFill>
              <a:ln>
                <a:solidFill>
                  <a:schemeClr val="accent2">
                    <a:lumMod val="40000"/>
                    <a:lumOff val="60000"/>
                  </a:schemeClr>
                </a:solidFill>
              </a:ln>
            </c:spPr>
          </c:marker>
          <c:xVal>
            <c:numRef>
              <c:f>'[BTG Blade Wear Data_SCA Menasha_102214.xlsx]TM3 Wear Profile'!$S$7:$S$47</c:f>
              <c:numCache>
                <c:formatCode>General</c:formatCode>
                <c:ptCount val="41"/>
                <c:pt idx="0">
                  <c:v>3</c:v>
                </c:pt>
                <c:pt idx="1">
                  <c:v>6</c:v>
                </c:pt>
                <c:pt idx="2">
                  <c:v>9</c:v>
                </c:pt>
                <c:pt idx="3">
                  <c:v>12</c:v>
                </c:pt>
                <c:pt idx="4">
                  <c:v>18</c:v>
                </c:pt>
                <c:pt idx="5">
                  <c:v>24</c:v>
                </c:pt>
                <c:pt idx="6">
                  <c:v>30</c:v>
                </c:pt>
                <c:pt idx="7">
                  <c:v>36</c:v>
                </c:pt>
                <c:pt idx="8">
                  <c:v>42</c:v>
                </c:pt>
                <c:pt idx="9">
                  <c:v>48</c:v>
                </c:pt>
                <c:pt idx="10">
                  <c:v>54</c:v>
                </c:pt>
                <c:pt idx="11">
                  <c:v>60</c:v>
                </c:pt>
                <c:pt idx="12">
                  <c:v>66</c:v>
                </c:pt>
                <c:pt idx="13">
                  <c:v>72</c:v>
                </c:pt>
                <c:pt idx="14">
                  <c:v>78</c:v>
                </c:pt>
                <c:pt idx="15">
                  <c:v>84</c:v>
                </c:pt>
                <c:pt idx="16">
                  <c:v>90</c:v>
                </c:pt>
                <c:pt idx="17">
                  <c:v>96</c:v>
                </c:pt>
                <c:pt idx="18">
                  <c:v>102</c:v>
                </c:pt>
                <c:pt idx="19">
                  <c:v>108</c:v>
                </c:pt>
                <c:pt idx="20">
                  <c:v>114</c:v>
                </c:pt>
                <c:pt idx="21">
                  <c:v>120</c:v>
                </c:pt>
                <c:pt idx="22">
                  <c:v>126</c:v>
                </c:pt>
                <c:pt idx="23">
                  <c:v>132</c:v>
                </c:pt>
                <c:pt idx="24">
                  <c:v>138</c:v>
                </c:pt>
                <c:pt idx="25">
                  <c:v>144</c:v>
                </c:pt>
                <c:pt idx="26">
                  <c:v>150</c:v>
                </c:pt>
                <c:pt idx="27">
                  <c:v>156</c:v>
                </c:pt>
                <c:pt idx="28">
                  <c:v>162</c:v>
                </c:pt>
                <c:pt idx="29">
                  <c:v>168</c:v>
                </c:pt>
                <c:pt idx="30">
                  <c:v>174</c:v>
                </c:pt>
                <c:pt idx="31">
                  <c:v>180</c:v>
                </c:pt>
                <c:pt idx="32">
                  <c:v>186</c:v>
                </c:pt>
                <c:pt idx="33">
                  <c:v>192</c:v>
                </c:pt>
                <c:pt idx="34">
                  <c:v>198</c:v>
                </c:pt>
                <c:pt idx="35">
                  <c:v>204</c:v>
                </c:pt>
                <c:pt idx="36">
                  <c:v>210</c:v>
                </c:pt>
                <c:pt idx="37">
                  <c:v>216</c:v>
                </c:pt>
                <c:pt idx="38">
                  <c:v>219</c:v>
                </c:pt>
                <c:pt idx="39">
                  <c:v>222</c:v>
                </c:pt>
                <c:pt idx="40">
                  <c:v>225</c:v>
                </c:pt>
              </c:numCache>
            </c:numRef>
          </c:xVal>
          <c:yVal>
            <c:numRef>
              <c:f>'[BTG Blade Wear Data_SCA Menasha_102214.xlsx]TM3 Wear Profile'!$W$7:$W$47</c:f>
              <c:numCache>
                <c:formatCode>0</c:formatCode>
                <c:ptCount val="41"/>
                <c:pt idx="0">
                  <c:v>111.51</c:v>
                </c:pt>
                <c:pt idx="1">
                  <c:v>68.62</c:v>
                </c:pt>
                <c:pt idx="2">
                  <c:v>162.97999999999999</c:v>
                </c:pt>
                <c:pt idx="3">
                  <c:v>197.28998999999999</c:v>
                </c:pt>
                <c:pt idx="4">
                  <c:v>480.37</c:v>
                </c:pt>
                <c:pt idx="5">
                  <c:v>591.88</c:v>
                </c:pt>
                <c:pt idx="6">
                  <c:v>574.71996999999999</c:v>
                </c:pt>
                <c:pt idx="7">
                  <c:v>574.71996999999999</c:v>
                </c:pt>
                <c:pt idx="8">
                  <c:v>591.88</c:v>
                </c:pt>
                <c:pt idx="9">
                  <c:v>548.98999000000003</c:v>
                </c:pt>
                <c:pt idx="10">
                  <c:v>634.77002000000005</c:v>
                </c:pt>
                <c:pt idx="11">
                  <c:v>703.39000999999996</c:v>
                </c:pt>
                <c:pt idx="12">
                  <c:v>540.40997000000004</c:v>
                </c:pt>
                <c:pt idx="13">
                  <c:v>703.39000999999996</c:v>
                </c:pt>
                <c:pt idx="14">
                  <c:v>626.19000000000005</c:v>
                </c:pt>
                <c:pt idx="15">
                  <c:v>626.19000000000005</c:v>
                </c:pt>
                <c:pt idx="16">
                  <c:v>643.34997999999996</c:v>
                </c:pt>
                <c:pt idx="17">
                  <c:v>711.96996999999999</c:v>
                </c:pt>
                <c:pt idx="18">
                  <c:v>849.21996999999999</c:v>
                </c:pt>
                <c:pt idx="19">
                  <c:v>643.34997999999996</c:v>
                </c:pt>
                <c:pt idx="20">
                  <c:v>763.44</c:v>
                </c:pt>
                <c:pt idx="21">
                  <c:v>694.82001000000002</c:v>
                </c:pt>
                <c:pt idx="22">
                  <c:v>591.88</c:v>
                </c:pt>
                <c:pt idx="23">
                  <c:v>797.75</c:v>
                </c:pt>
                <c:pt idx="24">
                  <c:v>531.83001999999999</c:v>
                </c:pt>
                <c:pt idx="25">
                  <c:v>686.23999000000003</c:v>
                </c:pt>
                <c:pt idx="26">
                  <c:v>772.02002000000005</c:v>
                </c:pt>
                <c:pt idx="27">
                  <c:v>772.02002000000005</c:v>
                </c:pt>
                <c:pt idx="28">
                  <c:v>557.57001000000002</c:v>
                </c:pt>
                <c:pt idx="29">
                  <c:v>557.57001000000002</c:v>
                </c:pt>
                <c:pt idx="30">
                  <c:v>677.65997000000004</c:v>
                </c:pt>
                <c:pt idx="31">
                  <c:v>471.79001</c:v>
                </c:pt>
                <c:pt idx="32">
                  <c:v>420.32001000000002</c:v>
                </c:pt>
                <c:pt idx="33">
                  <c:v>454.63</c:v>
                </c:pt>
                <c:pt idx="34">
                  <c:v>420.32001000000002</c:v>
                </c:pt>
                <c:pt idx="35">
                  <c:v>308.81</c:v>
                </c:pt>
                <c:pt idx="36">
                  <c:v>325.95999</c:v>
                </c:pt>
                <c:pt idx="37">
                  <c:v>626.19000000000005</c:v>
                </c:pt>
                <c:pt idx="38">
                  <c:v>583.29998999999998</c:v>
                </c:pt>
                <c:pt idx="39">
                  <c:v>94.36</c:v>
                </c:pt>
              </c:numCache>
            </c:numRef>
          </c:yVal>
          <c:smooth val="1"/>
          <c:extLst>
            <c:ext xmlns:c16="http://schemas.microsoft.com/office/drawing/2014/chart" uri="{C3380CC4-5D6E-409C-BE32-E72D297353CC}">
              <c16:uniqueId val="{00000003-E06F-46B5-9C8B-2D872E5600A0}"/>
            </c:ext>
          </c:extLst>
        </c:ser>
        <c:ser>
          <c:idx val="4"/>
          <c:order val="4"/>
          <c:tx>
            <c:strRef>
              <c:f>'[BTG Blade Wear Data_SCA Menasha_102214.xlsx]TM3 Wear Profile'!$X$4:$X$5</c:f>
              <c:strCache>
                <c:ptCount val="1"/>
                <c:pt idx="0">
                  <c:v>Grade 1454 (41hr)</c:v>
                </c:pt>
              </c:strCache>
            </c:strRef>
          </c:tx>
          <c:spPr>
            <a:ln w="22225">
              <a:solidFill>
                <a:srgbClr val="C00000"/>
              </a:solidFill>
            </a:ln>
          </c:spPr>
          <c:marker>
            <c:symbol val="circle"/>
            <c:size val="5"/>
            <c:spPr>
              <a:solidFill>
                <a:srgbClr val="C00000"/>
              </a:solidFill>
              <a:ln>
                <a:solidFill>
                  <a:srgbClr val="C00000"/>
                </a:solidFill>
              </a:ln>
            </c:spPr>
          </c:marker>
          <c:xVal>
            <c:numRef>
              <c:f>'[BTG Blade Wear Data_SCA Menasha_102214.xlsx]TM3 Wear Profile'!$S$7:$S$47</c:f>
              <c:numCache>
                <c:formatCode>General</c:formatCode>
                <c:ptCount val="41"/>
                <c:pt idx="0">
                  <c:v>3</c:v>
                </c:pt>
                <c:pt idx="1">
                  <c:v>6</c:v>
                </c:pt>
                <c:pt idx="2">
                  <c:v>9</c:v>
                </c:pt>
                <c:pt idx="3">
                  <c:v>12</c:v>
                </c:pt>
                <c:pt idx="4">
                  <c:v>18</c:v>
                </c:pt>
                <c:pt idx="5">
                  <c:v>24</c:v>
                </c:pt>
                <c:pt idx="6">
                  <c:v>30</c:v>
                </c:pt>
                <c:pt idx="7">
                  <c:v>36</c:v>
                </c:pt>
                <c:pt idx="8">
                  <c:v>42</c:v>
                </c:pt>
                <c:pt idx="9">
                  <c:v>48</c:v>
                </c:pt>
                <c:pt idx="10">
                  <c:v>54</c:v>
                </c:pt>
                <c:pt idx="11">
                  <c:v>60</c:v>
                </c:pt>
                <c:pt idx="12">
                  <c:v>66</c:v>
                </c:pt>
                <c:pt idx="13">
                  <c:v>72</c:v>
                </c:pt>
                <c:pt idx="14">
                  <c:v>78</c:v>
                </c:pt>
                <c:pt idx="15">
                  <c:v>84</c:v>
                </c:pt>
                <c:pt idx="16">
                  <c:v>90</c:v>
                </c:pt>
                <c:pt idx="17">
                  <c:v>96</c:v>
                </c:pt>
                <c:pt idx="18">
                  <c:v>102</c:v>
                </c:pt>
                <c:pt idx="19">
                  <c:v>108</c:v>
                </c:pt>
                <c:pt idx="20">
                  <c:v>114</c:v>
                </c:pt>
                <c:pt idx="21">
                  <c:v>120</c:v>
                </c:pt>
                <c:pt idx="22">
                  <c:v>126</c:v>
                </c:pt>
                <c:pt idx="23">
                  <c:v>132</c:v>
                </c:pt>
                <c:pt idx="24">
                  <c:v>138</c:v>
                </c:pt>
                <c:pt idx="25">
                  <c:v>144</c:v>
                </c:pt>
                <c:pt idx="26">
                  <c:v>150</c:v>
                </c:pt>
                <c:pt idx="27">
                  <c:v>156</c:v>
                </c:pt>
                <c:pt idx="28">
                  <c:v>162</c:v>
                </c:pt>
                <c:pt idx="29">
                  <c:v>168</c:v>
                </c:pt>
                <c:pt idx="30">
                  <c:v>174</c:v>
                </c:pt>
                <c:pt idx="31">
                  <c:v>180</c:v>
                </c:pt>
                <c:pt idx="32">
                  <c:v>186</c:v>
                </c:pt>
                <c:pt idx="33">
                  <c:v>192</c:v>
                </c:pt>
                <c:pt idx="34">
                  <c:v>198</c:v>
                </c:pt>
                <c:pt idx="35">
                  <c:v>204</c:v>
                </c:pt>
                <c:pt idx="36">
                  <c:v>210</c:v>
                </c:pt>
                <c:pt idx="37">
                  <c:v>216</c:v>
                </c:pt>
                <c:pt idx="38">
                  <c:v>219</c:v>
                </c:pt>
                <c:pt idx="39">
                  <c:v>222</c:v>
                </c:pt>
                <c:pt idx="40">
                  <c:v>225</c:v>
                </c:pt>
              </c:numCache>
            </c:numRef>
          </c:xVal>
          <c:yVal>
            <c:numRef>
              <c:f>'[BTG Blade Wear Data_SCA Menasha_102214.xlsx]TM3 Wear Profile'!$X$7:$X$47</c:f>
              <c:numCache>
                <c:formatCode>0</c:formatCode>
                <c:ptCount val="41"/>
                <c:pt idx="0">
                  <c:v>94.36</c:v>
                </c:pt>
                <c:pt idx="1">
                  <c:v>283.07001000000002</c:v>
                </c:pt>
                <c:pt idx="2">
                  <c:v>403.17000999999999</c:v>
                </c:pt>
                <c:pt idx="3">
                  <c:v>420.32001000000002</c:v>
                </c:pt>
                <c:pt idx="4">
                  <c:v>403.17000999999999</c:v>
                </c:pt>
                <c:pt idx="5">
                  <c:v>394.59</c:v>
                </c:pt>
                <c:pt idx="6">
                  <c:v>403.17000999999999</c:v>
                </c:pt>
                <c:pt idx="7">
                  <c:v>471.79001</c:v>
                </c:pt>
                <c:pt idx="8">
                  <c:v>514.67998999999998</c:v>
                </c:pt>
                <c:pt idx="9">
                  <c:v>368.85001</c:v>
                </c:pt>
                <c:pt idx="10">
                  <c:v>325.95999</c:v>
                </c:pt>
                <c:pt idx="11">
                  <c:v>223.03</c:v>
                </c:pt>
                <c:pt idx="12">
                  <c:v>377.42998999999998</c:v>
                </c:pt>
                <c:pt idx="13">
                  <c:v>334.54001</c:v>
                </c:pt>
                <c:pt idx="14">
                  <c:v>274.5</c:v>
                </c:pt>
                <c:pt idx="15">
                  <c:v>317.39001000000002</c:v>
                </c:pt>
                <c:pt idx="16">
                  <c:v>368.85001</c:v>
                </c:pt>
                <c:pt idx="17">
                  <c:v>480.37</c:v>
                </c:pt>
                <c:pt idx="18">
                  <c:v>660.5</c:v>
                </c:pt>
                <c:pt idx="19">
                  <c:v>506.10001</c:v>
                </c:pt>
                <c:pt idx="20">
                  <c:v>634.77002000000005</c:v>
                </c:pt>
                <c:pt idx="21">
                  <c:v>591.88</c:v>
                </c:pt>
                <c:pt idx="22">
                  <c:v>651.92998999999998</c:v>
                </c:pt>
                <c:pt idx="23">
                  <c:v>737.71001999999999</c:v>
                </c:pt>
                <c:pt idx="24">
                  <c:v>669.08001999999999</c:v>
                </c:pt>
                <c:pt idx="25">
                  <c:v>488.94</c:v>
                </c:pt>
                <c:pt idx="26">
                  <c:v>609.03998000000001</c:v>
                </c:pt>
                <c:pt idx="27">
                  <c:v>609.03998000000001</c:v>
                </c:pt>
                <c:pt idx="28">
                  <c:v>591.88</c:v>
                </c:pt>
                <c:pt idx="29">
                  <c:v>523.26000999999997</c:v>
                </c:pt>
                <c:pt idx="30">
                  <c:v>609.03998000000001</c:v>
                </c:pt>
                <c:pt idx="31">
                  <c:v>626.19000000000005</c:v>
                </c:pt>
                <c:pt idx="32">
                  <c:v>480.37</c:v>
                </c:pt>
                <c:pt idx="33">
                  <c:v>403.17000999999999</c:v>
                </c:pt>
                <c:pt idx="34">
                  <c:v>531.83001999999999</c:v>
                </c:pt>
                <c:pt idx="35">
                  <c:v>403.17000999999999</c:v>
                </c:pt>
                <c:pt idx="36">
                  <c:v>325.95999</c:v>
                </c:pt>
                <c:pt idx="37">
                  <c:v>386.01001000000002</c:v>
                </c:pt>
                <c:pt idx="38">
                  <c:v>248.75998999999999</c:v>
                </c:pt>
                <c:pt idx="39">
                  <c:v>651.92998999999998</c:v>
                </c:pt>
                <c:pt idx="40">
                  <c:v>111.51</c:v>
                </c:pt>
              </c:numCache>
            </c:numRef>
          </c:yVal>
          <c:smooth val="1"/>
          <c:extLst>
            <c:ext xmlns:c16="http://schemas.microsoft.com/office/drawing/2014/chart" uri="{C3380CC4-5D6E-409C-BE32-E72D297353CC}">
              <c16:uniqueId val="{00000004-E06F-46B5-9C8B-2D872E5600A0}"/>
            </c:ext>
          </c:extLst>
        </c:ser>
        <c:ser>
          <c:idx val="5"/>
          <c:order val="5"/>
          <c:tx>
            <c:strRef>
              <c:f>'[BTG Blade Wear Data_SCA Menasha_102214.xlsx]TM3 Wear Profile'!$Y$4:$Y$5</c:f>
              <c:strCache>
                <c:ptCount val="1"/>
                <c:pt idx="0">
                  <c:v>Kadant CeraEdge S (5hr)</c:v>
                </c:pt>
              </c:strCache>
            </c:strRef>
          </c:tx>
          <c:spPr>
            <a:ln w="47625">
              <a:solidFill>
                <a:schemeClr val="tx1"/>
              </a:solidFill>
            </a:ln>
          </c:spPr>
          <c:marker>
            <c:spPr>
              <a:solidFill>
                <a:schemeClr val="tx1"/>
              </a:solidFill>
              <a:ln>
                <a:solidFill>
                  <a:schemeClr val="tx1"/>
                </a:solidFill>
              </a:ln>
            </c:spPr>
          </c:marker>
          <c:xVal>
            <c:numRef>
              <c:f>'[BTG Blade Wear Data_SCA Menasha_102214.xlsx]TM3 Wear Profile'!$S$7:$S$47</c:f>
              <c:numCache>
                <c:formatCode>General</c:formatCode>
                <c:ptCount val="41"/>
                <c:pt idx="0">
                  <c:v>3</c:v>
                </c:pt>
                <c:pt idx="1">
                  <c:v>6</c:v>
                </c:pt>
                <c:pt idx="2">
                  <c:v>9</c:v>
                </c:pt>
                <c:pt idx="3">
                  <c:v>12</c:v>
                </c:pt>
                <c:pt idx="4">
                  <c:v>18</c:v>
                </c:pt>
                <c:pt idx="5">
                  <c:v>24</c:v>
                </c:pt>
                <c:pt idx="6">
                  <c:v>30</c:v>
                </c:pt>
                <c:pt idx="7">
                  <c:v>36</c:v>
                </c:pt>
                <c:pt idx="8">
                  <c:v>42</c:v>
                </c:pt>
                <c:pt idx="9">
                  <c:v>48</c:v>
                </c:pt>
                <c:pt idx="10">
                  <c:v>54</c:v>
                </c:pt>
                <c:pt idx="11">
                  <c:v>60</c:v>
                </c:pt>
                <c:pt idx="12">
                  <c:v>66</c:v>
                </c:pt>
                <c:pt idx="13">
                  <c:v>72</c:v>
                </c:pt>
                <c:pt idx="14">
                  <c:v>78</c:v>
                </c:pt>
                <c:pt idx="15">
                  <c:v>84</c:v>
                </c:pt>
                <c:pt idx="16">
                  <c:v>90</c:v>
                </c:pt>
                <c:pt idx="17">
                  <c:v>96</c:v>
                </c:pt>
                <c:pt idx="18">
                  <c:v>102</c:v>
                </c:pt>
                <c:pt idx="19">
                  <c:v>108</c:v>
                </c:pt>
                <c:pt idx="20">
                  <c:v>114</c:v>
                </c:pt>
                <c:pt idx="21">
                  <c:v>120</c:v>
                </c:pt>
                <c:pt idx="22">
                  <c:v>126</c:v>
                </c:pt>
                <c:pt idx="23">
                  <c:v>132</c:v>
                </c:pt>
                <c:pt idx="24">
                  <c:v>138</c:v>
                </c:pt>
                <c:pt idx="25">
                  <c:v>144</c:v>
                </c:pt>
                <c:pt idx="26">
                  <c:v>150</c:v>
                </c:pt>
                <c:pt idx="27">
                  <c:v>156</c:v>
                </c:pt>
                <c:pt idx="28">
                  <c:v>162</c:v>
                </c:pt>
                <c:pt idx="29">
                  <c:v>168</c:v>
                </c:pt>
                <c:pt idx="30">
                  <c:v>174</c:v>
                </c:pt>
                <c:pt idx="31">
                  <c:v>180</c:v>
                </c:pt>
                <c:pt idx="32">
                  <c:v>186</c:v>
                </c:pt>
                <c:pt idx="33">
                  <c:v>192</c:v>
                </c:pt>
                <c:pt idx="34">
                  <c:v>198</c:v>
                </c:pt>
                <c:pt idx="35">
                  <c:v>204</c:v>
                </c:pt>
                <c:pt idx="36">
                  <c:v>210</c:v>
                </c:pt>
                <c:pt idx="37">
                  <c:v>216</c:v>
                </c:pt>
                <c:pt idx="38">
                  <c:v>219</c:v>
                </c:pt>
                <c:pt idx="39">
                  <c:v>222</c:v>
                </c:pt>
                <c:pt idx="40">
                  <c:v>225</c:v>
                </c:pt>
              </c:numCache>
            </c:numRef>
          </c:xVal>
          <c:yVal>
            <c:numRef>
              <c:f>'[BTG Blade Wear Data_SCA Menasha_102214.xlsx]TM3 Wear Profile'!$Y$7:$Y$47</c:f>
              <c:numCache>
                <c:formatCode>0</c:formatCode>
                <c:ptCount val="41"/>
                <c:pt idx="0">
                  <c:v>94.36</c:v>
                </c:pt>
                <c:pt idx="1">
                  <c:v>94.36</c:v>
                </c:pt>
                <c:pt idx="2">
                  <c:v>257.33999999999997</c:v>
                </c:pt>
                <c:pt idx="3">
                  <c:v>197.28998999999999</c:v>
                </c:pt>
                <c:pt idx="4">
                  <c:v>231.61</c:v>
                </c:pt>
                <c:pt idx="5">
                  <c:v>334.54001</c:v>
                </c:pt>
                <c:pt idx="6">
                  <c:v>283.07001000000002</c:v>
                </c:pt>
                <c:pt idx="7">
                  <c:v>274.5</c:v>
                </c:pt>
                <c:pt idx="8">
                  <c:v>325.95999</c:v>
                </c:pt>
                <c:pt idx="9">
                  <c:v>188.72</c:v>
                </c:pt>
                <c:pt idx="10">
                  <c:v>188.72</c:v>
                </c:pt>
                <c:pt idx="11">
                  <c:v>154.39999</c:v>
                </c:pt>
                <c:pt idx="12">
                  <c:v>197.28998999999999</c:v>
                </c:pt>
                <c:pt idx="13">
                  <c:v>188.72</c:v>
                </c:pt>
                <c:pt idx="14">
                  <c:v>171.56</c:v>
                </c:pt>
                <c:pt idx="15">
                  <c:v>223.03</c:v>
                </c:pt>
                <c:pt idx="16">
                  <c:v>214.45</c:v>
                </c:pt>
                <c:pt idx="17">
                  <c:v>257.33999999999997</c:v>
                </c:pt>
                <c:pt idx="18">
                  <c:v>360.28</c:v>
                </c:pt>
                <c:pt idx="19">
                  <c:v>368.85001</c:v>
                </c:pt>
                <c:pt idx="20">
                  <c:v>360.28</c:v>
                </c:pt>
                <c:pt idx="21">
                  <c:v>300.23000999999999</c:v>
                </c:pt>
                <c:pt idx="22">
                  <c:v>343.12</c:v>
                </c:pt>
                <c:pt idx="23">
                  <c:v>368.85001</c:v>
                </c:pt>
                <c:pt idx="24">
                  <c:v>1655.5500500000001</c:v>
                </c:pt>
                <c:pt idx="25">
                  <c:v>463.20999</c:v>
                </c:pt>
                <c:pt idx="26">
                  <c:v>394.59</c:v>
                </c:pt>
                <c:pt idx="27">
                  <c:v>420.32001000000002</c:v>
                </c:pt>
                <c:pt idx="28">
                  <c:v>1792.8000500000001</c:v>
                </c:pt>
                <c:pt idx="29">
                  <c:v>1878.57996</c:v>
                </c:pt>
                <c:pt idx="30">
                  <c:v>3191.01001</c:v>
                </c:pt>
                <c:pt idx="31">
                  <c:v>3619.9099099999999</c:v>
                </c:pt>
                <c:pt idx="32">
                  <c:v>1646.9699700000001</c:v>
                </c:pt>
                <c:pt idx="33">
                  <c:v>789.16998000000001</c:v>
                </c:pt>
                <c:pt idx="34">
                  <c:v>334.54001</c:v>
                </c:pt>
                <c:pt idx="35">
                  <c:v>334.54001</c:v>
                </c:pt>
                <c:pt idx="36">
                  <c:v>317.39001000000002</c:v>
                </c:pt>
                <c:pt idx="37">
                  <c:v>952.15997000000004</c:v>
                </c:pt>
                <c:pt idx="38">
                  <c:v>1115.1400100000001</c:v>
                </c:pt>
                <c:pt idx="39">
                  <c:v>1646.9699700000001</c:v>
                </c:pt>
                <c:pt idx="40">
                  <c:v>1372.4799800000001</c:v>
                </c:pt>
              </c:numCache>
            </c:numRef>
          </c:yVal>
          <c:smooth val="1"/>
          <c:extLst>
            <c:ext xmlns:c16="http://schemas.microsoft.com/office/drawing/2014/chart" uri="{C3380CC4-5D6E-409C-BE32-E72D297353CC}">
              <c16:uniqueId val="{00000005-E06F-46B5-9C8B-2D872E5600A0}"/>
            </c:ext>
          </c:extLst>
        </c:ser>
        <c:dLbls>
          <c:showLegendKey val="0"/>
          <c:showVal val="0"/>
          <c:showCatName val="0"/>
          <c:showSerName val="0"/>
          <c:showPercent val="0"/>
          <c:showBubbleSize val="0"/>
        </c:dLbls>
        <c:axId val="225413760"/>
        <c:axId val="230824960"/>
      </c:scatterChart>
      <c:valAx>
        <c:axId val="225413760"/>
        <c:scaling>
          <c:orientation val="minMax"/>
          <c:max val="230"/>
          <c:min val="0"/>
        </c:scaling>
        <c:delete val="0"/>
        <c:axPos val="b"/>
        <c:title>
          <c:tx>
            <c:rich>
              <a:bodyPr/>
              <a:lstStyle/>
              <a:p>
                <a:pPr>
                  <a:defRPr sz="800" b="1" i="0" u="none" strike="noStrike" baseline="0">
                    <a:solidFill>
                      <a:srgbClr val="000000"/>
                    </a:solidFill>
                    <a:latin typeface="Arial"/>
                    <a:ea typeface="Arial"/>
                    <a:cs typeface="Arial"/>
                  </a:defRPr>
                </a:pPr>
                <a:r>
                  <a:rPr lang="en-US"/>
                  <a:t>Front to Back (inches)</a:t>
                </a:r>
              </a:p>
            </c:rich>
          </c:tx>
          <c:layout>
            <c:manualLayout>
              <c:xMode val="edge"/>
              <c:yMode val="edge"/>
              <c:x val="0.41105688909110033"/>
              <c:y val="0.86639786125805485"/>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230824960"/>
        <c:crosses val="autoZero"/>
        <c:crossBetween val="midCat"/>
        <c:majorUnit val="20"/>
      </c:valAx>
      <c:valAx>
        <c:axId val="230824960"/>
        <c:scaling>
          <c:orientation val="minMax"/>
          <c:max val="3700"/>
          <c:min val="0"/>
        </c:scaling>
        <c:delete val="0"/>
        <c:axPos val="l"/>
        <c:majorGridlines>
          <c:spPr>
            <a:ln w="3175">
              <a:solidFill>
                <a:srgbClr val="FF0000"/>
              </a:solidFill>
              <a:prstDash val="solid"/>
            </a:ln>
          </c:spPr>
        </c:majorGridlines>
        <c:title>
          <c:tx>
            <c:rich>
              <a:bodyPr/>
              <a:lstStyle/>
              <a:p>
                <a:pPr>
                  <a:defRPr sz="800" b="1" i="0" u="none" strike="noStrike" baseline="0">
                    <a:solidFill>
                      <a:srgbClr val="000000"/>
                    </a:solidFill>
                    <a:latin typeface="Arial"/>
                    <a:ea typeface="Arial"/>
                    <a:cs typeface="Arial"/>
                  </a:defRPr>
                </a:pPr>
                <a:r>
                  <a:rPr lang="en-US"/>
                  <a:t>Sliding Wear (microns)</a:t>
                </a:r>
              </a:p>
            </c:rich>
          </c:tx>
          <c:layout>
            <c:manualLayout>
              <c:xMode val="edge"/>
              <c:yMode val="edge"/>
              <c:x val="1.5609777575566334E-2"/>
              <c:y val="0.30395130949188626"/>
            </c:manualLayout>
          </c:layout>
          <c:overlay val="0"/>
          <c:spPr>
            <a:noFill/>
            <a:ln w="25400">
              <a:noFill/>
            </a:ln>
          </c:spPr>
        </c:title>
        <c:numFmt formatCode="0" sourceLinked="1"/>
        <c:majorTickMark val="out"/>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225413760"/>
        <c:crosses val="autoZero"/>
        <c:crossBetween val="midCat"/>
      </c:valAx>
      <c:spPr>
        <a:solidFill>
          <a:srgbClr val="FFFFFF"/>
        </a:solidFill>
        <a:ln w="12700">
          <a:solidFill>
            <a:srgbClr val="808080"/>
          </a:solidFill>
          <a:prstDash val="solid"/>
        </a:ln>
      </c:spPr>
    </c:plotArea>
    <c:legend>
      <c:legendPos val="b"/>
      <c:layout>
        <c:manualLayout>
          <c:xMode val="edge"/>
          <c:yMode val="edge"/>
          <c:x val="0.15903374823245137"/>
          <c:y val="0.9173202234797837"/>
          <c:w val="0.84096625176754869"/>
          <c:h val="3.6476906938948242E-2"/>
        </c:manualLayout>
      </c:layout>
      <c:overlay val="0"/>
    </c:legend>
    <c:plotVisOnly val="1"/>
    <c:dispBlanksAs val="gap"/>
    <c:showDLblsOverMax val="0"/>
  </c:chart>
  <c:spPr>
    <a:solidFill>
      <a:srgbClr val="CCFFCC"/>
    </a:solidFill>
    <a:ln w="3175">
      <a:solidFill>
        <a:srgbClr val="000000"/>
      </a:solidFill>
      <a:prstDash val="solid"/>
    </a:ln>
  </c:spPr>
  <c:txPr>
    <a:bodyPr/>
    <a:lstStyle/>
    <a:p>
      <a:pPr>
        <a:defRPr sz="900" b="0" i="0" u="none" strike="noStrike" baseline="0">
          <a:solidFill>
            <a:srgbClr val="000000"/>
          </a:solidFill>
          <a:latin typeface="Arial"/>
          <a:ea typeface="Arial"/>
          <a:cs typeface="Arial"/>
        </a:defRPr>
      </a:pPr>
      <a:endParaRPr lang="en-US"/>
    </a:p>
  </c:tx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0.83114</cdr:x>
      <cdr:y>0.89103</cdr:y>
    </cdr:from>
    <cdr:to>
      <cdr:x>0.88189</cdr:x>
      <cdr:y>0.94267</cdr:y>
    </cdr:to>
    <cdr:sp macro="" textlink="">
      <cdr:nvSpPr>
        <cdr:cNvPr id="71686" name="Text Box 6"/>
        <cdr:cNvSpPr txBox="1">
          <a:spLocks xmlns:a="http://schemas.openxmlformats.org/drawingml/2006/main" noChangeArrowheads="1"/>
        </cdr:cNvSpPr>
      </cdr:nvSpPr>
      <cdr:spPr bwMode="auto">
        <a:xfrm xmlns:a="http://schemas.openxmlformats.org/drawingml/2006/main">
          <a:off x="8494539" y="2741321"/>
          <a:ext cx="518682" cy="158874"/>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endParaRPr lang="en-US"/>
        </a:p>
      </cdr:txBody>
    </cdr:sp>
  </cdr:relSizeAnchor>
  <cdr:relSizeAnchor xmlns:cdr="http://schemas.openxmlformats.org/drawingml/2006/chartDrawing">
    <cdr:from>
      <cdr:x>0.39866</cdr:x>
      <cdr:y>0.02822</cdr:y>
    </cdr:from>
    <cdr:to>
      <cdr:x>0.58717</cdr:x>
      <cdr:y>0.06947</cdr:y>
    </cdr:to>
    <cdr:sp macro="" textlink="">
      <cdr:nvSpPr>
        <cdr:cNvPr id="2" name="Rectangle 1"/>
        <cdr:cNvSpPr/>
      </cdr:nvSpPr>
      <cdr:spPr>
        <a:xfrm xmlns:a="http://schemas.openxmlformats.org/drawingml/2006/main">
          <a:off x="3407228" y="141514"/>
          <a:ext cx="1611086" cy="206829"/>
        </a:xfrm>
        <a:prstGeom xmlns:a="http://schemas.openxmlformats.org/drawingml/2006/main" prst="rect">
          <a:avLst/>
        </a:prstGeom>
        <a:solidFill xmlns:a="http://schemas.openxmlformats.org/drawingml/2006/main">
          <a:srgbClr val="CCFFCC"/>
        </a:solidFill>
        <a:ln xmlns:a="http://schemas.openxmlformats.org/drawingml/2006/main">
          <a:solidFill>
            <a:srgbClr val="CCFFCC"/>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ln>
              <a:solidFill>
                <a:srgbClr val="00FF99"/>
              </a:solidFill>
            </a:ln>
            <a:solidFill>
              <a:srgbClr val="00FF99"/>
            </a:solidFill>
          </a:endParaRPr>
        </a:p>
      </cdr:txBody>
    </cdr:sp>
  </cdr:relSizeAnchor>
  <cdr:relSizeAnchor xmlns:cdr="http://schemas.openxmlformats.org/drawingml/2006/chartDrawing">
    <cdr:from>
      <cdr:x>0.23181</cdr:x>
      <cdr:y>0.90095</cdr:y>
    </cdr:from>
    <cdr:to>
      <cdr:x>0.9145</cdr:x>
      <cdr:y>0.98128</cdr:y>
    </cdr:to>
    <cdr:sp macro="" textlink="">
      <cdr:nvSpPr>
        <cdr:cNvPr id="3" name="Rectangle 2"/>
        <cdr:cNvSpPr/>
      </cdr:nvSpPr>
      <cdr:spPr>
        <a:xfrm xmlns:a="http://schemas.openxmlformats.org/drawingml/2006/main">
          <a:off x="1981200" y="4517572"/>
          <a:ext cx="5834743" cy="402771"/>
        </a:xfrm>
        <a:prstGeom xmlns:a="http://schemas.openxmlformats.org/drawingml/2006/main" prst="rect">
          <a:avLst/>
        </a:prstGeom>
        <a:solidFill xmlns:a="http://schemas.openxmlformats.org/drawingml/2006/main">
          <a:srgbClr val="CCFFCC"/>
        </a:solidFill>
        <a:ln xmlns:a="http://schemas.openxmlformats.org/drawingml/2006/main">
          <a:solidFill>
            <a:srgbClr val="CCFFCC"/>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13D3E3-C99D-4484-8D90-DEB9C91EEF7E}" type="datetimeFigureOut">
              <a:rPr lang="en-US" smtClean="0"/>
              <a:t>5/9/2023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229CDA7-F064-4116-B995-6DEEC226183F}" type="slidenum">
              <a:rPr lang="en-US" smtClean="0"/>
              <a:t>‹#›</a:t>
            </a:fld>
            <a:endParaRPr lang="en-US"/>
          </a:p>
        </p:txBody>
      </p:sp>
    </p:spTree>
    <p:extLst>
      <p:ext uri="{BB962C8B-B14F-4D97-AF65-F5344CB8AC3E}">
        <p14:creationId xmlns:p14="http://schemas.microsoft.com/office/powerpoint/2010/main" val="856183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0576BB7-40C8-4CCB-B616-E1A94FCEDBFB}" type="datetimeFigureOut">
              <a:rPr lang="en-US"/>
              <a:pPr>
                <a:defRPr/>
              </a:pPr>
              <a:t>5/9/2023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FF68433-B405-43C9-B19D-0C68794E6595}" type="slidenum">
              <a:rPr lang="en-US"/>
              <a:pPr>
                <a:defRPr/>
              </a:pPr>
              <a:t>‹#›</a:t>
            </a:fld>
            <a:endParaRPr lang="en-US" dirty="0"/>
          </a:p>
        </p:txBody>
      </p:sp>
    </p:spTree>
    <p:extLst>
      <p:ext uri="{BB962C8B-B14F-4D97-AF65-F5344CB8AC3E}">
        <p14:creationId xmlns:p14="http://schemas.microsoft.com/office/powerpoint/2010/main" val="22279385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Welcome</a:t>
            </a:r>
            <a:r>
              <a:rPr lang="en-US" baseline="0" dirty="0"/>
              <a:t> to the Creping and Doctor Blade Geometry Variables session.  We’ve learned a lot about wet-end chemistry, forming and pressing and we finally got that sheet to the Yankee dryer.  Now we need to do something with that sheet to provide value and something, we as consumers, want.</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1</a:t>
            </a:fld>
            <a:endParaRPr lang="en-US" dirty="0"/>
          </a:p>
        </p:txBody>
      </p:sp>
    </p:spTree>
    <p:extLst>
      <p:ext uri="{BB962C8B-B14F-4D97-AF65-F5344CB8AC3E}">
        <p14:creationId xmlns:p14="http://schemas.microsoft.com/office/powerpoint/2010/main" val="94544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What I’d like to focus on today is reviewing the creping best practices, looking at ways to optimize the blade holder performance, discuss some of the factors that affect the creping</a:t>
            </a:r>
            <a:r>
              <a:rPr lang="en-US" baseline="0" dirty="0"/>
              <a:t> process and wrapping up with discussing ways to maximize blade life and sheet quality.</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3</a:t>
            </a:fld>
            <a:endParaRPr lang="en-US" dirty="0"/>
          </a:p>
        </p:txBody>
      </p:sp>
    </p:spTree>
    <p:extLst>
      <p:ext uri="{BB962C8B-B14F-4D97-AF65-F5344CB8AC3E}">
        <p14:creationId xmlns:p14="http://schemas.microsoft.com/office/powerpoint/2010/main" val="3609161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3F12664-AB4A-461E-98A8-761EF8C03900}" type="slidenum">
              <a:rPr lang="en-US"/>
              <a:pPr/>
              <a:t>4</a:t>
            </a:fld>
            <a:endParaRPr lang="en-US" dirty="0"/>
          </a:p>
        </p:txBody>
      </p:sp>
      <p:sp>
        <p:nvSpPr>
          <p:cNvPr id="304130" name="Slide Image Placeholder 1"/>
          <p:cNvSpPr>
            <a:spLocks noGrp="1" noRot="1" noChangeAspect="1" noTextEdit="1"/>
          </p:cNvSpPr>
          <p:nvPr>
            <p:ph type="sldImg"/>
          </p:nvPr>
        </p:nvSpPr>
        <p:spPr>
          <a:xfrm>
            <a:off x="381000" y="685800"/>
            <a:ext cx="6096000" cy="3429000"/>
          </a:xfrm>
          <a:ln/>
        </p:spPr>
      </p:sp>
      <p:sp>
        <p:nvSpPr>
          <p:cNvPr id="304131" name="Notes Placeholder 2"/>
          <p:cNvSpPr>
            <a:spLocks noGrp="1"/>
          </p:cNvSpPr>
          <p:nvPr>
            <p:ph type="body" idx="1"/>
          </p:nvPr>
        </p:nvSpPr>
        <p:spPr/>
        <p:txBody>
          <a:bodyPr/>
          <a:lstStyle/>
          <a:p>
            <a:pPr>
              <a:spcBef>
                <a:spcPct val="0"/>
              </a:spcBef>
            </a:pPr>
            <a:r>
              <a:rPr lang="en-US" dirty="0"/>
              <a:t>To help wake everyone up a little</a:t>
            </a:r>
            <a:r>
              <a:rPr lang="en-US" baseline="0" dirty="0"/>
              <a:t> bit I’ve compiled some fun Toilet paper statistics.</a:t>
            </a:r>
          </a:p>
          <a:p>
            <a:pPr>
              <a:spcBef>
                <a:spcPct val="0"/>
              </a:spcBef>
            </a:pPr>
            <a:endParaRPr lang="en-US" baseline="0" dirty="0"/>
          </a:p>
          <a:p>
            <a:pPr>
              <a:spcBef>
                <a:spcPct val="0"/>
              </a:spcBef>
            </a:pPr>
            <a:r>
              <a:rPr lang="en-US" baseline="0" dirty="0"/>
              <a:t>Have some fun going over these statistics.  Ask the class how they hang their roll of toilet paper?  Are they obsessed with how they install it?  I know I am.  If I find a roll that is under, I will change it so the sheet hangs over.</a:t>
            </a:r>
            <a:endParaRPr lang="en-US" dirty="0"/>
          </a:p>
        </p:txBody>
      </p:sp>
      <p:sp>
        <p:nvSpPr>
          <p:cNvPr id="3041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r"/>
            <a:fld id="{D899A3EB-268F-434A-9328-08D803F7BA7D}" type="slidenum">
              <a:rPr lang="en-GB" sz="1200">
                <a:latin typeface="Calibri" pitchFamily="34" charset="0"/>
              </a:rPr>
              <a:pPr algn="r"/>
              <a:t>4</a:t>
            </a:fld>
            <a:endParaRPr lang="en-GB" sz="1200" dirty="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0F76C06-BDC1-48D7-A590-F4162569D408}" type="slidenum">
              <a:rPr lang="en-US"/>
              <a:pPr/>
              <a:t>5</a:t>
            </a:fld>
            <a:endParaRPr lang="en-US" dirty="0"/>
          </a:p>
        </p:txBody>
      </p:sp>
      <p:sp>
        <p:nvSpPr>
          <p:cNvPr id="15362" name="Slide Image Placeholder 1"/>
          <p:cNvSpPr>
            <a:spLocks noGrp="1" noRot="1" noChangeAspect="1" noTextEdit="1"/>
          </p:cNvSpPr>
          <p:nvPr>
            <p:ph type="sldImg"/>
          </p:nvPr>
        </p:nvSpPr>
        <p:spPr>
          <a:xfrm>
            <a:off x="381000" y="685800"/>
            <a:ext cx="6096000" cy="3429000"/>
          </a:xfrm>
          <a:ln/>
        </p:spPr>
      </p:sp>
      <p:sp>
        <p:nvSpPr>
          <p:cNvPr id="15363" name="Notes Placeholder 2"/>
          <p:cNvSpPr>
            <a:spLocks noGrp="1"/>
          </p:cNvSpPr>
          <p:nvPr>
            <p:ph type="body" idx="1"/>
          </p:nvPr>
        </p:nvSpPr>
        <p:spPr/>
        <p:txBody>
          <a:bodyPr/>
          <a:lstStyle/>
          <a:p>
            <a:pPr>
              <a:spcBef>
                <a:spcPct val="0"/>
              </a:spcBef>
            </a:pPr>
            <a:r>
              <a:rPr lang="en-US" dirty="0"/>
              <a:t>Again, have some fun with this slide too.  Ask the class</a:t>
            </a:r>
            <a:r>
              <a:rPr lang="en-US" baseline="0" dirty="0"/>
              <a:t> how many are folders or </a:t>
            </a:r>
            <a:r>
              <a:rPr lang="en-US" baseline="0" dirty="0" err="1"/>
              <a:t>wadders</a:t>
            </a:r>
            <a:r>
              <a:rPr lang="en-US" baseline="0" dirty="0"/>
              <a:t>?</a:t>
            </a:r>
          </a:p>
          <a:p>
            <a:pPr>
              <a:spcBef>
                <a:spcPct val="0"/>
              </a:spcBef>
            </a:pPr>
            <a:endParaRPr lang="en-US" baseline="0" dirty="0"/>
          </a:p>
          <a:p>
            <a:pPr>
              <a:spcBef>
                <a:spcPct val="0"/>
              </a:spcBef>
            </a:pPr>
            <a:r>
              <a:rPr lang="en-US" baseline="0" dirty="0"/>
              <a:t>In a different survey, I’m always concerned about the ‘Don’t know’ folks.  Next time you go to shake someone’s hand, you may ask yourself, is this person in the ‘Don’t Know’ category?</a:t>
            </a:r>
            <a:endParaRPr lang="en-US" dirty="0"/>
          </a:p>
        </p:txBody>
      </p:sp>
      <p:sp>
        <p:nvSpPr>
          <p:cNvPr id="1536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r"/>
            <a:fld id="{66DFB512-33AF-4C44-A0D3-C07CC82CA341}" type="slidenum">
              <a:rPr lang="en-GB" sz="1200">
                <a:latin typeface="Calibri" pitchFamily="34" charset="0"/>
              </a:rPr>
              <a:pPr algn="r"/>
              <a:t>5</a:t>
            </a:fld>
            <a:endParaRPr lang="en-GB" sz="1200" dirty="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Transition Slide</a:t>
            </a:r>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6</a:t>
            </a:fld>
            <a:endParaRPr lang="en-US" dirty="0"/>
          </a:p>
        </p:txBody>
      </p:sp>
    </p:spTree>
    <p:extLst>
      <p:ext uri="{BB962C8B-B14F-4D97-AF65-F5344CB8AC3E}">
        <p14:creationId xmlns:p14="http://schemas.microsoft.com/office/powerpoint/2010/main" val="3611810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7346" name="Rectangle 3"/>
          <p:cNvSpPr>
            <a:spLocks noGrp="1"/>
          </p:cNvSpPr>
          <p:nvPr>
            <p:ph type="body" idx="1"/>
          </p:nvPr>
        </p:nvSpPr>
        <p:spPr bwMode="auto">
          <a:xfrm>
            <a:off x="914400" y="4341813"/>
            <a:ext cx="5029200" cy="4116387"/>
          </a:xfrm>
          <a:noFill/>
        </p:spPr>
        <p:txBody>
          <a:bodyPr wrap="square" numCol="1" anchor="t" anchorCtr="0" compatLnSpc="1">
            <a:prstTxWarp prst="textNoShape">
              <a:avLst/>
            </a:prstTxWarp>
          </a:bodyPr>
          <a:lstStyle/>
          <a:p>
            <a:pPr marL="228600" indent="-228600" eaLnBrk="1" hangingPunct="1"/>
            <a:r>
              <a:rPr lang="de-DE" dirty="0"/>
              <a:t>So far in the course we‘ve talked about the importance of properly managing the wet-end of the process.  This part of the process is sometimes neglected when it comes to consistency and flow measurement and control.  If we don‘t have the fiber prep, sheet forming</a:t>
            </a:r>
            <a:r>
              <a:rPr lang="de-DE" baseline="0" dirty="0"/>
              <a:t> and pressing part of the process optimized, it makes the next part of the process (drying and creping) extremely difficult.</a:t>
            </a:r>
          </a:p>
          <a:p>
            <a:pPr marL="228600" indent="-228600" eaLnBrk="1" hangingPunct="1"/>
            <a:endParaRPr lang="de-DE" baseline="0" dirty="0"/>
          </a:p>
          <a:p>
            <a:pPr marL="228600" indent="-228600" eaLnBrk="1" hangingPunct="1"/>
            <a:r>
              <a:rPr lang="de-DE" baseline="0" dirty="0"/>
              <a:t>So, if we measure and control accurately we will reduce process variation and maximize the potential at the creping blade.  This will ensure optimum quality and productivity.</a:t>
            </a:r>
            <a:endParaRPr lang="de-D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TextEdit="1"/>
          </p:cNvSpPr>
          <p:nvPr>
            <p:ph type="sldImg"/>
          </p:nvPr>
        </p:nvSpPr>
        <p:spPr bwMode="auto">
          <a:xfrm>
            <a:off x="382588" y="685800"/>
            <a:ext cx="6096000" cy="3429000"/>
          </a:xfrm>
          <a:noFill/>
          <a:ln>
            <a:solidFill>
              <a:srgbClr val="000000"/>
            </a:solidFill>
            <a:miter lim="800000"/>
            <a:headEnd/>
            <a:tailEnd/>
          </a:ln>
        </p:spPr>
      </p:sp>
      <p:sp>
        <p:nvSpPr>
          <p:cNvPr id="36866"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dirty="0"/>
              <a:t>What we are focusing on in</a:t>
            </a:r>
            <a:r>
              <a:rPr lang="en-US" baseline="0" dirty="0"/>
              <a:t> this session is the creping part of the process.  How many people have a cleaning blade?  How many people use this cleaning blade?  How often do you service your creping blade?  How often do you profile it?  1, 2, 3 times a year?  How often do you service and profile your cleaning and cut-off (skinning) doctors?</a:t>
            </a:r>
          </a:p>
          <a:p>
            <a:pPr eaLnBrk="1" hangingPunct="1"/>
            <a:endParaRPr lang="en-US" baseline="0" dirty="0"/>
          </a:p>
          <a:p>
            <a:pPr eaLnBrk="1" hangingPunct="1"/>
            <a:r>
              <a:rPr lang="en-US" baseline="0" dirty="0"/>
              <a:t>Why don’t we spend as much time servicing and profiling our cleaning and skinning doctors?  Do they perform an important role?  Could the potentially damage the Yankee surface?</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We’ve summarized the creping</a:t>
            </a:r>
            <a:r>
              <a:rPr lang="en-US" baseline="0" dirty="0"/>
              <a:t> process to establish our baseline.  Now we will move onto optimizing blade holder performance.</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10</a:t>
            </a:fld>
            <a:endParaRPr lang="en-US" dirty="0"/>
          </a:p>
        </p:txBody>
      </p:sp>
    </p:spTree>
    <p:extLst>
      <p:ext uri="{BB962C8B-B14F-4D97-AF65-F5344CB8AC3E}">
        <p14:creationId xmlns:p14="http://schemas.microsoft.com/office/powerpoint/2010/main" val="3611810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As a quick review, let’s identify the key components of the blade holder system</a:t>
            </a:r>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11</a:t>
            </a:fld>
            <a:endParaRPr lang="en-US" dirty="0"/>
          </a:p>
        </p:txBody>
      </p:sp>
    </p:spTree>
    <p:extLst>
      <p:ext uri="{BB962C8B-B14F-4D97-AF65-F5344CB8AC3E}">
        <p14:creationId xmlns:p14="http://schemas.microsoft.com/office/powerpoint/2010/main" val="1870791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Typical sliding wear profile of three</a:t>
            </a:r>
            <a:r>
              <a:rPr lang="en-US" baseline="0" dirty="0"/>
              <a:t> different blades taken from the machine at different times over several weeks.  The green line is the oldest, followed by the red and the yellow line is the newest.  Do you see anything that may raise some level of concern?  Is there something you’d like to check?</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13</a:t>
            </a:fld>
            <a:endParaRPr lang="en-US" dirty="0"/>
          </a:p>
        </p:txBody>
      </p:sp>
    </p:spTree>
    <p:extLst>
      <p:ext uri="{BB962C8B-B14F-4D97-AF65-F5344CB8AC3E}">
        <p14:creationId xmlns:p14="http://schemas.microsoft.com/office/powerpoint/2010/main" val="2225560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Why is it important to do blade wear profile analysis?</a:t>
            </a:r>
          </a:p>
          <a:p>
            <a:endParaRPr lang="en-US" dirty="0"/>
          </a:p>
          <a:p>
            <a:r>
              <a:rPr lang="en-US" dirty="0"/>
              <a:t>First, it’s the story board of the Yankee dryer surface.  It provides an valuable information about:</a:t>
            </a:r>
          </a:p>
          <a:p>
            <a:r>
              <a:rPr lang="en-US" dirty="0"/>
              <a:t>-How uniformly the blade is loaded?  Is it wearing uniformly across the width of</a:t>
            </a:r>
            <a:r>
              <a:rPr lang="en-US" baseline="0" dirty="0"/>
              <a:t> the blade?  Is the wear rate uniform?</a:t>
            </a:r>
          </a:p>
          <a:p>
            <a:r>
              <a:rPr lang="en-US" baseline="0" dirty="0"/>
              <a:t>-Is non-uniform wear rate the result of poor coating uniformity as a result of plugged nozzles, wet streaks or poor BW profile</a:t>
            </a:r>
          </a:p>
          <a:p>
            <a:r>
              <a:rPr lang="en-US" baseline="0" dirty="0"/>
              <a:t>-Is the holder set up properly?  Has the wear profile been changing over time?</a:t>
            </a:r>
          </a:p>
          <a:p>
            <a:r>
              <a:rPr lang="en-US" baseline="0" dirty="0"/>
              <a:t>-Am I getting the blade life I expect?  Can I improve blade life and creping efficiency by making some adjustments?</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14</a:t>
            </a:fld>
            <a:endParaRPr lang="en-US" dirty="0"/>
          </a:p>
        </p:txBody>
      </p:sp>
    </p:spTree>
    <p:extLst>
      <p:ext uri="{BB962C8B-B14F-4D97-AF65-F5344CB8AC3E}">
        <p14:creationId xmlns:p14="http://schemas.microsoft.com/office/powerpoint/2010/main" val="3591429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a:t>
            </a:r>
            <a:r>
              <a:rPr lang="en-US" baseline="0" dirty="0"/>
              <a:t> a picture of the blade tip.  A mold is made of the tip and then looked at under the microscope.  Two parts of the blade tip are analyzed:</a:t>
            </a:r>
          </a:p>
          <a:p>
            <a:pPr marL="228600" indent="-228600">
              <a:buAutoNum type="arabicPeriod"/>
            </a:pPr>
            <a:r>
              <a:rPr lang="en-US" baseline="0" dirty="0"/>
              <a:t>The sliding wear.  What do you think causes sliding wear?</a:t>
            </a:r>
          </a:p>
          <a:p>
            <a:pPr marL="228600" indent="-228600">
              <a:buAutoNum type="arabicPeriod"/>
            </a:pPr>
            <a:r>
              <a:rPr lang="en-US" baseline="0" dirty="0"/>
              <a:t>The impact wear.  What do you think causes impact wear?</a:t>
            </a:r>
          </a:p>
          <a:p>
            <a:pPr marL="228600" indent="-228600">
              <a:buAutoNum type="arabicPeriod"/>
            </a:pPr>
            <a:endParaRPr lang="en-US" baseline="0" dirty="0"/>
          </a:p>
          <a:p>
            <a:pPr marL="0" indent="0">
              <a:buNone/>
            </a:pPr>
            <a:r>
              <a:rPr lang="en-US" baseline="0" dirty="0"/>
              <a:t>If we extend the lines on the back and tip of the blade we can get an idea of how much of the blade tip has been removed.</a:t>
            </a:r>
          </a:p>
          <a:p>
            <a:pPr marL="0" indent="0">
              <a:buNone/>
            </a:pPr>
            <a:endParaRPr lang="en-US" baseline="0" dirty="0"/>
          </a:p>
          <a:p>
            <a:pPr marL="0" indent="0">
              <a:buNone/>
            </a:pPr>
            <a:r>
              <a:rPr lang="en-US" baseline="0" dirty="0"/>
              <a:t>What measurements can we get from the sliding wear line?  What can we verify with this measurement?</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15</a:t>
            </a:fld>
            <a:endParaRPr lang="en-US" dirty="0"/>
          </a:p>
        </p:txBody>
      </p:sp>
    </p:spTree>
    <p:extLst>
      <p:ext uri="{BB962C8B-B14F-4D97-AF65-F5344CB8AC3E}">
        <p14:creationId xmlns:p14="http://schemas.microsoft.com/office/powerpoint/2010/main" val="28007258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chart illustrates the history of six different blade wear analyses over a couple month period of time.</a:t>
            </a:r>
            <a:r>
              <a:rPr lang="en-US" baseline="0" dirty="0"/>
              <a:t>  The red lines are the oldest, while the black line is the most recent analysis.  Do you see anything here that may raise some concern?  What could possibly be wrong?  I just had the holder profiled.</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16</a:t>
            </a:fld>
            <a:endParaRPr lang="en-US" dirty="0"/>
          </a:p>
        </p:txBody>
      </p:sp>
    </p:spTree>
    <p:extLst>
      <p:ext uri="{BB962C8B-B14F-4D97-AF65-F5344CB8AC3E}">
        <p14:creationId xmlns:p14="http://schemas.microsoft.com/office/powerpoint/2010/main" val="2621386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chart compares</a:t>
            </a:r>
            <a:r>
              <a:rPr lang="en-US" baseline="0" dirty="0"/>
              <a:t> the wear pattern of a 25 and 70 </a:t>
            </a:r>
            <a:r>
              <a:rPr lang="en-US" baseline="0" dirty="0" err="1"/>
              <a:t>hr</a:t>
            </a:r>
            <a:r>
              <a:rPr lang="en-US" baseline="0" dirty="0"/>
              <a:t> blade.  Do you see anything here that may raise your level of concern?  Why does the 25 </a:t>
            </a:r>
            <a:r>
              <a:rPr lang="en-US" baseline="0" dirty="0" err="1"/>
              <a:t>hr</a:t>
            </a:r>
            <a:r>
              <a:rPr lang="en-US" baseline="0" dirty="0"/>
              <a:t> blade show so much wear to a blade that lasted 70 </a:t>
            </a:r>
            <a:r>
              <a:rPr lang="en-US" baseline="0" dirty="0" err="1"/>
              <a:t>hrs</a:t>
            </a:r>
            <a:r>
              <a:rPr lang="en-US" baseline="0" dirty="0"/>
              <a:t>?</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17</a:t>
            </a:fld>
            <a:endParaRPr lang="en-US" dirty="0"/>
          </a:p>
        </p:txBody>
      </p:sp>
    </p:spTree>
    <p:extLst>
      <p:ext uri="{BB962C8B-B14F-4D97-AF65-F5344CB8AC3E}">
        <p14:creationId xmlns:p14="http://schemas.microsoft.com/office/powerpoint/2010/main" val="32072956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There</a:t>
            </a:r>
            <a:r>
              <a:rPr lang="en-US" baseline="0" dirty="0"/>
              <a:t> are a number of important process parameters to monitor and track when doing blade wear analyses to get a good picture of what is going on and to start building a historical data base.  This historical data base can be extremely helpful in troubleshooting problems when the blade wear profile changes, like we discussed earlier in this session.</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18</a:t>
            </a:fld>
            <a:endParaRPr lang="en-US" dirty="0"/>
          </a:p>
        </p:txBody>
      </p:sp>
    </p:spTree>
    <p:extLst>
      <p:ext uri="{BB962C8B-B14F-4D97-AF65-F5344CB8AC3E}">
        <p14:creationId xmlns:p14="http://schemas.microsoft.com/office/powerpoint/2010/main" val="2404190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 all see many things</a:t>
            </a:r>
            <a:r>
              <a:rPr lang="en-US" baseline="0" dirty="0"/>
              <a:t> when working in a mill.  We sometimes wonder why people do the things they do and don’t react until something critical happens that adversely impacts the performance of the machine or more seriously, damage to the Yankee surface or a safety incident.</a:t>
            </a:r>
          </a:p>
          <a:p>
            <a:endParaRPr lang="en-US" baseline="0" dirty="0"/>
          </a:p>
          <a:p>
            <a:r>
              <a:rPr lang="en-US" baseline="0" dirty="0"/>
              <a:t>Each operator should routinely check a number of process variables around the Yankee to ensure there are no issues with the blade, blade holder and creping process.  These process checks are:</a:t>
            </a:r>
          </a:p>
          <a:p>
            <a:pPr marL="228600" indent="-228600">
              <a:buAutoNum type="arabicPeriod"/>
            </a:pPr>
            <a:r>
              <a:rPr lang="en-US" baseline="0" dirty="0"/>
              <a:t>Check the Yankee surface with a flashlight</a:t>
            </a:r>
          </a:p>
          <a:p>
            <a:pPr marL="228600" indent="-228600">
              <a:buAutoNum type="arabicPeriod"/>
            </a:pPr>
            <a:r>
              <a:rPr lang="en-US" baseline="0" dirty="0"/>
              <a:t>Check the Yankee surface, sheet and </a:t>
            </a:r>
            <a:r>
              <a:rPr lang="en-US" baseline="0" dirty="0" err="1"/>
              <a:t>sprayboom</a:t>
            </a:r>
            <a:r>
              <a:rPr lang="en-US" baseline="0" dirty="0"/>
              <a:t> with a strobe light</a:t>
            </a:r>
          </a:p>
          <a:p>
            <a:pPr marL="228600" indent="-228600">
              <a:buAutoNum type="arabicPeriod"/>
            </a:pPr>
            <a:r>
              <a:rPr lang="en-US" baseline="0" dirty="0"/>
              <a:t>Verify blade loading pressure, front and back</a:t>
            </a:r>
          </a:p>
          <a:p>
            <a:pPr marL="228600" indent="-228600">
              <a:buAutoNum type="arabicPeriod"/>
            </a:pPr>
            <a:r>
              <a:rPr lang="en-US" baseline="0" dirty="0"/>
              <a:t>Verify blade loading sequence, front and back</a:t>
            </a:r>
          </a:p>
          <a:p>
            <a:pPr marL="228600" indent="-228600">
              <a:buAutoNum type="arabicPeriod"/>
            </a:pPr>
            <a:r>
              <a:rPr lang="en-US" baseline="0" dirty="0"/>
              <a:t>Is blade oscillation working and smooth?</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20</a:t>
            </a:fld>
            <a:endParaRPr lang="en-US" dirty="0"/>
          </a:p>
        </p:txBody>
      </p:sp>
    </p:spTree>
    <p:extLst>
      <p:ext uri="{BB962C8B-B14F-4D97-AF65-F5344CB8AC3E}">
        <p14:creationId xmlns:p14="http://schemas.microsoft.com/office/powerpoint/2010/main" val="4135109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Nobody seems to know what happened?  All we heard was a very load noise and the creping blade was mangled.</a:t>
            </a:r>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22</a:t>
            </a:fld>
            <a:endParaRPr lang="en-US" dirty="0"/>
          </a:p>
        </p:txBody>
      </p:sp>
    </p:spTree>
    <p:extLst>
      <p:ext uri="{BB962C8B-B14F-4D97-AF65-F5344CB8AC3E}">
        <p14:creationId xmlns:p14="http://schemas.microsoft.com/office/powerpoint/2010/main" val="4092730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I’ve seen this happen a couple times, yet no one admits they ever do this.  Please</a:t>
            </a:r>
            <a:r>
              <a:rPr lang="en-US" baseline="0" dirty="0"/>
              <a:t> don’t do this, especially with a ceramic blade as you run the risk of chipping the blade tip and damaging the Yankee surface.</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23</a:t>
            </a:fld>
            <a:endParaRPr lang="en-US" dirty="0"/>
          </a:p>
        </p:txBody>
      </p:sp>
    </p:spTree>
    <p:extLst>
      <p:ext uri="{BB962C8B-B14F-4D97-AF65-F5344CB8AC3E}">
        <p14:creationId xmlns:p14="http://schemas.microsoft.com/office/powerpoint/2010/main" val="23876510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Yankee Doctor Maintenance chart was developed by a sub-committee</a:t>
            </a:r>
            <a:r>
              <a:rPr lang="en-US" baseline="0" dirty="0"/>
              <a:t> of the Yankee Dryer Safety and Reliability Committee.  This is a good guideline to follow, in addition to your manufacturer’s recommended maintenance schedule to ensure reliable, trouble-free performance from your blade holders.  The check marks refer to inspect and the ‘X’ refers to replace.</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24</a:t>
            </a:fld>
            <a:endParaRPr lang="en-US" dirty="0"/>
          </a:p>
        </p:txBody>
      </p:sp>
    </p:spTree>
    <p:extLst>
      <p:ext uri="{BB962C8B-B14F-4D97-AF65-F5344CB8AC3E}">
        <p14:creationId xmlns:p14="http://schemas.microsoft.com/office/powerpoint/2010/main" val="14259344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 talked about some of the tools we have at our disposal to help verify if our blade holders are properly aligned and operating as</a:t>
            </a:r>
            <a:r>
              <a:rPr lang="en-US" baseline="0" dirty="0"/>
              <a:t> intended.  Let’s review some of the steps we should take to ensure we are </a:t>
            </a:r>
            <a:r>
              <a:rPr lang="en-US" dirty="0"/>
              <a:t>optimizing the blade holder performance.</a:t>
            </a:r>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25</a:t>
            </a:fld>
            <a:endParaRPr lang="en-US" dirty="0"/>
          </a:p>
        </p:txBody>
      </p:sp>
    </p:spTree>
    <p:extLst>
      <p:ext uri="{BB962C8B-B14F-4D97-AF65-F5344CB8AC3E}">
        <p14:creationId xmlns:p14="http://schemas.microsoft.com/office/powerpoint/2010/main" val="32718952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Getting the blade holder set up properly is critical to a successful creping</a:t>
            </a:r>
            <a:r>
              <a:rPr lang="en-US" baseline="0" dirty="0"/>
              <a:t> operation.  We discussed the importance of blade wear analyses and how they are a valuable tool to assist in ensuring our blade holders are properly aligned and functioning properly.  Now let’s talk about some of the blade related factors that affect the creping process.</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26</a:t>
            </a:fld>
            <a:endParaRPr lang="en-US" dirty="0"/>
          </a:p>
        </p:txBody>
      </p:sp>
    </p:spTree>
    <p:extLst>
      <p:ext uri="{BB962C8B-B14F-4D97-AF65-F5344CB8AC3E}">
        <p14:creationId xmlns:p14="http://schemas.microsoft.com/office/powerpoint/2010/main" val="36118106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defRPr sz="2500">
                <a:solidFill>
                  <a:srgbClr val="000000"/>
                </a:solidFill>
                <a:latin typeface="Arial" pitchFamily="34" charset="0"/>
              </a:defRPr>
            </a:lvl1pPr>
            <a:lvl2pPr marL="776406" indent="-298618" eaLnBrk="0" hangingPunct="0">
              <a:defRPr sz="2500">
                <a:solidFill>
                  <a:srgbClr val="000000"/>
                </a:solidFill>
                <a:latin typeface="Arial" pitchFamily="34" charset="0"/>
              </a:defRPr>
            </a:lvl2pPr>
            <a:lvl3pPr marL="1194471" indent="-238895" eaLnBrk="0" hangingPunct="0">
              <a:defRPr sz="2500">
                <a:solidFill>
                  <a:srgbClr val="000000"/>
                </a:solidFill>
                <a:latin typeface="Arial" pitchFamily="34" charset="0"/>
              </a:defRPr>
            </a:lvl3pPr>
            <a:lvl4pPr marL="1672260" indent="-238895" eaLnBrk="0" hangingPunct="0">
              <a:defRPr sz="2500">
                <a:solidFill>
                  <a:srgbClr val="000000"/>
                </a:solidFill>
                <a:latin typeface="Arial" pitchFamily="34" charset="0"/>
              </a:defRPr>
            </a:lvl4pPr>
            <a:lvl5pPr marL="2150048" indent="-238895" eaLnBrk="0" hangingPunct="0">
              <a:defRPr sz="2500">
                <a:solidFill>
                  <a:srgbClr val="000000"/>
                </a:solidFill>
                <a:latin typeface="Arial" pitchFamily="34" charset="0"/>
              </a:defRPr>
            </a:lvl5pPr>
            <a:lvl6pPr marL="2627836" indent="-238895" eaLnBrk="0" fontAlgn="base" hangingPunct="0">
              <a:spcBef>
                <a:spcPct val="0"/>
              </a:spcBef>
              <a:spcAft>
                <a:spcPct val="0"/>
              </a:spcAft>
              <a:defRPr sz="2500">
                <a:solidFill>
                  <a:srgbClr val="000000"/>
                </a:solidFill>
                <a:latin typeface="Arial" pitchFamily="34" charset="0"/>
              </a:defRPr>
            </a:lvl6pPr>
            <a:lvl7pPr marL="3105626" indent="-238895" eaLnBrk="0" fontAlgn="base" hangingPunct="0">
              <a:spcBef>
                <a:spcPct val="0"/>
              </a:spcBef>
              <a:spcAft>
                <a:spcPct val="0"/>
              </a:spcAft>
              <a:defRPr sz="2500">
                <a:solidFill>
                  <a:srgbClr val="000000"/>
                </a:solidFill>
                <a:latin typeface="Arial" pitchFamily="34" charset="0"/>
              </a:defRPr>
            </a:lvl7pPr>
            <a:lvl8pPr marL="3583414" indent="-238895" eaLnBrk="0" fontAlgn="base" hangingPunct="0">
              <a:spcBef>
                <a:spcPct val="0"/>
              </a:spcBef>
              <a:spcAft>
                <a:spcPct val="0"/>
              </a:spcAft>
              <a:defRPr sz="2500">
                <a:solidFill>
                  <a:srgbClr val="000000"/>
                </a:solidFill>
                <a:latin typeface="Arial" pitchFamily="34" charset="0"/>
              </a:defRPr>
            </a:lvl8pPr>
            <a:lvl9pPr marL="4061202" indent="-238895" eaLnBrk="0" fontAlgn="base" hangingPunct="0">
              <a:spcBef>
                <a:spcPct val="0"/>
              </a:spcBef>
              <a:spcAft>
                <a:spcPct val="0"/>
              </a:spcAft>
              <a:defRPr sz="2500">
                <a:solidFill>
                  <a:srgbClr val="000000"/>
                </a:solidFill>
                <a:latin typeface="Arial" pitchFamily="34" charset="0"/>
              </a:defRPr>
            </a:lvl9pPr>
          </a:lstStyle>
          <a:p>
            <a:pPr eaLnBrk="1" hangingPunct="1"/>
            <a:fld id="{C2E5E745-D64E-4F47-BBAE-837E689BD020}" type="slidenum">
              <a:rPr lang="en-GB" sz="1300">
                <a:solidFill>
                  <a:schemeClr val="tx1"/>
                </a:solidFill>
                <a:latin typeface="Times New Roman" pitchFamily="18" charset="0"/>
              </a:rPr>
              <a:pPr eaLnBrk="1" hangingPunct="1"/>
              <a:t>27</a:t>
            </a:fld>
            <a:endParaRPr lang="en-GB" sz="1300">
              <a:solidFill>
                <a:schemeClr val="tx1"/>
              </a:solidFill>
              <a:latin typeface="Times New Roman" pitchFamily="18" charset="0"/>
            </a:endParaRPr>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p:spPr>
        <p:txBody>
          <a:bodyPr/>
          <a:lstStyle/>
          <a:p>
            <a:pPr eaLnBrk="1" hangingPunct="1"/>
            <a:r>
              <a:rPr lang="en-US" noProof="0" dirty="0"/>
              <a:t>Let’s talk about creping</a:t>
            </a:r>
            <a:r>
              <a:rPr lang="en-US" baseline="0" noProof="0" dirty="0"/>
              <a:t> geometry and the impact it has on sheet properties.  We will start by reviewing the common definitions used in the industry.</a:t>
            </a:r>
          </a:p>
          <a:p>
            <a:pPr eaLnBrk="1" hangingPunct="1"/>
            <a:endParaRPr lang="en-US" baseline="0" noProof="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noProof="0" dirty="0"/>
              <a:t>Blade Wear Angle ‘</a:t>
            </a:r>
            <a:r>
              <a:rPr lang="en-US" sz="1200" b="0" baseline="0" noProof="0" dirty="0">
                <a:solidFill>
                  <a:schemeClr val="tx1"/>
                </a:solidFill>
                <a:sym typeface="Symbol" pitchFamily="18" charset="2"/>
              </a:rPr>
              <a:t>α’ (alpha) </a:t>
            </a:r>
            <a:r>
              <a:rPr lang="en-US" baseline="0" noProof="0" dirty="0"/>
              <a:t>is the angle </a:t>
            </a:r>
            <a:r>
              <a:rPr lang="en-US" sz="1200" b="0" baseline="0" noProof="0" dirty="0">
                <a:solidFill>
                  <a:schemeClr val="tx1"/>
                </a:solidFill>
                <a:sym typeface="Symbol" pitchFamily="18" charset="2"/>
              </a:rPr>
              <a:t>which is measured from the line tangent to the Yankee surface to the blade.  The range varies depending upon the type of tissue being made.  We will discuss in detail later in the presentation.</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baseline="0" noProof="0" dirty="0">
              <a:solidFill>
                <a:schemeClr val="tx1"/>
              </a:solidFill>
              <a:sym typeface="Symbol" pitchFamily="18" charset="2"/>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baseline="0" noProof="0" dirty="0">
                <a:solidFill>
                  <a:schemeClr val="tx1"/>
                </a:solidFill>
                <a:sym typeface="Symbol" pitchFamily="18" charset="2"/>
              </a:rPr>
              <a:t>Blade Bevel Angle ‘</a:t>
            </a:r>
            <a:r>
              <a:rPr lang="el-GR" sz="1200" b="0" baseline="0" noProof="0" dirty="0">
                <a:solidFill>
                  <a:schemeClr val="tx1"/>
                </a:solidFill>
                <a:sym typeface="Symbol" pitchFamily="18" charset="2"/>
              </a:rPr>
              <a:t>β</a:t>
            </a:r>
            <a:r>
              <a:rPr lang="en-US" sz="1200" b="0" baseline="0" noProof="0" dirty="0">
                <a:solidFill>
                  <a:schemeClr val="tx1"/>
                </a:solidFill>
                <a:sym typeface="Symbol" pitchFamily="18" charset="2"/>
              </a:rPr>
              <a:t>’ (beta) is the angle on the tip of the blade.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baseline="0" noProof="0" dirty="0">
              <a:solidFill>
                <a:schemeClr val="tx1"/>
              </a:solidFill>
              <a:sym typeface="Symbol" pitchFamily="18" charset="2"/>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baseline="0" noProof="0" dirty="0">
                <a:solidFill>
                  <a:schemeClr val="tx1"/>
                </a:solidFill>
                <a:sym typeface="Symbol" pitchFamily="18" charset="2"/>
              </a:rPr>
              <a:t>The creping pocket angle</a:t>
            </a:r>
            <a:r>
              <a:rPr lang="el-GR" sz="1200" b="0" baseline="0" noProof="0" dirty="0">
                <a:solidFill>
                  <a:schemeClr val="tx1"/>
                </a:solidFill>
                <a:sym typeface="Symbol" pitchFamily="18" charset="2"/>
              </a:rPr>
              <a:t> </a:t>
            </a:r>
            <a:r>
              <a:rPr lang="en-US" sz="1200" b="0" baseline="0" noProof="0" dirty="0">
                <a:solidFill>
                  <a:schemeClr val="tx1"/>
                </a:solidFill>
                <a:sym typeface="Symbol" pitchFamily="18" charset="2"/>
              </a:rPr>
              <a:t>‘</a:t>
            </a:r>
            <a:r>
              <a:rPr lang="el-GR" sz="1200" b="0" baseline="0" noProof="0" dirty="0">
                <a:solidFill>
                  <a:schemeClr val="tx1"/>
                </a:solidFill>
                <a:sym typeface="Symbol" pitchFamily="18" charset="2"/>
              </a:rPr>
              <a:t>δ</a:t>
            </a:r>
            <a:r>
              <a:rPr lang="en-US" sz="1200" b="0" baseline="0" noProof="0" dirty="0">
                <a:solidFill>
                  <a:schemeClr val="tx1"/>
                </a:solidFill>
                <a:sym typeface="Symbol" pitchFamily="18" charset="2"/>
              </a:rPr>
              <a:t>’ (delta) is the angle from the line tangent to the Yankee and the tip of the creping blade.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baseline="0" noProof="0" dirty="0">
              <a:solidFill>
                <a:schemeClr val="tx1"/>
              </a:solidFill>
              <a:sym typeface="Symbol" pitchFamily="18" charset="2"/>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baseline="0" noProof="0" dirty="0">
                <a:solidFill>
                  <a:schemeClr val="tx1"/>
                </a:solidFill>
                <a:sym typeface="Symbol" pitchFamily="18" charset="2"/>
              </a:rPr>
              <a:t>The creping pocket angle is calculated using the following formula (90 – α + </a:t>
            </a:r>
            <a:r>
              <a:rPr lang="el-GR" sz="1200" b="0" baseline="0" noProof="0" dirty="0">
                <a:solidFill>
                  <a:schemeClr val="tx1"/>
                </a:solidFill>
                <a:sym typeface="Symbol" pitchFamily="18" charset="2"/>
              </a:rPr>
              <a:t>β</a:t>
            </a:r>
            <a:r>
              <a:rPr lang="en-US" sz="1200" b="0" baseline="0" noProof="0" dirty="0">
                <a:solidFill>
                  <a:schemeClr val="tx1"/>
                </a:solidFill>
                <a:sym typeface="Symbol" pitchFamily="18" charset="2"/>
              </a:rPr>
              <a:t>) when the blade bevel angle is reported, for example, as 0, 10, or 20 degrees, etc.  The formula is (180 – α + </a:t>
            </a:r>
            <a:r>
              <a:rPr lang="el-GR" sz="1200" b="0" baseline="0" noProof="0" dirty="0">
                <a:solidFill>
                  <a:schemeClr val="tx1"/>
                </a:solidFill>
                <a:sym typeface="Symbol" pitchFamily="18" charset="2"/>
              </a:rPr>
              <a:t>β</a:t>
            </a:r>
            <a:r>
              <a:rPr lang="en-US" sz="1200" b="0" baseline="0" noProof="0" dirty="0">
                <a:solidFill>
                  <a:schemeClr val="tx1"/>
                </a:solidFill>
                <a:sym typeface="Symbol" pitchFamily="18" charset="2"/>
              </a:rPr>
              <a:t>) when the blade bevel angle is reported, for example, as 90, 80, 70 degrees, etc.</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baseline="0" noProof="0" dirty="0">
              <a:solidFill>
                <a:schemeClr val="tx1"/>
              </a:solidFill>
              <a:sym typeface="Symbol" pitchFamily="18" charset="2"/>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baseline="0" noProof="0" dirty="0">
                <a:solidFill>
                  <a:schemeClr val="tx1"/>
                </a:solidFill>
                <a:sym typeface="Symbol" pitchFamily="18" charset="2"/>
              </a:rPr>
              <a:t>Typical creping pocket angle varies from 65 degrees for budget quality/towel grades to 95 degrees for ultra premium and premium grades.</a:t>
            </a:r>
            <a:endParaRPr lang="en-US" sz="1200" b="0" dirty="0">
              <a:solidFill>
                <a:schemeClr val="tx1"/>
              </a:solidFill>
            </a:endParaRPr>
          </a:p>
          <a:p>
            <a:pPr eaLnBrk="1" hangingPunct="1"/>
            <a:endParaRPr lang="en-US" noProof="0"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369C2B8-1EBC-478F-9C85-CE82B5BF746C}" type="slidenum">
              <a:rPr lang="en-GB" altLang="en-US" smtClean="0"/>
              <a:pPr eaLnBrk="1" hangingPunct="1">
                <a:spcBef>
                  <a:spcPct val="0"/>
                </a:spcBef>
              </a:pPr>
              <a:t>28</a:t>
            </a:fld>
            <a:endParaRPr lang="en-GB" altLang="en-US" dirty="0"/>
          </a:p>
        </p:txBody>
      </p:sp>
      <p:sp>
        <p:nvSpPr>
          <p:cNvPr id="102403"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58" tIns="47779" rIns="95558" bIns="47779" anchor="ct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endParaRPr lang="de-DE" altLang="en-US" sz="2400"/>
          </a:p>
        </p:txBody>
      </p:sp>
      <p:sp>
        <p:nvSpPr>
          <p:cNvPr id="102404"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8271" tIns="48273" rIns="98271" bIns="48273" anchor="b"/>
          <a:lstStyle>
            <a:lvl1pPr defTabSz="992188" eaLnBrk="0" hangingPunct="0">
              <a:spcBef>
                <a:spcPct val="30000"/>
              </a:spcBef>
              <a:defRPr sz="1200">
                <a:solidFill>
                  <a:schemeClr val="tx1"/>
                </a:solidFill>
                <a:latin typeface="Times New Roman" pitchFamily="18" charset="0"/>
              </a:defRPr>
            </a:lvl1pPr>
            <a:lvl2pPr marL="742950" indent="-285750" defTabSz="992188" eaLnBrk="0" hangingPunct="0">
              <a:spcBef>
                <a:spcPct val="30000"/>
              </a:spcBef>
              <a:defRPr sz="1200">
                <a:solidFill>
                  <a:schemeClr val="tx1"/>
                </a:solidFill>
                <a:latin typeface="Times New Roman" pitchFamily="18" charset="0"/>
              </a:defRPr>
            </a:lvl2pPr>
            <a:lvl3pPr marL="1143000" indent="-228600" defTabSz="992188" eaLnBrk="0" hangingPunct="0">
              <a:spcBef>
                <a:spcPct val="30000"/>
              </a:spcBef>
              <a:defRPr sz="1200">
                <a:solidFill>
                  <a:schemeClr val="tx1"/>
                </a:solidFill>
                <a:latin typeface="Times New Roman" pitchFamily="18" charset="0"/>
              </a:defRPr>
            </a:lvl3pPr>
            <a:lvl4pPr marL="1600200" indent="-228600" defTabSz="992188" eaLnBrk="0" hangingPunct="0">
              <a:spcBef>
                <a:spcPct val="30000"/>
              </a:spcBef>
              <a:defRPr sz="1200">
                <a:solidFill>
                  <a:schemeClr val="tx1"/>
                </a:solidFill>
                <a:latin typeface="Times New Roman" pitchFamily="18" charset="0"/>
              </a:defRPr>
            </a:lvl4pPr>
            <a:lvl5pPr marL="2057400" indent="-228600" defTabSz="992188" eaLnBrk="0" hangingPunct="0">
              <a:spcBef>
                <a:spcPct val="30000"/>
              </a:spcBef>
              <a:defRPr sz="1200">
                <a:solidFill>
                  <a:schemeClr val="tx1"/>
                </a:solidFill>
                <a:latin typeface="Times New Roman" pitchFamily="18" charset="0"/>
              </a:defRPr>
            </a:lvl5pPr>
            <a:lvl6pPr marL="2514600" indent="-228600" defTabSz="992188" eaLnBrk="0" fontAlgn="base" hangingPunct="0">
              <a:spcBef>
                <a:spcPct val="30000"/>
              </a:spcBef>
              <a:spcAft>
                <a:spcPct val="0"/>
              </a:spcAft>
              <a:defRPr sz="1200">
                <a:solidFill>
                  <a:schemeClr val="tx1"/>
                </a:solidFill>
                <a:latin typeface="Times New Roman" pitchFamily="18" charset="0"/>
              </a:defRPr>
            </a:lvl6pPr>
            <a:lvl7pPr marL="2971800" indent="-228600" defTabSz="992188" eaLnBrk="0" fontAlgn="base" hangingPunct="0">
              <a:spcBef>
                <a:spcPct val="30000"/>
              </a:spcBef>
              <a:spcAft>
                <a:spcPct val="0"/>
              </a:spcAft>
              <a:defRPr sz="1200">
                <a:solidFill>
                  <a:schemeClr val="tx1"/>
                </a:solidFill>
                <a:latin typeface="Times New Roman" pitchFamily="18" charset="0"/>
              </a:defRPr>
            </a:lvl7pPr>
            <a:lvl8pPr marL="3429000" indent="-228600" defTabSz="992188" eaLnBrk="0" fontAlgn="base" hangingPunct="0">
              <a:spcBef>
                <a:spcPct val="30000"/>
              </a:spcBef>
              <a:spcAft>
                <a:spcPct val="0"/>
              </a:spcAft>
              <a:defRPr sz="1200">
                <a:solidFill>
                  <a:schemeClr val="tx1"/>
                </a:solidFill>
                <a:latin typeface="Times New Roman" pitchFamily="18" charset="0"/>
              </a:defRPr>
            </a:lvl8pPr>
            <a:lvl9pPr marL="3886200" indent="-228600" defTabSz="992188" eaLnBrk="0" fontAlgn="base" hangingPunct="0">
              <a:spcBef>
                <a:spcPct val="30000"/>
              </a:spcBef>
              <a:spcAft>
                <a:spcPct val="0"/>
              </a:spcAft>
              <a:defRPr sz="1200">
                <a:solidFill>
                  <a:schemeClr val="tx1"/>
                </a:solidFill>
                <a:latin typeface="Times New Roman" pitchFamily="18" charset="0"/>
              </a:defRPr>
            </a:lvl9pPr>
          </a:lstStyle>
          <a:p>
            <a:pPr algn="r">
              <a:spcBef>
                <a:spcPct val="0"/>
              </a:spcBef>
            </a:pPr>
            <a:r>
              <a:rPr lang="en-US" altLang="en-US" sz="1400" dirty="0"/>
              <a:t>2</a:t>
            </a:r>
          </a:p>
        </p:txBody>
      </p:sp>
      <p:sp>
        <p:nvSpPr>
          <p:cNvPr id="102405"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58" tIns="47779" rIns="95558" bIns="47779" anchor="ct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endParaRPr lang="de-DE" altLang="en-US" sz="2400"/>
          </a:p>
        </p:txBody>
      </p:sp>
      <p:sp>
        <p:nvSpPr>
          <p:cNvPr id="102406"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558" tIns="47779" rIns="95558" bIns="47779" anchor="ct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endParaRPr lang="de-DE" altLang="en-US" sz="2400"/>
          </a:p>
        </p:txBody>
      </p:sp>
      <p:sp>
        <p:nvSpPr>
          <p:cNvPr id="102407" name="Rectangle 6"/>
          <p:cNvSpPr>
            <a:spLocks noGrp="1" noRot="1" noChangeAspect="1" noChangeArrowheads="1" noTextEdit="1"/>
          </p:cNvSpPr>
          <p:nvPr>
            <p:ph type="sldImg"/>
          </p:nvPr>
        </p:nvSpPr>
        <p:spPr>
          <a:xfrm>
            <a:off x="422275" y="706438"/>
            <a:ext cx="6019800" cy="3387725"/>
          </a:xfrm>
          <a:ln w="12700" cap="flat"/>
        </p:spPr>
      </p:sp>
      <p:sp>
        <p:nvSpPr>
          <p:cNvPr id="102408" name="Rectangle 7"/>
          <p:cNvSpPr>
            <a:spLocks noGrp="1" noChangeArrowheads="1"/>
          </p:cNvSpPr>
          <p:nvPr>
            <p:ph type="body" idx="1"/>
          </p:nvPr>
        </p:nvSpPr>
        <p:spPr>
          <a:xfrm>
            <a:off x="912813" y="4343400"/>
            <a:ext cx="5032375" cy="4114800"/>
          </a:xfrm>
          <a:noFill/>
        </p:spPr>
        <p:txBody>
          <a:bodyPr lIns="98271" tIns="48273" rIns="98271" bIns="48273"/>
          <a:lstStyle/>
          <a:p>
            <a:pPr algn="just"/>
            <a:r>
              <a:rPr lang="en-US" altLang="en-US" dirty="0"/>
              <a:t>The size of the creping pocket</a:t>
            </a:r>
            <a:r>
              <a:rPr lang="en-US" altLang="en-US" baseline="0" dirty="0"/>
              <a:t> will influence the type of creping produced and the final sheet properties.</a:t>
            </a:r>
          </a:p>
          <a:p>
            <a:pPr algn="just"/>
            <a:endParaRPr lang="en-US" altLang="en-US" baseline="0" dirty="0"/>
          </a:p>
          <a:p>
            <a:pPr algn="just"/>
            <a:r>
              <a:rPr lang="en-US" altLang="en-US" dirty="0"/>
              <a:t>A</a:t>
            </a:r>
            <a:r>
              <a:rPr lang="en-US" altLang="en-US" dirty="0">
                <a:cs typeface="Times New Roman" pitchFamily="18" charset="0"/>
              </a:rPr>
              <a:t>n </a:t>
            </a:r>
            <a:r>
              <a:rPr lang="en-US" altLang="en-US" dirty="0"/>
              <a:t>increase </a:t>
            </a:r>
            <a:r>
              <a:rPr lang="en-US" altLang="en-US" dirty="0">
                <a:cs typeface="Times New Roman" pitchFamily="18" charset="0"/>
              </a:rPr>
              <a:t>of the creping pocket angle δ has the effect that the creping quality gets finer with a lower caliper, shorter wavelength and a softer hand feel of the paper.</a:t>
            </a:r>
            <a:endParaRPr lang="en-US" altLang="en-US" dirty="0"/>
          </a:p>
          <a:p>
            <a:pPr algn="just"/>
            <a:endParaRPr lang="en-US" altLang="en-US" dirty="0"/>
          </a:p>
          <a:p>
            <a:pPr algn="just"/>
            <a:r>
              <a:rPr lang="en-US" altLang="en-US" dirty="0"/>
              <a:t>A </a:t>
            </a:r>
            <a:r>
              <a:rPr lang="en-US" altLang="en-US" dirty="0">
                <a:cs typeface="Times New Roman" pitchFamily="18" charset="0"/>
              </a:rPr>
              <a:t>decrease of the creping pocket angle δ has the effect that the creping quality gets coarser with a thicker caliper, longer wavelength and a coarser hand feel of the paper.</a:t>
            </a:r>
          </a:p>
          <a:p>
            <a:pPr algn="just"/>
            <a:endParaRPr lang="fr-CH" altLang="en-US" dirty="0">
              <a:cs typeface="Times New Roman" pitchFamily="18" charset="0"/>
            </a:endParaRPr>
          </a:p>
          <a:p>
            <a:pPr algn="just"/>
            <a:endParaRPr lang="fr-CH"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 if the creping pocket has such a large influence on our final</a:t>
            </a:r>
            <a:r>
              <a:rPr lang="en-US" baseline="0" dirty="0"/>
              <a:t> sheet properties and we make multiple grades on the same machine, what are some of the ways we can change the creping pocket?  Some ways are more difficult than others.</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29</a:t>
            </a:fld>
            <a:endParaRPr lang="en-US" dirty="0"/>
          </a:p>
        </p:txBody>
      </p:sp>
    </p:spTree>
    <p:extLst>
      <p:ext uri="{BB962C8B-B14F-4D97-AF65-F5344CB8AC3E}">
        <p14:creationId xmlns:p14="http://schemas.microsoft.com/office/powerpoint/2010/main" val="32804967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Changing</a:t>
            </a:r>
            <a:r>
              <a:rPr lang="en-US" baseline="0" dirty="0"/>
              <a:t> the blade holder angle is one way to alter the creping pocket, but this can be a difficult and time consuming project.  It usually requires the machine to be down so the holder can be loosened and moved to the new position.</a:t>
            </a:r>
          </a:p>
          <a:p>
            <a:endParaRPr lang="en-US" baseline="0" dirty="0"/>
          </a:p>
          <a:p>
            <a:r>
              <a:rPr lang="en-US" baseline="0" dirty="0"/>
              <a:t>The remainder of the slide is self-explanatory.</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30</a:t>
            </a:fld>
            <a:endParaRPr lang="en-US" dirty="0"/>
          </a:p>
        </p:txBody>
      </p:sp>
    </p:spTree>
    <p:extLst>
      <p:ext uri="{BB962C8B-B14F-4D97-AF65-F5344CB8AC3E}">
        <p14:creationId xmlns:p14="http://schemas.microsoft.com/office/powerpoint/2010/main" val="2478788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Another option is to change</a:t>
            </a:r>
            <a:r>
              <a:rPr lang="en-US" baseline="0" dirty="0"/>
              <a:t> the creping blade bevel.  This is very easy to do, as blade suppliers offer blades in a multitude of angles, so it’s just a matter of switching one blade bevel angle for another if two different grades require different finished sheet properties.</a:t>
            </a:r>
          </a:p>
          <a:p>
            <a:endParaRPr lang="en-US" baseline="0" dirty="0"/>
          </a:p>
          <a:p>
            <a:r>
              <a:rPr lang="en-US" baseline="0" dirty="0"/>
              <a:t>As illustrated here, blades come in a variety of angles, from positive to negative.</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31</a:t>
            </a:fld>
            <a:endParaRPr lang="en-US" dirty="0"/>
          </a:p>
        </p:txBody>
      </p:sp>
    </p:spTree>
    <p:extLst>
      <p:ext uri="{BB962C8B-B14F-4D97-AF65-F5344CB8AC3E}">
        <p14:creationId xmlns:p14="http://schemas.microsoft.com/office/powerpoint/2010/main" val="6498411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Blade stick-out</a:t>
            </a:r>
            <a:r>
              <a:rPr lang="en-US" baseline="0" dirty="0"/>
              <a:t> or free height is another common way to alter the creping pocket.  The stick-out or free height is referred to as the portion of the blade that sticks out beyond the backing blade.  If you have a holder with a ladder type adjustment, it is rather easy to adjust the stick-out by removing the ladder shim and moving it up or down in the various slots.  The increments are typically 1/8”.  A good rule of thumb is, at equal pressure within the normal operating range, an 1/8” change in stick-out will change the pocket angle by 0.75 to 1 degree.</a:t>
            </a:r>
          </a:p>
          <a:p>
            <a:endParaRPr lang="en-US" baseline="0" dirty="0"/>
          </a:p>
          <a:p>
            <a:r>
              <a:rPr lang="en-US" baseline="0" dirty="0"/>
              <a:t>Typical stick-out is ½” to 1-½”.  The majority of the stick-outs run between ¾” and 1”.</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32</a:t>
            </a:fld>
            <a:endParaRPr lang="en-US" dirty="0"/>
          </a:p>
        </p:txBody>
      </p:sp>
    </p:spTree>
    <p:extLst>
      <p:ext uri="{BB962C8B-B14F-4D97-AF65-F5344CB8AC3E}">
        <p14:creationId xmlns:p14="http://schemas.microsoft.com/office/powerpoint/2010/main" val="40516631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Blade pressure can also be used to alter the creping pocket, however this technique is generally not used as mills will find a range where the machine runs best.  Too much</a:t>
            </a:r>
            <a:r>
              <a:rPr lang="en-US" baseline="0" dirty="0"/>
              <a:t> pressure can strip off too much coating and too little pressure can result in excessive coating build-up.</a:t>
            </a:r>
          </a:p>
          <a:p>
            <a:endParaRPr lang="en-US" baseline="0" dirty="0"/>
          </a:p>
          <a:p>
            <a:r>
              <a:rPr lang="en-US" baseline="0" dirty="0"/>
              <a:t>The first three bullet points are self-explanatory</a:t>
            </a:r>
          </a:p>
          <a:p>
            <a:endParaRPr lang="en-US" baseline="0" dirty="0"/>
          </a:p>
          <a:p>
            <a:r>
              <a:rPr lang="en-US" baseline="0" dirty="0"/>
              <a:t>The final two bullet points read:</a:t>
            </a:r>
          </a:p>
          <a:p>
            <a:pPr marL="171450" indent="-171450" eaLnBrk="1" hangingPunct="1">
              <a:spcBef>
                <a:spcPts val="2400"/>
              </a:spcBef>
              <a:buFont typeface="Arial" panose="020B0604020202020204" pitchFamily="34" charset="0"/>
              <a:buChar char="•"/>
              <a:defRPr/>
            </a:pPr>
            <a:r>
              <a:rPr lang="en-US" dirty="0"/>
              <a:t>As the blade wears and the wear pad increases, blade tip pressure drops and crepe quality changes</a:t>
            </a:r>
          </a:p>
          <a:p>
            <a:pPr marL="171450" indent="-171450" eaLnBrk="1" hangingPunct="1">
              <a:spcBef>
                <a:spcPts val="2400"/>
              </a:spcBef>
              <a:buFont typeface="Arial" panose="020B0604020202020204" pitchFamily="34" charset="0"/>
              <a:buChar char="•"/>
              <a:defRPr/>
            </a:pPr>
            <a:r>
              <a:rPr lang="en-US" dirty="0"/>
              <a:t>Excessive pressure relates to more Yankee wear and possible generation of chatter marks</a:t>
            </a:r>
          </a:p>
          <a:p>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33</a:t>
            </a:fld>
            <a:endParaRPr lang="en-US" dirty="0"/>
          </a:p>
        </p:txBody>
      </p:sp>
    </p:spTree>
    <p:extLst>
      <p:ext uri="{BB962C8B-B14F-4D97-AF65-F5344CB8AC3E}">
        <p14:creationId xmlns:p14="http://schemas.microsoft.com/office/powerpoint/2010/main" val="35922719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73CACC0-2BF2-491B-A04E-434312879903}" type="slidenum">
              <a:rPr lang="en-US" altLang="en-US" smtClean="0"/>
              <a:pPr eaLnBrk="1" hangingPunct="1">
                <a:spcBef>
                  <a:spcPct val="0"/>
                </a:spcBef>
              </a:pPr>
              <a:t>34</a:t>
            </a:fld>
            <a:endParaRPr lang="en-US" altLang="en-US" dirty="0"/>
          </a:p>
        </p:txBody>
      </p:sp>
      <p:sp>
        <p:nvSpPr>
          <p:cNvPr id="104451"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endParaRPr lang="en-US" altLang="en-US" sz="2400" dirty="0"/>
          </a:p>
        </p:txBody>
      </p:sp>
      <p:sp>
        <p:nvSpPr>
          <p:cNvPr id="104452"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lgn="r">
              <a:spcBef>
                <a:spcPct val="0"/>
              </a:spcBef>
            </a:pPr>
            <a:r>
              <a:rPr lang="en-US" altLang="en-US" dirty="0"/>
              <a:t>4</a:t>
            </a:r>
          </a:p>
        </p:txBody>
      </p:sp>
      <p:sp>
        <p:nvSpPr>
          <p:cNvPr id="104453"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endParaRPr lang="en-US" altLang="en-US" sz="2400" dirty="0"/>
          </a:p>
        </p:txBody>
      </p:sp>
      <p:sp>
        <p:nvSpPr>
          <p:cNvPr id="104454"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endParaRPr lang="en-US" altLang="en-US" sz="2400" dirty="0"/>
          </a:p>
        </p:txBody>
      </p:sp>
      <p:sp>
        <p:nvSpPr>
          <p:cNvPr id="104455" name="Rectangle 6"/>
          <p:cNvSpPr>
            <a:spLocks noGrp="1" noRot="1" noChangeAspect="1" noChangeArrowheads="1" noTextEdit="1"/>
          </p:cNvSpPr>
          <p:nvPr>
            <p:ph type="sldImg"/>
          </p:nvPr>
        </p:nvSpPr>
        <p:spPr>
          <a:xfrm>
            <a:off x="592138" y="803275"/>
            <a:ext cx="5675312" cy="3194050"/>
          </a:xfrm>
          <a:ln w="12700" cap="flat"/>
        </p:spPr>
      </p:sp>
      <p:sp>
        <p:nvSpPr>
          <p:cNvPr id="104456" name="Rectangle 7"/>
          <p:cNvSpPr>
            <a:spLocks noGrp="1" noChangeArrowheads="1"/>
          </p:cNvSpPr>
          <p:nvPr>
            <p:ph type="body" idx="1"/>
          </p:nvPr>
        </p:nvSpPr>
        <p:spPr>
          <a:noFill/>
        </p:spPr>
        <p:txBody>
          <a:bodyPr lIns="90488" tIns="44450" rIns="90488" bIns="44450"/>
          <a:lstStyle/>
          <a:p>
            <a:pPr eaLnBrk="1" hangingPunct="1"/>
            <a:r>
              <a:rPr lang="en-US" altLang="en-US" noProof="0" dirty="0"/>
              <a:t>With both steel and ceramic blades, the initial loading on a sharp tip gives the highest specific pressure. This strips coating to a thinner level and as the blade wears the specific pressure drops and the coating builds. As this process continues, the specific tip pressure will drop to a point that will cause a degradation of qualities or sheet breaks. This process is much faster with steel vs ceramic blades. </a:t>
            </a:r>
          </a:p>
          <a:p>
            <a:pPr eaLnBrk="1" hangingPunct="1"/>
            <a:endParaRPr lang="en-US" altLang="en-US" noProof="0" dirty="0"/>
          </a:p>
          <a:p>
            <a:pPr eaLnBrk="1" hangingPunct="1"/>
            <a:r>
              <a:rPr lang="en-US" altLang="en-US" noProof="0" dirty="0"/>
              <a:t>What do you think happens to the sheet properties every time a creping blade is changed?</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Blade thickness</a:t>
            </a:r>
            <a:r>
              <a:rPr lang="en-US" baseline="0" dirty="0"/>
              <a:t> can also have an impact on the creping pocket and sheet properties.</a:t>
            </a:r>
          </a:p>
          <a:p>
            <a:endParaRPr lang="en-US" baseline="0" dirty="0"/>
          </a:p>
          <a:p>
            <a:r>
              <a:rPr lang="en-US" baseline="0" dirty="0"/>
              <a:t>The first two bullets are self-explanatory.  The next bullet point is:</a:t>
            </a:r>
          </a:p>
          <a:p>
            <a:pPr marL="171450" indent="-171450" eaLnBrk="1" hangingPunct="1">
              <a:spcBef>
                <a:spcPct val="0"/>
              </a:spcBef>
              <a:buFont typeface="Arial" panose="020B0604020202020204" pitchFamily="34" charset="0"/>
              <a:buChar char="•"/>
            </a:pPr>
            <a:r>
              <a:rPr lang="en-US" altLang="en-US" dirty="0"/>
              <a:t>Blade thickness determines how much “flex” a blade will have against the Yankee surface</a:t>
            </a:r>
          </a:p>
          <a:p>
            <a:pPr marL="0" indent="0" eaLnBrk="1" hangingPunct="1">
              <a:spcBef>
                <a:spcPct val="0"/>
              </a:spcBef>
              <a:buFont typeface="Arial" panose="020B0604020202020204" pitchFamily="34" charset="0"/>
              <a:buNone/>
            </a:pPr>
            <a:r>
              <a:rPr lang="en-US" altLang="en-US" dirty="0"/>
              <a:t>What blade do you think will flex more, a thin blade or thick blade?</a:t>
            </a:r>
          </a:p>
          <a:p>
            <a:pPr marL="0" indent="0" eaLnBrk="1" hangingPunct="1">
              <a:spcBef>
                <a:spcPct val="0"/>
              </a:spcBef>
              <a:buFont typeface="Arial" panose="020B0604020202020204" pitchFamily="34" charset="0"/>
              <a:buNone/>
            </a:pPr>
            <a:endParaRPr lang="en-US" altLang="en-US" dirty="0"/>
          </a:p>
          <a:p>
            <a:pPr marL="0" indent="0" eaLnBrk="1" hangingPunct="1">
              <a:spcBef>
                <a:spcPct val="0"/>
              </a:spcBef>
              <a:buFont typeface="Arial" panose="020B0604020202020204" pitchFamily="34" charset="0"/>
              <a:buNone/>
            </a:pPr>
            <a:r>
              <a:rPr lang="en-US" altLang="en-US" dirty="0"/>
              <a:t>The last two bullet points are self-explanatory</a:t>
            </a:r>
          </a:p>
          <a:p>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35</a:t>
            </a:fld>
            <a:endParaRPr lang="en-US" dirty="0"/>
          </a:p>
        </p:txBody>
      </p:sp>
    </p:spTree>
    <p:extLst>
      <p:ext uri="{BB962C8B-B14F-4D97-AF65-F5344CB8AC3E}">
        <p14:creationId xmlns:p14="http://schemas.microsoft.com/office/powerpoint/2010/main" val="22281499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We’ve learned</a:t>
            </a:r>
            <a:r>
              <a:rPr lang="en-US" baseline="0" dirty="0"/>
              <a:t> about the impact of blade holder angle and blade geometry on the creping pocket and sheet properties.  Now, let’s shift gears and talk about the things we can do to maximize doctor blade life and stabilize sheet quality.</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42</a:t>
            </a:fld>
            <a:endParaRPr lang="en-US" dirty="0"/>
          </a:p>
        </p:txBody>
      </p:sp>
    </p:spTree>
    <p:extLst>
      <p:ext uri="{BB962C8B-B14F-4D97-AF65-F5344CB8AC3E}">
        <p14:creationId xmlns:p14="http://schemas.microsoft.com/office/powerpoint/2010/main" val="36118106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We’ve looked at</a:t>
            </a:r>
            <a:r>
              <a:rPr lang="en-US" baseline="0" dirty="0"/>
              <a:t> several different charts of blade wear profiles and talked about the things we can do to alter the creping pocket and sheet properties.  Now let’s focus our attention on the typical life cycle of a creping blade and what can be done to maximize blade life without sacrificing product quality.  When we first install a blade, we can all agree the tip is very sharp.  This sharp tip will initially strip a lot of coating off of the dryer.  The goal is to strip some of the old coating off from under the sheet and get rid of any hard coating build-up on the edges.</a:t>
            </a:r>
          </a:p>
          <a:p>
            <a:endParaRPr lang="en-US" baseline="0" dirty="0"/>
          </a:p>
          <a:p>
            <a:r>
              <a:rPr lang="en-US" baseline="0" dirty="0"/>
              <a:t>As the blade begins to wear, the tip is not as sharp, the specific tip pressure begins to drop and coating will begin to build-up on the Yankee dryer surface.</a:t>
            </a:r>
          </a:p>
          <a:p>
            <a:endParaRPr lang="en-US" baseline="0" dirty="0"/>
          </a:p>
          <a:p>
            <a:r>
              <a:rPr lang="en-US" baseline="0" dirty="0"/>
              <a:t>Eventually, the blade will no longer be able to effectively manage the coating and sheet properties will start to go our of spec or picking and tear outs (sheet breaks) may occur.  Now it will be time to change the blade and start the process all over again.</a:t>
            </a:r>
          </a:p>
          <a:p>
            <a:endParaRPr lang="en-US" baseline="0" dirty="0"/>
          </a:p>
          <a:p>
            <a:r>
              <a:rPr lang="en-US" baseline="0" dirty="0"/>
              <a:t>What do you think happens to the creping pocket as the blade wears?</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43</a:t>
            </a:fld>
            <a:endParaRPr lang="en-US" dirty="0"/>
          </a:p>
        </p:txBody>
      </p:sp>
    </p:spTree>
    <p:extLst>
      <p:ext uri="{BB962C8B-B14F-4D97-AF65-F5344CB8AC3E}">
        <p14:creationId xmlns:p14="http://schemas.microsoft.com/office/powerpoint/2010/main" val="14432089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To</a:t>
            </a:r>
            <a:r>
              <a:rPr lang="en-US" baseline="0" dirty="0"/>
              <a:t> assist with maximizing creping blade life, some mills use a cleaning blade.  The cleaning blade will help remove excess coating and prepare the surface for coating refreshment.  Since this blade can be changed without breaking the sheet, it is much more economical to change a cleaning blade to extend creping blade life.</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44</a:t>
            </a:fld>
            <a:endParaRPr lang="en-US" dirty="0"/>
          </a:p>
        </p:txBody>
      </p:sp>
    </p:spTree>
    <p:extLst>
      <p:ext uri="{BB962C8B-B14F-4D97-AF65-F5344CB8AC3E}">
        <p14:creationId xmlns:p14="http://schemas.microsoft.com/office/powerpoint/2010/main" val="265334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Rot="1" noChangeAspect="1" noTextEdit="1"/>
          </p:cNvSpPr>
          <p:nvPr>
            <p:ph type="sldImg"/>
          </p:nvPr>
        </p:nvSpPr>
        <p:spPr bwMode="auto">
          <a:xfrm>
            <a:off x="382588" y="685800"/>
            <a:ext cx="6096000" cy="3429000"/>
          </a:xfrm>
          <a:noFill/>
          <a:ln>
            <a:solidFill>
              <a:srgbClr val="000000"/>
            </a:solidFill>
            <a:miter lim="800000"/>
            <a:headEnd/>
            <a:tailEnd/>
          </a:ln>
        </p:spPr>
      </p:sp>
      <p:sp>
        <p:nvSpPr>
          <p:cNvPr id="117762" name="Rectangle 3"/>
          <p:cNvSpPr>
            <a:spLocks noGrp="1"/>
          </p:cNvSpPr>
          <p:nvPr>
            <p:ph type="body" idx="1"/>
          </p:nvPr>
        </p:nvSpPr>
        <p:spPr bwMode="auto">
          <a:xfrm>
            <a:off x="457200" y="4343400"/>
            <a:ext cx="5943600" cy="4495800"/>
          </a:xfrm>
          <a:noFill/>
        </p:spPr>
        <p:txBody>
          <a:bodyPr wrap="square" numCol="1" anchor="t" anchorCtr="0" compatLnSpc="1">
            <a:prstTxWarp prst="textNoShape">
              <a:avLst/>
            </a:prstTxWarp>
          </a:bodyPr>
          <a:lstStyle/>
          <a:p>
            <a:pPr algn="just" eaLnBrk="1" hangingPunct="1"/>
            <a:r>
              <a:rPr lang="en-US" dirty="0">
                <a:cs typeface="Times New Roman" pitchFamily="18" charset="0"/>
              </a:rPr>
              <a:t>We talked about the wear phenomena</a:t>
            </a:r>
            <a:r>
              <a:rPr lang="en-US" baseline="0" dirty="0">
                <a:cs typeface="Times New Roman" pitchFamily="18" charset="0"/>
              </a:rPr>
              <a:t> earlier in the presentation.  To further expand on this topic, t</a:t>
            </a:r>
            <a:r>
              <a:rPr lang="en-US" dirty="0">
                <a:cs typeface="Times New Roman" pitchFamily="18" charset="0"/>
              </a:rPr>
              <a:t>he tissue maker must maintain tissue target values for as long as possible, optimizing wear conditions for both dryer and creping blade. Therefore, the understanding of wear mechanisms – in relation to changes in tissue quality – becomes very important.</a:t>
            </a:r>
          </a:p>
          <a:p>
            <a:pPr algn="just" eaLnBrk="1" hangingPunct="1"/>
            <a:r>
              <a:rPr lang="en-US" dirty="0">
                <a:cs typeface="Times New Roman" pitchFamily="18" charset="0"/>
              </a:rPr>
              <a:t>Two different wear processes occur simultaneously at the blade tip:</a:t>
            </a:r>
          </a:p>
          <a:p>
            <a:pPr algn="just" eaLnBrk="1" hangingPunct="1">
              <a:buFontTx/>
              <a:buChar char="•"/>
            </a:pPr>
            <a:r>
              <a:rPr lang="en-US" dirty="0">
                <a:cs typeface="Times New Roman" pitchFamily="18" charset="0"/>
              </a:rPr>
              <a:t>Blade / dryer interaction, called sliding wear and</a:t>
            </a:r>
          </a:p>
          <a:p>
            <a:pPr algn="just" eaLnBrk="1" hangingPunct="1">
              <a:buFontTx/>
              <a:buChar char="•"/>
            </a:pPr>
            <a:r>
              <a:rPr lang="en-US" dirty="0">
                <a:cs typeface="Times New Roman" pitchFamily="18" charset="0"/>
              </a:rPr>
              <a:t>Blade / sheet interaction, called impact wear</a:t>
            </a:r>
            <a:endParaRPr lang="en-US" b="1" dirty="0">
              <a:latin typeface="Arial" charset="0"/>
              <a:cs typeface="Arial" charset="0"/>
            </a:endParaRPr>
          </a:p>
          <a:p>
            <a:pPr algn="just" eaLnBrk="1" hangingPunct="1"/>
            <a:r>
              <a:rPr lang="en-US" b="1" dirty="0">
                <a:latin typeface="Arial" charset="0"/>
                <a:cs typeface="Arial" charset="0"/>
              </a:rPr>
              <a:t>Sliding wear</a:t>
            </a:r>
          </a:p>
          <a:p>
            <a:pPr algn="just" eaLnBrk="1" hangingPunct="1"/>
            <a:r>
              <a:rPr lang="en-US" dirty="0">
                <a:cs typeface="Times New Roman" pitchFamily="18" charset="0"/>
              </a:rPr>
              <a:t>The blade / dryer interaction is called “sliding-“ or “friction wear”. In a conventional situation, the steel blade is loaded onto a cast iron dryer, the surface of which is covered with a thin organic coating. When loading a new blade, the theoretical contact is, at first, only at the sharp blade edge. However, the edge is quickly smoothed off and a small bevel is formed depending on the α angle.</a:t>
            </a:r>
          </a:p>
          <a:p>
            <a:pPr algn="just" eaLnBrk="1" hangingPunct="1"/>
            <a:r>
              <a:rPr lang="en-US" dirty="0">
                <a:cs typeface="Times New Roman" pitchFamily="18" charset="0"/>
              </a:rPr>
              <a:t>The linear load is generally obtained by a pneumatic setting of the blade holder and is maintained constant during the process. However, the contact pressure decreases rapidly as the contact area increases. Therefore, the effect of sliding wear on the blade reduces the doctoring effect of the blade. The balance between adhesive force and release force acting upon the sheet is progressively modified. If the blade action is decreased too much, plugging of the sheet may occur. In such a situation, the only possible action is to change the blade, unless web adhesion can be decreased. Any attempt to increase the load will probably result in decreased contact angle α by the blade being further bent. Due to the fact that a sliding bevel already exists, the sheet will most probably pass through the small gap created by the blade running on the heel of the bevel and wrap around the dryer.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Rot="1" noChangeAspect="1" noTextEdit="1"/>
          </p:cNvSpPr>
          <p:nvPr>
            <p:ph type="sldImg"/>
          </p:nvPr>
        </p:nvSpPr>
        <p:spPr bwMode="auto">
          <a:xfrm>
            <a:off x="382588" y="685800"/>
            <a:ext cx="6096000" cy="3429000"/>
          </a:xfrm>
          <a:noFill/>
          <a:ln>
            <a:solidFill>
              <a:srgbClr val="000000"/>
            </a:solidFill>
            <a:miter lim="800000"/>
            <a:headEnd/>
            <a:tailEnd/>
          </a:ln>
        </p:spPr>
      </p:sp>
      <p:sp>
        <p:nvSpPr>
          <p:cNvPr id="174082"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b="1" dirty="0">
                <a:cs typeface="Times New Roman" pitchFamily="18" charset="0"/>
              </a:rPr>
              <a:t>Impact wear  </a:t>
            </a:r>
            <a:r>
              <a:rPr lang="en-US" dirty="0">
                <a:cs typeface="Times New Roman" pitchFamily="18" charset="0"/>
              </a:rPr>
              <a:t> </a:t>
            </a:r>
            <a:endParaRPr lang="en-US" u="sng" dirty="0">
              <a:cs typeface="Times New Roman" pitchFamily="18" charset="0"/>
            </a:endParaRPr>
          </a:p>
          <a:p>
            <a:pPr algn="just" eaLnBrk="1" hangingPunct="1"/>
            <a:r>
              <a:rPr lang="en-US" dirty="0"/>
              <a:t>The web is continuously impacting the blade tip at high speed. Over time, this situation results in a progressive but significant change of the impact area. The impact of the sheet has created a deep, longitudinal groove along the steel blade in approximately one and a half hours’ lifetime.</a:t>
            </a:r>
            <a:endParaRPr lang="fr-F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Rot="1" noChangeAspect="1" noTextEdit="1"/>
          </p:cNvSpPr>
          <p:nvPr>
            <p:ph type="sldImg"/>
          </p:nvPr>
        </p:nvSpPr>
        <p:spPr bwMode="auto">
          <a:xfrm>
            <a:off x="382588" y="685800"/>
            <a:ext cx="6096000" cy="3429000"/>
          </a:xfrm>
          <a:noFill/>
          <a:ln>
            <a:solidFill>
              <a:srgbClr val="000000"/>
            </a:solidFill>
            <a:miter lim="800000"/>
            <a:headEnd/>
            <a:tailEnd/>
          </a:ln>
        </p:spPr>
      </p:sp>
      <p:sp>
        <p:nvSpPr>
          <p:cNvPr id="176130"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dirty="0"/>
              <a:t>As we</a:t>
            </a:r>
            <a:r>
              <a:rPr lang="en-US" baseline="0" dirty="0"/>
              <a:t> mentioned in the previous slide, impact wear will result in closing of the creping product, producing a coarser, more bulky crepe.  This slide illustrates the change in crepe quality as the blade wears.</a:t>
            </a:r>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What steps can we take</a:t>
            </a:r>
            <a:r>
              <a:rPr lang="en-US" baseline="0" dirty="0"/>
              <a:t> to extend doctor blade life?</a:t>
            </a:r>
          </a:p>
          <a:p>
            <a:pPr marL="228600" indent="-228600">
              <a:buAutoNum type="arabicPeriod"/>
            </a:pPr>
            <a:r>
              <a:rPr lang="en-US" baseline="0" dirty="0"/>
              <a:t>Reduce dryer surface friction coefficient.  How do we do this?  Conduct an audit of your process to ensure the coating you are applying to the Yankee surface is not loaded with fines and ash, which can make the coating very abrasive.  Use the right coating package for the application.</a:t>
            </a:r>
          </a:p>
          <a:p>
            <a:pPr marL="228600" indent="-228600">
              <a:buAutoNum type="arabicPeriod"/>
            </a:pPr>
            <a:r>
              <a:rPr lang="en-US" baseline="0" dirty="0"/>
              <a:t>Crepe with less load on the doctor blade.  In theory this will work, however in practice it may not be practical.  You will find a certain blade load level is required to effectively manage the coating and creping process</a:t>
            </a:r>
          </a:p>
          <a:p>
            <a:pPr marL="228600" indent="-228600">
              <a:buAutoNum type="arabicPeriod"/>
            </a:pPr>
            <a:r>
              <a:rPr lang="en-US" baseline="0" dirty="0"/>
              <a:t>Use harder, thicker blade materials.  Again, in theory this will work, but a harder, thicker blade may not be practical to achieve the final sheet properties.  The right coating needs to be used to properly protect the Yankee.</a:t>
            </a:r>
          </a:p>
          <a:p>
            <a:pPr marL="228600" indent="-228600">
              <a:buAutoNum type="arabicPeriod"/>
            </a:pPr>
            <a:r>
              <a:rPr lang="en-US" baseline="0" dirty="0"/>
              <a:t>Reduce doctor blade friction coefficient.  We will be covering this topic in the next couple of slides</a:t>
            </a:r>
          </a:p>
          <a:p>
            <a:pPr marL="228600" indent="-228600">
              <a:buAutoNum type="arabicPeriod"/>
            </a:pPr>
            <a:r>
              <a:rPr lang="en-US" baseline="0" dirty="0"/>
              <a:t>Lastly, use a cleaning blade.  The cleaning blade will help manage the coating taking some of the load off of the creping blade.</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48</a:t>
            </a:fld>
            <a:endParaRPr lang="en-US" dirty="0"/>
          </a:p>
        </p:txBody>
      </p:sp>
    </p:spTree>
    <p:extLst>
      <p:ext uri="{BB962C8B-B14F-4D97-AF65-F5344CB8AC3E}">
        <p14:creationId xmlns:p14="http://schemas.microsoft.com/office/powerpoint/2010/main" val="32828961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a:t>
            </a:r>
            <a:r>
              <a:rPr lang="en-US" baseline="0" dirty="0"/>
              <a:t> very common way to reduce the blade friction coefficient is to change the portion of the blade tip that is contact with the Yankee dryer from steel to ceramic.  So, what is a ceramic blade?  A ceramic blade is a steel blade that has been modified by replacing a portion of the blade with ceramic.  This ceramic tip is the part of the blade that is loaded against the Yankee surface.</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49</a:t>
            </a:fld>
            <a:endParaRPr lang="en-US" dirty="0"/>
          </a:p>
        </p:txBody>
      </p:sp>
    </p:spTree>
    <p:extLst>
      <p:ext uri="{BB962C8B-B14F-4D97-AF65-F5344CB8AC3E}">
        <p14:creationId xmlns:p14="http://schemas.microsoft.com/office/powerpoint/2010/main" val="19082458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p:cNvSpPr>
            <a:spLocks noGrp="1" noRot="1" noChangeAspect="1" noTextEdit="1"/>
          </p:cNvSpPr>
          <p:nvPr>
            <p:ph type="sldImg"/>
          </p:nvPr>
        </p:nvSpPr>
        <p:spPr bwMode="auto">
          <a:xfrm>
            <a:off x="382588" y="685800"/>
            <a:ext cx="6096000" cy="3429000"/>
          </a:xfrm>
          <a:noFill/>
          <a:ln>
            <a:solidFill>
              <a:srgbClr val="000000"/>
            </a:solidFill>
            <a:miter lim="800000"/>
            <a:headEnd/>
            <a:tailEnd/>
          </a:ln>
        </p:spPr>
      </p:sp>
      <p:sp>
        <p:nvSpPr>
          <p:cNvPr id="181250"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algn="just" eaLnBrk="1" hangingPunct="1"/>
            <a:r>
              <a:rPr lang="en-US" noProof="0" dirty="0"/>
              <a:t>This slide compares</a:t>
            </a:r>
            <a:r>
              <a:rPr lang="en-US" baseline="0" noProof="0" dirty="0"/>
              <a:t> the blade wear of a steel and ceramic blade used on the same machine making the same grade.  Please note, t</a:t>
            </a:r>
            <a:r>
              <a:rPr lang="en-US" noProof="0" dirty="0"/>
              <a:t>he ceramic </a:t>
            </a:r>
            <a:r>
              <a:rPr lang="en-US" dirty="0"/>
              <a:t>blade is submitted to the same types of wear as the steel blade. However, thanks to the characteristics of ceramics the wear is much slower. The result is a more stable creping quality which allows the product to be produced within specification for a much longer time.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2"/>
          <p:cNvSpPr>
            <a:spLocks noGrp="1" noRot="1" noChangeAspect="1" noTextEdit="1"/>
          </p:cNvSpPr>
          <p:nvPr>
            <p:ph type="sldImg"/>
          </p:nvPr>
        </p:nvSpPr>
        <p:spPr bwMode="auto">
          <a:xfrm>
            <a:off x="382588" y="685800"/>
            <a:ext cx="6096000" cy="3429000"/>
          </a:xfrm>
          <a:noFill/>
          <a:ln>
            <a:solidFill>
              <a:srgbClr val="000000"/>
            </a:solidFill>
            <a:miter lim="800000"/>
            <a:headEnd/>
            <a:tailEnd/>
          </a:ln>
        </p:spPr>
      </p:sp>
      <p:sp>
        <p:nvSpPr>
          <p:cNvPr id="189442"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dirty="0"/>
              <a:t>This</a:t>
            </a:r>
            <a:r>
              <a:rPr lang="en-US" baseline="0" dirty="0"/>
              <a:t> slides illustrates the difference in blade tip wear between a steel and ceramic blade using a scanning electron microscope.  Note how the steel sliding wear surface is smeared metal versus the ceramic which is just worn.  Also note how much hotter a steel blade runs versus a ceramic.  This makes sense, since the bottom of the space shuttle was covered in ceramic tiles so it didn’t burn up on entry into the earth’s atmosphere.  How many people have seen steel blades where the surface has gotten so hot that the metal was actually smeared on the blade tip?  The blade tips of steel blades can become very sharp, so make sure you are wearing your PPE when handling blades.</a:t>
            </a:r>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2"/>
          <p:cNvSpPr>
            <a:spLocks noGrp="1" noRot="1" noChangeAspect="1" noTextEdit="1"/>
          </p:cNvSpPr>
          <p:nvPr>
            <p:ph type="sldImg"/>
          </p:nvPr>
        </p:nvSpPr>
        <p:spPr bwMode="auto">
          <a:xfrm>
            <a:off x="382588" y="685800"/>
            <a:ext cx="6096000" cy="3429000"/>
          </a:xfrm>
          <a:noFill/>
          <a:ln>
            <a:solidFill>
              <a:srgbClr val="000000"/>
            </a:solidFill>
            <a:miter lim="800000"/>
            <a:headEnd/>
            <a:tailEnd/>
          </a:ln>
        </p:spPr>
      </p:sp>
      <p:sp>
        <p:nvSpPr>
          <p:cNvPr id="191490"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en-US" dirty="0"/>
              <a:t>In this final comparison slide, it illustrates how much faster the sheet crepe quality can degrade for a steel versus a ceramic blade.  There are many blade options available on the market today from steel, hardened steel tip, to ceramic and cermet.  If you are looking to improve product quality stability and machine uptime, consult your blade supplier to assist you in selection of the right blade for your application</a:t>
            </a:r>
            <a:r>
              <a:rPr lang="en-US" baseline="0" dirty="0"/>
              <a:t> and needs.</a:t>
            </a:r>
            <a:endParaRPr lang="en-US" dirty="0"/>
          </a:p>
        </p:txBody>
      </p:sp>
    </p:spTree>
    <p:extLst>
      <p:ext uri="{BB962C8B-B14F-4D97-AF65-F5344CB8AC3E}">
        <p14:creationId xmlns:p14="http://schemas.microsoft.com/office/powerpoint/2010/main" val="40034636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I’m going to wrap up this session with some Frequently Asked</a:t>
            </a:r>
            <a:r>
              <a:rPr lang="en-US" baseline="0" dirty="0"/>
              <a:t> Questions.  The rest is self-explanatory.</a:t>
            </a:r>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53</a:t>
            </a:fld>
            <a:endParaRPr lang="en-US" dirty="0"/>
          </a:p>
        </p:txBody>
      </p:sp>
    </p:spTree>
    <p:extLst>
      <p:ext uri="{BB962C8B-B14F-4D97-AF65-F5344CB8AC3E}">
        <p14:creationId xmlns:p14="http://schemas.microsoft.com/office/powerpoint/2010/main" val="8837443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In summary,</a:t>
            </a:r>
            <a:r>
              <a:rPr lang="en-US" baseline="0" dirty="0"/>
              <a:t> we started with an overview of creping best practices.  We then discussed the importance of good blade holder maintenance and troubleshooting techniques to ensure optimum blade holder performance.  We discussed the blade related factors that affect the creping process and wrapped up the session discussing ways to maximize doctor blade life and sheet quality.  We only touched the surface on many of these topic areas,  if you would like to learn more about any of these topic areas please let me or TAPPI know and we will work on developing the next level of training curriculum.</a:t>
            </a:r>
          </a:p>
          <a:p>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6FF68433-B405-43C9-B19D-0C68794E6595}" type="slidenum">
              <a:rPr lang="en-US" smtClean="0"/>
              <a:pPr>
                <a:defRPr/>
              </a:pPr>
              <a:t>54</a:t>
            </a:fld>
            <a:endParaRPr lang="en-US" dirty="0"/>
          </a:p>
        </p:txBody>
      </p:sp>
    </p:spTree>
    <p:extLst>
      <p:ext uri="{BB962C8B-B14F-4D97-AF65-F5344CB8AC3E}">
        <p14:creationId xmlns:p14="http://schemas.microsoft.com/office/powerpoint/2010/main" val="27323423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ED35E1DF-470D-42F2-B681-56011FA20BBA}" type="slidenum">
              <a:rPr lang="en-US" sz="1200">
                <a:latin typeface="Times New Roman" pitchFamily="18" charset="0"/>
                <a:ea typeface="MS PGothic" pitchFamily="34" charset="-128"/>
              </a:rPr>
              <a:pPr algn="r"/>
              <a:t>55</a:t>
            </a:fld>
            <a:endParaRPr lang="en-US" sz="1200" dirty="0">
              <a:latin typeface="Times New Roman" pitchFamily="18" charset="0"/>
              <a:ea typeface="MS PGothic" pitchFamily="34" charset="-128"/>
            </a:endParaRPr>
          </a:p>
        </p:txBody>
      </p:sp>
      <p:sp>
        <p:nvSpPr>
          <p:cNvPr id="207874"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207875"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r>
              <a:rPr lang="sv-SE" dirty="0"/>
              <a:t>Thank you for your time and attention.</a:t>
            </a:r>
            <a:r>
              <a:rPr lang="sv-SE" baseline="0" dirty="0"/>
              <a:t>  I will now open up the floor to address any final questions or concerns.</a:t>
            </a:r>
            <a:endParaRPr lang="sv-SE"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B5A0981-65D5-4F44-BD30-C42E1248E358}" type="datetimeFigureOut">
              <a:rPr lang="en-US"/>
              <a:pPr>
                <a:defRPr/>
              </a:pPr>
              <a:t>5/9/2023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7FC5904-E620-440A-9955-E297143EC75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BD2C5F1-1DA3-48D3-8510-E7ACBD3275FC}" type="datetimeFigureOut">
              <a:rPr lang="en-US"/>
              <a:pPr>
                <a:defRPr/>
              </a:pPr>
              <a:t>5/9/2023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18FDBCC-C14C-4F62-A6D2-F40AB1DF5C3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3EE88A9-BE47-4A61-AA29-5D0A8464939E}" type="datetimeFigureOut">
              <a:rPr lang="en-US"/>
              <a:pPr>
                <a:defRPr/>
              </a:pPr>
              <a:t>5/9/2023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B46DF51-7304-4517-86BE-2E069E6C4BEC}"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73A9ECD-60C4-4A2C-AFD3-23156776492F}" type="datetimeFigureOut">
              <a:rPr lang="en-US"/>
              <a:pPr>
                <a:defRPr/>
              </a:pPr>
              <a:t>5/9/2023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39BC293-78FB-432E-BC63-A0947D750D11}"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B2EBF25-93E0-4CDB-93C8-E501ED392630}" type="datetimeFigureOut">
              <a:rPr lang="en-US"/>
              <a:pPr>
                <a:defRPr/>
              </a:pPr>
              <a:t>5/9/2023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8A2A3263-F94A-4AC4-82CB-F3C708042B3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41DE5C4-BAA5-46CA-80E3-48BCA6744345}" type="datetimeFigureOut">
              <a:rPr lang="en-US"/>
              <a:pPr>
                <a:defRPr/>
              </a:pPr>
              <a:t>5/9/2023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3B7EDA3-C05E-47D2-B4D7-2994FD41A166}"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5C047EA-CB24-45AF-8493-F8076F8C2FB6}" type="datetimeFigureOut">
              <a:rPr lang="en-US"/>
              <a:pPr>
                <a:defRPr/>
              </a:pPr>
              <a:t>5/9/2023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B8066189-0F8F-49C9-8A66-E9AB3FB8E201}"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3D96892-1BFD-433E-819B-8DA611BA05AE}" type="datetimeFigureOut">
              <a:rPr lang="en-US"/>
              <a:pPr>
                <a:defRPr/>
              </a:pPr>
              <a:t>5/9/2023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98DCCCC-FBFE-4483-8CDE-701D2735A413}"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F2DACAA-C565-4A5A-83D7-E27015874FFC}" type="datetimeFigureOut">
              <a:rPr lang="en-US"/>
              <a:pPr>
                <a:defRPr/>
              </a:pPr>
              <a:t>5/9/2023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594E61B-8167-478A-844A-E37CE1CADF4D}"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583C7F2-FEEC-47B7-85B2-890885A7825C}" type="datetimeFigureOut">
              <a:rPr lang="en-US"/>
              <a:pPr>
                <a:defRPr/>
              </a:pPr>
              <a:t>5/9/2023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4A6D69F-E85A-4F9B-8387-150B477D778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C58318D-C718-4782-AD1D-94902375B8AE}" type="datetimeFigureOut">
              <a:rPr lang="en-US"/>
              <a:pPr>
                <a:defRPr/>
              </a:pPr>
              <a:t>5/9/2023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BE5D66C-9363-4C70-AE09-201906617AF1}"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3"/>
            <a:ext cx="5384800" cy="4525963"/>
          </a:xfrm>
        </p:spPr>
        <p:txBody>
          <a:bodyPr/>
          <a:lstStyle/>
          <a:p>
            <a:pPr lvl="0"/>
            <a:endParaRPr lang="en-US" noProof="0" dirty="0"/>
          </a:p>
        </p:txBody>
      </p:sp>
      <p:sp>
        <p:nvSpPr>
          <p:cNvPr id="4" name="Text Placeholder 3"/>
          <p:cNvSpPr>
            <a:spLocks noGrp="1"/>
          </p:cNvSpPr>
          <p:nvPr>
            <p:ph type="body" sz="half" idx="2"/>
          </p:nvPr>
        </p:nvSpPr>
        <p:spPr>
          <a:xfrm>
            <a:off x="6197600" y="1600203"/>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F91C4E6-9203-40FF-A5B9-DCADA8CA5ABB}" type="datetimeFigureOut">
              <a:rPr lang="en-US"/>
              <a:pPr>
                <a:defRPr/>
              </a:pPr>
              <a:t>5/9/2023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F537DD6-CA4F-4027-B43C-4079E3594D78}"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3"/>
            <a:ext cx="10972800" cy="4525963"/>
          </a:xfrm>
        </p:spPr>
        <p:txBody>
          <a:bodyPr/>
          <a:lstStyle/>
          <a:p>
            <a:pPr lvl="0"/>
            <a:endParaRPr lang="en-US" noProof="0" dirty="0"/>
          </a:p>
        </p:txBody>
      </p:sp>
      <p:sp>
        <p:nvSpPr>
          <p:cNvPr id="4" name="Date Placeholder 3"/>
          <p:cNvSpPr>
            <a:spLocks noGrp="1"/>
          </p:cNvSpPr>
          <p:nvPr>
            <p:ph type="dt" sz="half" idx="10"/>
          </p:nvPr>
        </p:nvSpPr>
        <p:spPr/>
        <p:txBody>
          <a:bodyPr/>
          <a:lstStyle>
            <a:lvl1pPr>
              <a:defRPr/>
            </a:lvl1pPr>
          </a:lstStyle>
          <a:p>
            <a:pPr>
              <a:defRPr/>
            </a:pPr>
            <a:fld id="{C42E0A27-2B60-4B3C-9A9F-8751F5C9DFCC}" type="datetimeFigureOut">
              <a:rPr lang="en-US"/>
              <a:pPr>
                <a:defRPr/>
              </a:pPr>
              <a:t>5/9/2023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3700CCB-49B4-431D-8F45-0ACF3215A6B2}"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3"/>
            <a:ext cx="10972800" cy="4525963"/>
          </a:xfrm>
        </p:spPr>
        <p:txBody>
          <a:bodyPr/>
          <a:lstStyle/>
          <a:p>
            <a:pPr lvl="0"/>
            <a:endParaRPr lang="en-US" noProof="0" dirty="0"/>
          </a:p>
        </p:txBody>
      </p:sp>
      <p:sp>
        <p:nvSpPr>
          <p:cNvPr id="4" name="Date Placeholder 3"/>
          <p:cNvSpPr>
            <a:spLocks noGrp="1"/>
          </p:cNvSpPr>
          <p:nvPr>
            <p:ph type="dt" sz="half" idx="10"/>
          </p:nvPr>
        </p:nvSpPr>
        <p:spPr/>
        <p:txBody>
          <a:bodyPr/>
          <a:lstStyle>
            <a:lvl1pPr>
              <a:defRPr/>
            </a:lvl1pPr>
          </a:lstStyle>
          <a:p>
            <a:pPr>
              <a:defRPr/>
            </a:pPr>
            <a:fld id="{105E4D8D-6A95-41B2-B851-AC0D8F736F7B}" type="datetimeFigureOut">
              <a:rPr lang="en-US"/>
              <a:pPr>
                <a:defRPr/>
              </a:pPr>
              <a:t>5/9/2023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B9E3DAA-1472-4D82-9041-4142E078E433}"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graphicFrame>
        <p:nvGraphicFramePr>
          <p:cNvPr id="6" name="Objekt 5" hidden="1"/>
          <p:cNvGraphicFramePr>
            <a:graphicFrameLocks noChangeAspect="1"/>
          </p:cNvGraphicFramePr>
          <p:nvPr userDrawn="1">
            <p:custDataLst>
              <p:tags r:id="rId2"/>
            </p:custData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6" name="Objekt 5" hidden="1"/>
                      <p:cNvPicPr/>
                      <p:nvPr/>
                    </p:nvPicPr>
                    <p:blipFill>
                      <a:blip r:embed="rId5"/>
                      <a:stretch>
                        <a:fillRect/>
                      </a:stretch>
                    </p:blipFill>
                    <p:spPr>
                      <a:xfrm>
                        <a:off x="2119" y="1591"/>
                        <a:ext cx="2116" cy="1587"/>
                      </a:xfrm>
                      <a:prstGeom prst="rect">
                        <a:avLst/>
                      </a:prstGeom>
                    </p:spPr>
                  </p:pic>
                </p:oleObj>
              </mc:Fallback>
            </mc:AlternateContent>
          </a:graphicData>
        </a:graphic>
      </p:graphicFrame>
      <p:sp>
        <p:nvSpPr>
          <p:cNvPr id="2" name="Titel 1"/>
          <p:cNvSpPr>
            <a:spLocks noGrp="1"/>
          </p:cNvSpPr>
          <p:nvPr>
            <p:ph type="title" hasCustomPrompt="1"/>
          </p:nvPr>
        </p:nvSpPr>
        <p:spPr/>
        <p:txBody>
          <a:bodyPr/>
          <a:lstStyle/>
          <a:p>
            <a:r>
              <a:rPr lang="en-US" noProof="0" dirty="0"/>
              <a:t>Please click here to </a:t>
            </a:r>
            <a:br>
              <a:rPr lang="en-US" noProof="0" dirty="0"/>
            </a:br>
            <a:r>
              <a:rPr lang="en-US" noProof="0" dirty="0"/>
              <a:t>edit master format</a:t>
            </a:r>
            <a:endParaRPr lang="en-US" dirty="0"/>
          </a:p>
        </p:txBody>
      </p:sp>
      <p:sp>
        <p:nvSpPr>
          <p:cNvPr id="3" name="Foliennummernplatzhalter 2"/>
          <p:cNvSpPr>
            <a:spLocks noGrp="1"/>
          </p:cNvSpPr>
          <p:nvPr>
            <p:ph type="sldNum" sz="quarter" idx="10"/>
          </p:nvPr>
        </p:nvSpPr>
        <p:spPr/>
        <p:txBody>
          <a:bodyPr/>
          <a:lstStyle/>
          <a:p>
            <a:fld id="{57C00B1C-ED2E-4B3A-AD23-194B1C678658}" type="slidenum">
              <a:rPr lang="en-GB" smtClean="0"/>
              <a:pPr/>
              <a:t>‹#›</a:t>
            </a:fld>
            <a:endParaRPr lang="en-GB" dirty="0"/>
          </a:p>
        </p:txBody>
      </p:sp>
      <p:sp>
        <p:nvSpPr>
          <p:cNvPr id="5" name="Textplatzhalter 4"/>
          <p:cNvSpPr>
            <a:spLocks noGrp="1"/>
          </p:cNvSpPr>
          <p:nvPr>
            <p:ph type="body" sz="quarter" idx="11" hasCustomPrompt="1"/>
          </p:nvPr>
        </p:nvSpPr>
        <p:spPr>
          <a:xfrm>
            <a:off x="863601" y="1412878"/>
            <a:ext cx="10775951" cy="4394199"/>
          </a:xfrm>
        </p:spPr>
        <p:txBody>
          <a:bodyPr>
            <a:noAutofit/>
          </a:bodyPr>
          <a:lstStyle/>
          <a:p>
            <a:pPr lvl="0"/>
            <a:r>
              <a:rPr lang="en-US" noProof="0" dirty="0"/>
              <a:t>Please click here to edit master format</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ußzeilenplatzhalter 3"/>
          <p:cNvSpPr>
            <a:spLocks noGrp="1"/>
          </p:cNvSpPr>
          <p:nvPr>
            <p:ph type="ftr" sz="quarter" idx="12"/>
          </p:nvPr>
        </p:nvSpPr>
        <p:spPr/>
        <p:txBody>
          <a:bodyPr/>
          <a:lstStyle/>
          <a:p>
            <a:r>
              <a:rPr lang="en-US"/>
              <a:t>Title of the presentation | Author</a:t>
            </a:r>
            <a:endParaRPr lang="en-US" dirty="0"/>
          </a:p>
        </p:txBody>
      </p:sp>
    </p:spTree>
    <p:custDataLst>
      <p:tags r:id="rId1"/>
    </p:custDataLst>
    <p:extLst>
      <p:ext uri="{BB962C8B-B14F-4D97-AF65-F5344CB8AC3E}">
        <p14:creationId xmlns:p14="http://schemas.microsoft.com/office/powerpoint/2010/main" val="4682321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US" noProof="0" dirty="0"/>
              <a:t>Please click here to </a:t>
            </a:r>
            <a:br>
              <a:rPr lang="en-US" noProof="0" dirty="0"/>
            </a:br>
            <a:r>
              <a:rPr lang="en-US" noProof="0" dirty="0"/>
              <a:t>edit master format</a:t>
            </a:r>
          </a:p>
        </p:txBody>
      </p:sp>
      <p:sp>
        <p:nvSpPr>
          <p:cNvPr id="3" name="Foliennummernplatzhalter 2"/>
          <p:cNvSpPr>
            <a:spLocks noGrp="1"/>
          </p:cNvSpPr>
          <p:nvPr>
            <p:ph type="sldNum" sz="quarter" idx="10"/>
          </p:nvPr>
        </p:nvSpPr>
        <p:spPr/>
        <p:txBody>
          <a:bodyPr/>
          <a:lstStyle/>
          <a:p>
            <a:fld id="{57C00B1C-ED2E-4B3A-AD23-194B1C678658}" type="slidenum">
              <a:rPr lang="en-GB" smtClean="0"/>
              <a:pPr/>
              <a:t>‹#›</a:t>
            </a:fld>
            <a:endParaRPr lang="en-GB" dirty="0"/>
          </a:p>
        </p:txBody>
      </p:sp>
      <p:sp>
        <p:nvSpPr>
          <p:cNvPr id="4" name="Fußzeilenplatzhalter 3"/>
          <p:cNvSpPr>
            <a:spLocks noGrp="1"/>
          </p:cNvSpPr>
          <p:nvPr>
            <p:ph type="ftr" sz="quarter" idx="12"/>
          </p:nvPr>
        </p:nvSpPr>
        <p:spPr/>
        <p:txBody>
          <a:bodyPr/>
          <a:lstStyle/>
          <a:p>
            <a:r>
              <a:rPr lang="en-US"/>
              <a:t>Title of the presentation | Author</a:t>
            </a:r>
            <a:endParaRPr lang="en-US" dirty="0"/>
          </a:p>
        </p:txBody>
      </p:sp>
      <p:sp>
        <p:nvSpPr>
          <p:cNvPr id="7" name="Inhaltsplatzhalter 6"/>
          <p:cNvSpPr>
            <a:spLocks noGrp="1"/>
          </p:cNvSpPr>
          <p:nvPr>
            <p:ph sz="quarter" idx="13" hasCustomPrompt="1"/>
          </p:nvPr>
        </p:nvSpPr>
        <p:spPr>
          <a:xfrm>
            <a:off x="867833" y="1412875"/>
            <a:ext cx="10771717" cy="4394200"/>
          </a:xfrm>
        </p:spPr>
        <p:txBody>
          <a:bodyPr/>
          <a:lstStyle/>
          <a:p>
            <a:pPr lvl="0"/>
            <a:r>
              <a:rPr lang="en-US" noProof="0" dirty="0"/>
              <a:t>Please click here to edit master format</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89463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743200" y="274638"/>
            <a:ext cx="8839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09600" y="16002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AB9CFA5-F237-451D-9276-808F7F56E2A2}" type="datetimeFigureOut">
              <a:rPr lang="en-US"/>
              <a:pPr>
                <a:defRPr/>
              </a:pPr>
              <a:t>5/9/2023</a:t>
            </a:fld>
            <a:endParaRPr lang="en-US" dirty="0"/>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5A6FE4F-2352-4241-B1B9-6C5AC5F8E96F}" type="slidenum">
              <a:rPr lang="en-US"/>
              <a:pPr>
                <a:defRPr/>
              </a:pPr>
              <a:t>‹#›</a:t>
            </a:fld>
            <a:endParaRPr lang="en-US" dirty="0"/>
          </a:p>
        </p:txBody>
      </p:sp>
      <p:pic>
        <p:nvPicPr>
          <p:cNvPr id="3" name="Picture 10">
            <a:extLst>
              <a:ext uri="{FF2B5EF4-FFF2-40B4-BE49-F238E27FC236}">
                <a16:creationId xmlns:a16="http://schemas.microsoft.com/office/drawing/2014/main" id="{9404705D-4F84-78C3-7D4E-4E642F048D6C}"/>
              </a:ext>
            </a:extLst>
          </p:cNvPr>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228600" y="273046"/>
            <a:ext cx="237013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2" r:id="rId1"/>
    <p:sldLayoutId id="2147483681" r:id="rId2"/>
    <p:sldLayoutId id="2147483680" r:id="rId3"/>
    <p:sldLayoutId id="2147483679" r:id="rId4"/>
    <p:sldLayoutId id="2147483678" r:id="rId5"/>
    <p:sldLayoutId id="2147483677" r:id="rId6"/>
    <p:sldLayoutId id="2147483676" r:id="rId7"/>
    <p:sldLayoutId id="2147483675" r:id="rId8"/>
    <p:sldLayoutId id="2147483674" r:id="rId9"/>
    <p:sldLayoutId id="2147483673" r:id="rId10"/>
    <p:sldLayoutId id="2147483672" r:id="rId11"/>
    <p:sldLayoutId id="2147483671" r:id="rId12"/>
    <p:sldLayoutId id="2147483670" r:id="rId13"/>
    <p:sldLayoutId id="2147483669" r:id="rId14"/>
    <p:sldLayoutId id="2147483683" r:id="rId15"/>
    <p:sldLayoutId id="2147483684" r:id="rId16"/>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mailto:Jeff.peters@btg.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hyperlink" Target="file:///E:\20080923_TP_FishBone-Additives.ppt"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file:///E:\20080923_TP_FishBone-Fiber.ppt" TargetMode="External"/><Relationship Id="rId5" Type="http://schemas.openxmlformats.org/officeDocument/2006/relationships/hyperlink" Target="file:///E:\20080923_TP_FishBone-Water.ppt" TargetMode="External"/><Relationship Id="rId4" Type="http://schemas.openxmlformats.org/officeDocument/2006/relationships/hyperlink" Target="file:///E:\20080923_TP_FishBone-Control.pp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hyperlink" Target="http://www.google.com/url?sa=i&amp;rct=j&amp;q=&amp;esrc=s&amp;source=images&amp;cd=&amp;cad=rja&amp;uact=8&amp;ved=0ahUKEwi5xPfwou3LAhUBWCYKHdINDd0QjRwIBw&amp;url=http://vlab.ethz.ch/flashlight/&amp;bvm=bv.118443451,d.dmo&amp;psig=AFQjCNFdNtoSCdPgvWNW-_k4nOzuUD7cEg&amp;ust=1459594293799045"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emf"/><Relationship Id="rId7"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8.emf"/><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oleObject" Target="../embeddings/oleObject5.bin"/><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48.jp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mailto:Jeff.peters@btg.com" TargetMode="External"/><Relationship Id="rId4" Type="http://schemas.openxmlformats.org/officeDocument/2006/relationships/image" Target="../media/image52.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535" name="Picture 8" descr="C:\Users\michael\Documents\P&amp;P SHORT COURSES\TISSUE\WAUSAU PROGRAM\LECTURE VISUALS\Roll-towel.jpg"/>
          <p:cNvPicPr>
            <a:picLocks noChangeAspect="1" noChangeArrowheads="1"/>
          </p:cNvPicPr>
          <p:nvPr/>
        </p:nvPicPr>
        <p:blipFill>
          <a:blip r:embed="rId3"/>
          <a:srcRect/>
          <a:stretch>
            <a:fillRect/>
          </a:stretch>
        </p:blipFill>
        <p:spPr bwMode="auto">
          <a:xfrm>
            <a:off x="762000" y="2801073"/>
            <a:ext cx="4588005" cy="3627437"/>
          </a:xfrm>
          <a:prstGeom prst="rect">
            <a:avLst/>
          </a:prstGeom>
          <a:noFill/>
          <a:ln w="9525">
            <a:noFill/>
            <a:miter lim="800000"/>
            <a:headEnd/>
            <a:tailEnd/>
          </a:ln>
        </p:spPr>
      </p:pic>
      <p:sp>
        <p:nvSpPr>
          <p:cNvPr id="22530" name="Content Placeholder 4"/>
          <p:cNvSpPr>
            <a:spLocks noGrp="1"/>
          </p:cNvSpPr>
          <p:nvPr>
            <p:ph idx="1"/>
          </p:nvPr>
        </p:nvSpPr>
        <p:spPr>
          <a:xfrm>
            <a:off x="1524000" y="1443038"/>
            <a:ext cx="9144000" cy="1376362"/>
          </a:xfrm>
        </p:spPr>
        <p:txBody>
          <a:bodyPr/>
          <a:lstStyle/>
          <a:p>
            <a:pPr marL="0" indent="0" algn="ctr" eaLnBrk="1" hangingPunct="1">
              <a:buNone/>
            </a:pPr>
            <a:r>
              <a:rPr lang="en-US" sz="4400" b="1" i="1" dirty="0">
                <a:latin typeface="Arial" panose="020B0604020202020204" pitchFamily="34" charset="0"/>
                <a:cs typeface="Arial" panose="020B0604020202020204" pitchFamily="34" charset="0"/>
              </a:rPr>
              <a:t>Creping Process Optimization</a:t>
            </a:r>
          </a:p>
          <a:p>
            <a:pPr marL="0" indent="0" algn="ctr" eaLnBrk="1" hangingPunct="1">
              <a:buNone/>
            </a:pPr>
            <a:r>
              <a:rPr lang="en-US" sz="2400" b="1" dirty="0"/>
              <a:t>May 23 – 24, 2023</a:t>
            </a:r>
          </a:p>
          <a:p>
            <a:pPr marL="0" indent="0" algn="ctr" eaLnBrk="1" hangingPunct="1">
              <a:buNone/>
            </a:pPr>
            <a:r>
              <a:rPr lang="en-US" sz="2400" b="1" dirty="0"/>
              <a:t>Miron, Appleton, WI</a:t>
            </a:r>
            <a:endParaRPr lang="en-US" sz="2400" dirty="0"/>
          </a:p>
        </p:txBody>
      </p:sp>
      <p:sp>
        <p:nvSpPr>
          <p:cNvPr id="2" name="TextBox 1"/>
          <p:cNvSpPr txBox="1"/>
          <p:nvPr/>
        </p:nvSpPr>
        <p:spPr>
          <a:xfrm>
            <a:off x="6075124" y="4353916"/>
            <a:ext cx="3352797" cy="1569660"/>
          </a:xfrm>
          <a:prstGeom prst="rect">
            <a:avLst/>
          </a:prstGeom>
          <a:noFill/>
        </p:spPr>
        <p:txBody>
          <a:bodyPr wrap="square" rtlCol="0">
            <a:spAutoFit/>
          </a:bodyPr>
          <a:lstStyle/>
          <a:p>
            <a:r>
              <a:rPr lang="en-US" sz="2400" dirty="0"/>
              <a:t>Jeff Peters</a:t>
            </a:r>
          </a:p>
          <a:p>
            <a:r>
              <a:rPr lang="en-US" dirty="0"/>
              <a:t>BTG Americas</a:t>
            </a:r>
          </a:p>
          <a:p>
            <a:r>
              <a:rPr lang="en-US" dirty="0"/>
              <a:t>Tissue Applications Manager</a:t>
            </a:r>
          </a:p>
          <a:p>
            <a:r>
              <a:rPr lang="en-US" dirty="0">
                <a:hlinkClick r:id="rId4"/>
              </a:rPr>
              <a:t>Jeff.peters@btg.com</a:t>
            </a:r>
            <a:endParaRPr lang="en-US" dirty="0"/>
          </a:p>
          <a:p>
            <a:r>
              <a:rPr lang="en-US" dirty="0"/>
              <a:t>(269) 823-3137</a:t>
            </a:r>
          </a:p>
        </p:txBody>
      </p:sp>
      <p:pic>
        <p:nvPicPr>
          <p:cNvPr id="3" name="Picture 8">
            <a:extLst>
              <a:ext uri="{FF2B5EF4-FFF2-40B4-BE49-F238E27FC236}">
                <a16:creationId xmlns:a16="http://schemas.microsoft.com/office/drawing/2014/main" id="{829A348F-42C6-9B18-7ED9-0672E8E0B7B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47212" y="5529484"/>
            <a:ext cx="1982788"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A80DC-566A-4A1D-B011-1F9935685214}"/>
              </a:ext>
            </a:extLst>
          </p:cNvPr>
          <p:cNvSpPr>
            <a:spLocks noGrp="1"/>
          </p:cNvSpPr>
          <p:nvPr>
            <p:ph type="title"/>
          </p:nvPr>
        </p:nvSpPr>
        <p:spPr>
          <a:xfrm>
            <a:off x="3352800" y="274638"/>
            <a:ext cx="8229600" cy="1143000"/>
          </a:xfrm>
        </p:spPr>
        <p:txBody>
          <a:bodyPr/>
          <a:lstStyle/>
          <a:p>
            <a:pPr algn="l"/>
            <a:r>
              <a:rPr lang="en-US" b="1" dirty="0"/>
              <a:t>Learning Objective</a:t>
            </a:r>
          </a:p>
        </p:txBody>
      </p:sp>
      <p:sp>
        <p:nvSpPr>
          <p:cNvPr id="3" name="Content Placeholder 2">
            <a:extLst>
              <a:ext uri="{FF2B5EF4-FFF2-40B4-BE49-F238E27FC236}">
                <a16:creationId xmlns:a16="http://schemas.microsoft.com/office/drawing/2014/main" id="{BB43320D-7231-463F-9A0D-A400835F2DA0}"/>
              </a:ext>
            </a:extLst>
          </p:cNvPr>
          <p:cNvSpPr>
            <a:spLocks noGrp="1"/>
          </p:cNvSpPr>
          <p:nvPr>
            <p:ph idx="1"/>
          </p:nvPr>
        </p:nvSpPr>
        <p:spPr>
          <a:xfrm>
            <a:off x="1447800" y="2514600"/>
            <a:ext cx="8839200" cy="2286000"/>
          </a:xfrm>
        </p:spPr>
        <p:txBody>
          <a:bodyPr/>
          <a:lstStyle/>
          <a:p>
            <a:pPr marL="0" indent="0" algn="ctr">
              <a:buNone/>
            </a:pPr>
            <a:r>
              <a:rPr lang="en-US" sz="3600" i="1" dirty="0"/>
              <a:t>Gain an understanding of the importance of proper maintenance, alignment and calibration of the Yankee blade holders for optimum creping performance and efficiency.</a:t>
            </a:r>
          </a:p>
        </p:txBody>
      </p:sp>
    </p:spTree>
    <p:extLst>
      <p:ext uri="{BB962C8B-B14F-4D97-AF65-F5344CB8AC3E}">
        <p14:creationId xmlns:p14="http://schemas.microsoft.com/office/powerpoint/2010/main" val="228157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p:cNvSpPr>
          <p:nvPr>
            <p:ph type="title"/>
          </p:nvPr>
        </p:nvSpPr>
        <p:spPr>
          <a:xfrm>
            <a:off x="1828800" y="274638"/>
            <a:ext cx="5257800" cy="1143000"/>
          </a:xfrm>
        </p:spPr>
        <p:txBody>
          <a:bodyPr/>
          <a:lstStyle/>
          <a:p>
            <a:pPr eaLnBrk="1" hangingPunct="1"/>
            <a:r>
              <a:rPr lang="en-US" b="1" dirty="0"/>
              <a:t>Agenda</a:t>
            </a:r>
          </a:p>
        </p:txBody>
      </p:sp>
      <p:sp>
        <p:nvSpPr>
          <p:cNvPr id="205826" name="Rectangle 3"/>
          <p:cNvSpPr>
            <a:spLocks noGrp="1"/>
          </p:cNvSpPr>
          <p:nvPr>
            <p:ph type="body" idx="1"/>
          </p:nvPr>
        </p:nvSpPr>
        <p:spPr>
          <a:xfrm>
            <a:off x="1905000" y="2133600"/>
            <a:ext cx="8458200" cy="4038600"/>
          </a:xfrm>
        </p:spPr>
        <p:txBody>
          <a:bodyPr>
            <a:normAutofit/>
          </a:bodyPr>
          <a:lstStyle/>
          <a:p>
            <a:pPr eaLnBrk="1" hangingPunct="1">
              <a:lnSpc>
                <a:spcPct val="90000"/>
              </a:lnSpc>
            </a:pPr>
            <a:r>
              <a:rPr lang="en-US" dirty="0"/>
              <a:t>Creping Best Practices</a:t>
            </a:r>
          </a:p>
          <a:p>
            <a:pPr eaLnBrk="1" hangingPunct="1">
              <a:lnSpc>
                <a:spcPct val="90000"/>
              </a:lnSpc>
            </a:pPr>
            <a:endParaRPr lang="en-US" dirty="0"/>
          </a:p>
          <a:p>
            <a:pPr eaLnBrk="1" hangingPunct="1">
              <a:lnSpc>
                <a:spcPct val="90000"/>
              </a:lnSpc>
            </a:pPr>
            <a:r>
              <a:rPr lang="en-US" dirty="0"/>
              <a:t>Optimizing Blade Holder Performance</a:t>
            </a:r>
          </a:p>
          <a:p>
            <a:pPr eaLnBrk="1" hangingPunct="1">
              <a:lnSpc>
                <a:spcPct val="90000"/>
              </a:lnSpc>
            </a:pPr>
            <a:endParaRPr lang="en-US" dirty="0"/>
          </a:p>
          <a:p>
            <a:pPr eaLnBrk="1" hangingPunct="1">
              <a:lnSpc>
                <a:spcPct val="90000"/>
              </a:lnSpc>
            </a:pPr>
            <a:r>
              <a:rPr lang="en-US" dirty="0"/>
              <a:t>Factors Affecting the Creping Process</a:t>
            </a:r>
          </a:p>
          <a:p>
            <a:pPr eaLnBrk="1" hangingPunct="1">
              <a:lnSpc>
                <a:spcPct val="90000"/>
              </a:lnSpc>
            </a:pPr>
            <a:endParaRPr lang="en-US" dirty="0"/>
          </a:p>
          <a:p>
            <a:r>
              <a:rPr lang="en-US" dirty="0"/>
              <a:t>Maximizing Doctor Blade Life and Sheet Quality</a:t>
            </a:r>
          </a:p>
        </p:txBody>
      </p:sp>
    </p:spTree>
    <p:extLst>
      <p:ext uri="{BB962C8B-B14F-4D97-AF65-F5344CB8AC3E}">
        <p14:creationId xmlns:p14="http://schemas.microsoft.com/office/powerpoint/2010/main" val="3610947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826">
                                            <p:txEl>
                                              <p:pRg st="0" end="0"/>
                                            </p:txEl>
                                          </p:spTgt>
                                        </p:tgtEl>
                                        <p:attrNameLst>
                                          <p:attrName>style.visibility</p:attrName>
                                        </p:attrNameLst>
                                      </p:cBhvr>
                                      <p:to>
                                        <p:strVal val="visible"/>
                                      </p:to>
                                    </p:set>
                                    <p:anim calcmode="lin" valueType="num">
                                      <p:cBhvr additive="base">
                                        <p:cTn id="7" dur="500" fill="hold"/>
                                        <p:tgtEl>
                                          <p:spTgt spid="20582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58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826">
                                            <p:txEl>
                                              <p:pRg st="2" end="2"/>
                                            </p:txEl>
                                          </p:spTgt>
                                        </p:tgtEl>
                                        <p:attrNameLst>
                                          <p:attrName>style.visibility</p:attrName>
                                        </p:attrNameLst>
                                      </p:cBhvr>
                                      <p:to>
                                        <p:strVal val="visible"/>
                                      </p:to>
                                    </p:set>
                                    <p:anim calcmode="lin" valueType="num">
                                      <p:cBhvr additive="base">
                                        <p:cTn id="13" dur="500" fill="hold"/>
                                        <p:tgtEl>
                                          <p:spTgt spid="20582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58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826">
                                            <p:txEl>
                                              <p:pRg st="4" end="4"/>
                                            </p:txEl>
                                          </p:spTgt>
                                        </p:tgtEl>
                                        <p:attrNameLst>
                                          <p:attrName>style.visibility</p:attrName>
                                        </p:attrNameLst>
                                      </p:cBhvr>
                                      <p:to>
                                        <p:strVal val="visible"/>
                                      </p:to>
                                    </p:set>
                                    <p:anim calcmode="lin" valueType="num">
                                      <p:cBhvr additive="base">
                                        <p:cTn id="19" dur="500" fill="hold"/>
                                        <p:tgtEl>
                                          <p:spTgt spid="20582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582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826">
                                            <p:txEl>
                                              <p:pRg st="6" end="6"/>
                                            </p:txEl>
                                          </p:spTgt>
                                        </p:tgtEl>
                                        <p:attrNameLst>
                                          <p:attrName>style.visibility</p:attrName>
                                        </p:attrNameLst>
                                      </p:cBhvr>
                                      <p:to>
                                        <p:strVal val="visible"/>
                                      </p:to>
                                    </p:set>
                                    <p:anim calcmode="lin" valueType="num">
                                      <p:cBhvr additive="base">
                                        <p:cTn id="25" dur="500" fill="hold"/>
                                        <p:tgtEl>
                                          <p:spTgt spid="205826">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582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99581" y="333375"/>
            <a:ext cx="6192838" cy="781050"/>
          </a:xfrm>
        </p:spPr>
        <p:txBody>
          <a:bodyPr anchor="ctr">
            <a:normAutofit/>
          </a:bodyPr>
          <a:lstStyle/>
          <a:p>
            <a:r>
              <a:rPr lang="en-GB" b="1" dirty="0"/>
              <a:t>Toilet Paper Statistics</a:t>
            </a:r>
          </a:p>
        </p:txBody>
      </p:sp>
      <p:sp>
        <p:nvSpPr>
          <p:cNvPr id="3" name="Content Placeholder 2"/>
          <p:cNvSpPr>
            <a:spLocks noGrp="1"/>
          </p:cNvSpPr>
          <p:nvPr>
            <p:ph idx="4294967295"/>
          </p:nvPr>
        </p:nvSpPr>
        <p:spPr>
          <a:xfrm>
            <a:off x="2057400" y="1366676"/>
            <a:ext cx="8229600" cy="5256212"/>
          </a:xfrm>
        </p:spPr>
        <p:txBody>
          <a:bodyPr>
            <a:normAutofit/>
          </a:bodyPr>
          <a:lstStyle/>
          <a:p>
            <a:pPr marL="0" indent="0">
              <a:lnSpc>
                <a:spcPct val="80000"/>
              </a:lnSpc>
              <a:buNone/>
            </a:pPr>
            <a:r>
              <a:rPr lang="en-GB" sz="1600" b="1" dirty="0"/>
              <a:t>What 20th century “convenience” is most taken for granted?</a:t>
            </a:r>
          </a:p>
          <a:p>
            <a:pPr>
              <a:lnSpc>
                <a:spcPct val="80000"/>
              </a:lnSpc>
            </a:pPr>
            <a:r>
              <a:rPr lang="en-GB" sz="1600" dirty="0"/>
              <a:t>49% – TOILET PAPER!</a:t>
            </a:r>
          </a:p>
          <a:p>
            <a:pPr>
              <a:lnSpc>
                <a:spcPct val="80000"/>
              </a:lnSpc>
            </a:pPr>
            <a:r>
              <a:rPr lang="en-GB" sz="1600" dirty="0"/>
              <a:t>32% – zipper</a:t>
            </a:r>
          </a:p>
          <a:p>
            <a:pPr>
              <a:lnSpc>
                <a:spcPct val="80000"/>
              </a:lnSpc>
            </a:pPr>
            <a:r>
              <a:rPr lang="en-GB" sz="1600" dirty="0"/>
              <a:t>19% – frozen foods</a:t>
            </a:r>
          </a:p>
          <a:p>
            <a:pPr marL="0" indent="0">
              <a:lnSpc>
                <a:spcPct val="80000"/>
              </a:lnSpc>
              <a:buNone/>
            </a:pPr>
            <a:endParaRPr lang="en-GB" sz="1600" dirty="0"/>
          </a:p>
          <a:p>
            <a:pPr marL="0" indent="0">
              <a:lnSpc>
                <a:spcPct val="80000"/>
              </a:lnSpc>
              <a:buNone/>
            </a:pPr>
            <a:r>
              <a:rPr lang="en-GB" sz="1600" b="1" dirty="0"/>
              <a:t>If stranded on a desert island with only one “necessity”, what would you choose? </a:t>
            </a:r>
          </a:p>
          <a:p>
            <a:pPr>
              <a:lnSpc>
                <a:spcPct val="80000"/>
              </a:lnSpc>
            </a:pPr>
            <a:r>
              <a:rPr lang="en-GB" sz="1600" dirty="0"/>
              <a:t>49% chose toilet paper as their greatest island necessity (ahead of food!)</a:t>
            </a:r>
          </a:p>
          <a:p>
            <a:pPr marL="0" indent="0">
              <a:lnSpc>
                <a:spcPct val="80000"/>
              </a:lnSpc>
              <a:buNone/>
            </a:pPr>
            <a:endParaRPr lang="en-GB" sz="1600" b="1" dirty="0"/>
          </a:p>
          <a:p>
            <a:pPr marL="0" indent="0">
              <a:lnSpc>
                <a:spcPct val="80000"/>
              </a:lnSpc>
              <a:buNone/>
            </a:pPr>
            <a:r>
              <a:rPr lang="en-GB" sz="1600" b="1" dirty="0"/>
              <a:t>Do most people hang the toilet paper roll with the sheet over or under?</a:t>
            </a:r>
          </a:p>
          <a:p>
            <a:pPr>
              <a:lnSpc>
                <a:spcPct val="80000"/>
              </a:lnSpc>
            </a:pPr>
            <a:r>
              <a:rPr lang="en-GB" sz="1600" dirty="0"/>
              <a:t>72% – hang sheet over the roll</a:t>
            </a:r>
          </a:p>
          <a:p>
            <a:pPr>
              <a:lnSpc>
                <a:spcPct val="80000"/>
              </a:lnSpc>
            </a:pPr>
            <a:r>
              <a:rPr lang="en-GB" sz="1600" dirty="0"/>
              <a:t>28%- prefer to hang sheet under the roll</a:t>
            </a:r>
          </a:p>
          <a:p>
            <a:pPr>
              <a:lnSpc>
                <a:spcPct val="80000"/>
              </a:lnSpc>
            </a:pPr>
            <a:endParaRPr lang="en-GB" sz="1600" dirty="0"/>
          </a:p>
          <a:p>
            <a:pPr marL="0" indent="0">
              <a:lnSpc>
                <a:spcPct val="80000"/>
              </a:lnSpc>
              <a:buNone/>
            </a:pPr>
            <a:r>
              <a:rPr lang="en-GB" sz="1600" b="1" dirty="0"/>
              <a:t>For what other reasons do we use toilet paper? </a:t>
            </a:r>
          </a:p>
          <a:p>
            <a:pPr>
              <a:lnSpc>
                <a:spcPct val="80000"/>
              </a:lnSpc>
            </a:pPr>
            <a:r>
              <a:rPr lang="en-GB" sz="1600" dirty="0"/>
              <a:t>Nose Care – 61%</a:t>
            </a:r>
          </a:p>
          <a:p>
            <a:pPr>
              <a:lnSpc>
                <a:spcPct val="80000"/>
              </a:lnSpc>
            </a:pPr>
            <a:r>
              <a:rPr lang="en-GB" sz="1600" dirty="0"/>
              <a:t>Wiping small spills – 17%,</a:t>
            </a:r>
          </a:p>
          <a:p>
            <a:pPr>
              <a:lnSpc>
                <a:spcPct val="80000"/>
              </a:lnSpc>
            </a:pPr>
            <a:r>
              <a:rPr lang="en-GB" sz="1600" dirty="0"/>
              <a:t>Removing makeup – 8%,</a:t>
            </a:r>
          </a:p>
          <a:p>
            <a:pPr>
              <a:lnSpc>
                <a:spcPct val="80000"/>
              </a:lnSpc>
            </a:pPr>
            <a:r>
              <a:rPr lang="en-GB" sz="1600" dirty="0"/>
              <a:t>Cleaning mirrors – 7%,</a:t>
            </a:r>
          </a:p>
          <a:p>
            <a:pPr>
              <a:lnSpc>
                <a:spcPct val="80000"/>
              </a:lnSpc>
            </a:pPr>
            <a:r>
              <a:rPr lang="en-GB" sz="1600" dirty="0"/>
              <a:t>Cleaning a child’s hands/face – 3% (Charmin.com)</a:t>
            </a:r>
          </a:p>
          <a:p>
            <a:pPr>
              <a:lnSpc>
                <a:spcPct val="80000"/>
              </a:lnSpc>
            </a:pPr>
            <a:r>
              <a:rPr lang="en-GB" sz="1600" dirty="0"/>
              <a:t>To cover the toilet seat, cleaning glasses (Kimberly-Clark)</a:t>
            </a:r>
          </a:p>
          <a:p>
            <a:pPr marL="0" indent="0">
              <a:lnSpc>
                <a:spcPct val="80000"/>
              </a:lnSpc>
              <a:buNone/>
            </a:pPr>
            <a:endParaRPr lang="en-GB" sz="1600" b="1" dirty="0"/>
          </a:p>
        </p:txBody>
      </p:sp>
      <p:sp>
        <p:nvSpPr>
          <p:cNvPr id="4" name="TextBox 3"/>
          <p:cNvSpPr txBox="1"/>
          <p:nvPr/>
        </p:nvSpPr>
        <p:spPr>
          <a:xfrm>
            <a:off x="8763000" y="6376667"/>
            <a:ext cx="1438214" cy="246221"/>
          </a:xfrm>
          <a:prstGeom prst="rect">
            <a:avLst/>
          </a:prstGeom>
          <a:noFill/>
        </p:spPr>
        <p:txBody>
          <a:bodyPr wrap="none" rtlCol="0">
            <a:spAutoFit/>
          </a:bodyPr>
          <a:lstStyle/>
          <a:p>
            <a:r>
              <a:rPr lang="en-US" sz="1000" dirty="0"/>
              <a:t>Source: Paul Burden </a:t>
            </a:r>
          </a:p>
        </p:txBody>
      </p:sp>
    </p:spTree>
    <p:extLst>
      <p:ext uri="{BB962C8B-B14F-4D97-AF65-F5344CB8AC3E}">
        <p14:creationId xmlns:p14="http://schemas.microsoft.com/office/powerpoint/2010/main" val="1795802913"/>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 calcmode="lin" valueType="num">
                                      <p:cBhvr additive="base">
                                        <p:cTn id="6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4" end="14"/>
                                            </p:txEl>
                                          </p:spTgt>
                                        </p:tgtEl>
                                        <p:attrNameLst>
                                          <p:attrName>style.visibility</p:attrName>
                                        </p:attrNameLst>
                                      </p:cBhvr>
                                      <p:to>
                                        <p:strVal val="visible"/>
                                      </p:to>
                                    </p:set>
                                    <p:anim calcmode="lin" valueType="num">
                                      <p:cBhvr additive="base">
                                        <p:cTn id="7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
                                            <p:txEl>
                                              <p:pRg st="15" end="15"/>
                                            </p:txEl>
                                          </p:spTgt>
                                        </p:tgtEl>
                                        <p:attrNameLst>
                                          <p:attrName>style.visibility</p:attrName>
                                        </p:attrNameLst>
                                      </p:cBhvr>
                                      <p:to>
                                        <p:strVal val="visible"/>
                                      </p:to>
                                    </p:set>
                                    <p:anim calcmode="lin" valueType="num">
                                      <p:cBhvr additive="base">
                                        <p:cTn id="7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
                                            <p:txEl>
                                              <p:pRg st="16" end="16"/>
                                            </p:txEl>
                                          </p:spTgt>
                                        </p:tgtEl>
                                        <p:attrNameLst>
                                          <p:attrName>style.visibility</p:attrName>
                                        </p:attrNameLst>
                                      </p:cBhvr>
                                      <p:to>
                                        <p:strVal val="visible"/>
                                      </p:to>
                                    </p:set>
                                    <p:anim calcmode="lin" valueType="num">
                                      <p:cBhvr additive="base">
                                        <p:cTn id="85"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3">
                                            <p:txEl>
                                              <p:pRg st="17" end="17"/>
                                            </p:txEl>
                                          </p:spTgt>
                                        </p:tgtEl>
                                        <p:attrNameLst>
                                          <p:attrName>style.visibility</p:attrName>
                                        </p:attrNameLst>
                                      </p:cBhvr>
                                      <p:to>
                                        <p:strVal val="visible"/>
                                      </p:to>
                                    </p:set>
                                    <p:anim calcmode="lin" valueType="num">
                                      <p:cBhvr additive="base">
                                        <p:cTn id="91"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3">
                                            <p:txEl>
                                              <p:pRg st="18" end="18"/>
                                            </p:txEl>
                                          </p:spTgt>
                                        </p:tgtEl>
                                        <p:attrNameLst>
                                          <p:attrName>style.visibility</p:attrName>
                                        </p:attrNameLst>
                                      </p:cBhvr>
                                      <p:to>
                                        <p:strVal val="visible"/>
                                      </p:to>
                                    </p:set>
                                    <p:anim calcmode="lin" valueType="num">
                                      <p:cBhvr additive="base">
                                        <p:cTn id="97"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ChangeArrowheads="1"/>
          </p:cNvSpPr>
          <p:nvPr/>
        </p:nvSpPr>
        <p:spPr bwMode="auto">
          <a:xfrm>
            <a:off x="2070868" y="1752600"/>
            <a:ext cx="82804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b="1" dirty="0">
                <a:latin typeface="Calibri" pitchFamily="34" charset="0"/>
              </a:rPr>
              <a:t>Are most people “wadders” or “folders” of toilet paper? </a:t>
            </a:r>
          </a:p>
          <a:p>
            <a:pPr marL="285750" indent="-285750">
              <a:buFont typeface="Arial" pitchFamily="34" charset="0"/>
              <a:buChar char="•"/>
            </a:pPr>
            <a:r>
              <a:rPr lang="en-GB" dirty="0">
                <a:latin typeface="Calibri" pitchFamily="34" charset="0"/>
              </a:rPr>
              <a:t>women are more apt to be grabbers and wadders</a:t>
            </a:r>
          </a:p>
          <a:p>
            <a:pPr marL="285750" indent="-285750">
              <a:buFont typeface="Arial" pitchFamily="34" charset="0"/>
              <a:buChar char="•"/>
            </a:pPr>
            <a:r>
              <a:rPr lang="en-GB" dirty="0">
                <a:latin typeface="Calibri" pitchFamily="34" charset="0"/>
              </a:rPr>
              <a:t>men tend to be folders</a:t>
            </a:r>
          </a:p>
          <a:p>
            <a:pPr marL="285750" indent="-285750">
              <a:buFont typeface="Arial" pitchFamily="34" charset="0"/>
              <a:buChar char="•"/>
            </a:pPr>
            <a:endParaRPr lang="en-GB" b="1" dirty="0">
              <a:latin typeface="Calibri" pitchFamily="34" charset="0"/>
            </a:endParaRPr>
          </a:p>
          <a:p>
            <a:pPr marL="285750" indent="-285750">
              <a:buFont typeface="Arial" pitchFamily="34" charset="0"/>
              <a:buChar char="•"/>
            </a:pPr>
            <a:r>
              <a:rPr lang="en-GB" dirty="0">
                <a:latin typeface="Calibri" pitchFamily="34" charset="0"/>
              </a:rPr>
              <a:t>Folders/Stackers: 40%</a:t>
            </a:r>
          </a:p>
          <a:p>
            <a:pPr marL="285750" indent="-285750">
              <a:buFont typeface="Arial" pitchFamily="34" charset="0"/>
              <a:buChar char="•"/>
            </a:pPr>
            <a:r>
              <a:rPr lang="en-GB" dirty="0">
                <a:latin typeface="Calibri" pitchFamily="34" charset="0"/>
              </a:rPr>
              <a:t>Wadders: 40%</a:t>
            </a:r>
          </a:p>
          <a:p>
            <a:pPr marL="285750" indent="-285750">
              <a:buFont typeface="Arial" pitchFamily="34" charset="0"/>
              <a:buChar char="•"/>
            </a:pPr>
            <a:r>
              <a:rPr lang="en-GB" dirty="0">
                <a:latin typeface="Calibri" pitchFamily="34" charset="0"/>
              </a:rPr>
              <a:t>Wrappers: 20%</a:t>
            </a:r>
          </a:p>
          <a:p>
            <a:endParaRPr lang="en-GB" b="1" dirty="0">
              <a:latin typeface="Calibri" pitchFamily="34" charset="0"/>
            </a:endParaRPr>
          </a:p>
          <a:p>
            <a:endParaRPr lang="en-GB" b="1" dirty="0">
              <a:latin typeface="Calibri" pitchFamily="34" charset="0"/>
            </a:endParaRPr>
          </a:p>
          <a:p>
            <a:endParaRPr lang="en-GB" b="1" dirty="0">
              <a:latin typeface="Calibri" pitchFamily="34" charset="0"/>
            </a:endParaRPr>
          </a:p>
          <a:p>
            <a:r>
              <a:rPr lang="en-GB" b="1" dirty="0">
                <a:latin typeface="Calibri" pitchFamily="34" charset="0"/>
              </a:rPr>
              <a:t>In a different survey, </a:t>
            </a:r>
          </a:p>
          <a:p>
            <a:pPr marL="285750" indent="-285750">
              <a:buFont typeface="Arial" pitchFamily="34" charset="0"/>
              <a:buChar char="•"/>
            </a:pPr>
            <a:r>
              <a:rPr lang="en-GB" dirty="0">
                <a:latin typeface="Calibri" pitchFamily="34" charset="0"/>
              </a:rPr>
              <a:t>Folders – 52% of men &amp; 38% of women</a:t>
            </a:r>
          </a:p>
          <a:p>
            <a:pPr marL="285750" indent="-285750">
              <a:buFont typeface="Arial" pitchFamily="34" charset="0"/>
              <a:buChar char="•"/>
            </a:pPr>
            <a:r>
              <a:rPr lang="en-GB" dirty="0">
                <a:latin typeface="Calibri" pitchFamily="34" charset="0"/>
              </a:rPr>
              <a:t>Wadders – 38% of men &amp; 52% of women</a:t>
            </a:r>
          </a:p>
          <a:p>
            <a:pPr marL="285750" indent="-285750">
              <a:buFont typeface="Arial" pitchFamily="34" charset="0"/>
              <a:buChar char="•"/>
            </a:pPr>
            <a:r>
              <a:rPr lang="en-GB" dirty="0">
                <a:latin typeface="Calibri" pitchFamily="34" charset="0"/>
              </a:rPr>
              <a:t>No preference – 6% of men &amp; 7% of women</a:t>
            </a:r>
          </a:p>
          <a:p>
            <a:pPr marL="285750" indent="-285750">
              <a:buFont typeface="Arial" pitchFamily="34" charset="0"/>
              <a:buChar char="•"/>
            </a:pPr>
            <a:r>
              <a:rPr lang="en-GB" dirty="0">
                <a:latin typeface="Calibri" pitchFamily="34" charset="0"/>
              </a:rPr>
              <a:t>Don’t know – 4% of men &amp; 3% of women</a:t>
            </a:r>
          </a:p>
          <a:p>
            <a:endParaRPr lang="en-GB" b="1" dirty="0">
              <a:latin typeface="Calibri" pitchFamily="34" charset="0"/>
            </a:endParaRPr>
          </a:p>
        </p:txBody>
      </p:sp>
      <p:sp>
        <p:nvSpPr>
          <p:cNvPr id="2" name="Title 1"/>
          <p:cNvSpPr>
            <a:spLocks/>
          </p:cNvSpPr>
          <p:nvPr/>
        </p:nvSpPr>
        <p:spPr bwMode="auto">
          <a:xfrm>
            <a:off x="3504872" y="292868"/>
            <a:ext cx="6192838"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GB" sz="3600" b="1" dirty="0"/>
              <a:t>Toilet Paper Statistics</a:t>
            </a:r>
          </a:p>
        </p:txBody>
      </p:sp>
      <p:sp>
        <p:nvSpPr>
          <p:cNvPr id="4" name="TextBox 3"/>
          <p:cNvSpPr txBox="1"/>
          <p:nvPr/>
        </p:nvSpPr>
        <p:spPr>
          <a:xfrm>
            <a:off x="8991600" y="6400803"/>
            <a:ext cx="1359668" cy="246221"/>
          </a:xfrm>
          <a:prstGeom prst="rect">
            <a:avLst/>
          </a:prstGeom>
          <a:noFill/>
        </p:spPr>
        <p:txBody>
          <a:bodyPr wrap="none" rtlCol="0">
            <a:spAutoFit/>
          </a:bodyPr>
          <a:lstStyle/>
          <a:p>
            <a:r>
              <a:rPr lang="en-US" sz="1000" dirty="0"/>
              <a:t>Source: Paul Burden</a:t>
            </a:r>
          </a:p>
        </p:txBody>
      </p:sp>
    </p:spTree>
    <p:extLst>
      <p:ext uri="{BB962C8B-B14F-4D97-AF65-F5344CB8AC3E}">
        <p14:creationId xmlns:p14="http://schemas.microsoft.com/office/powerpoint/2010/main" val="101262643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 calcmode="lin" valueType="num">
                                      <p:cBhvr additive="base">
                                        <p:cTn id="7" dur="5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338">
                                            <p:txEl>
                                              <p:pRg st="1" end="1"/>
                                            </p:txEl>
                                          </p:spTgt>
                                        </p:tgtEl>
                                        <p:attrNameLst>
                                          <p:attrName>style.visibility</p:attrName>
                                        </p:attrNameLst>
                                      </p:cBhvr>
                                      <p:to>
                                        <p:strVal val="visible"/>
                                      </p:to>
                                    </p:set>
                                    <p:anim calcmode="lin" valueType="num">
                                      <p:cBhvr additive="base">
                                        <p:cTn id="13" dur="5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338">
                                            <p:txEl>
                                              <p:pRg st="2" end="2"/>
                                            </p:txEl>
                                          </p:spTgt>
                                        </p:tgtEl>
                                        <p:attrNameLst>
                                          <p:attrName>style.visibility</p:attrName>
                                        </p:attrNameLst>
                                      </p:cBhvr>
                                      <p:to>
                                        <p:strVal val="visible"/>
                                      </p:to>
                                    </p:set>
                                    <p:anim calcmode="lin" valueType="num">
                                      <p:cBhvr additive="base">
                                        <p:cTn id="19" dur="5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338">
                                            <p:txEl>
                                              <p:pRg st="4" end="4"/>
                                            </p:txEl>
                                          </p:spTgt>
                                        </p:tgtEl>
                                        <p:attrNameLst>
                                          <p:attrName>style.visibility</p:attrName>
                                        </p:attrNameLst>
                                      </p:cBhvr>
                                      <p:to>
                                        <p:strVal val="visible"/>
                                      </p:to>
                                    </p:set>
                                    <p:anim calcmode="lin" valueType="num">
                                      <p:cBhvr additive="base">
                                        <p:cTn id="25" dur="5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3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338">
                                            <p:txEl>
                                              <p:pRg st="5" end="5"/>
                                            </p:txEl>
                                          </p:spTgt>
                                        </p:tgtEl>
                                        <p:attrNameLst>
                                          <p:attrName>style.visibility</p:attrName>
                                        </p:attrNameLst>
                                      </p:cBhvr>
                                      <p:to>
                                        <p:strVal val="visible"/>
                                      </p:to>
                                    </p:set>
                                    <p:anim calcmode="lin" valueType="num">
                                      <p:cBhvr additive="base">
                                        <p:cTn id="31" dur="500" fill="hold"/>
                                        <p:tgtEl>
                                          <p:spTgt spid="1433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33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338">
                                            <p:txEl>
                                              <p:pRg st="6" end="6"/>
                                            </p:txEl>
                                          </p:spTgt>
                                        </p:tgtEl>
                                        <p:attrNameLst>
                                          <p:attrName>style.visibility</p:attrName>
                                        </p:attrNameLst>
                                      </p:cBhvr>
                                      <p:to>
                                        <p:strVal val="visible"/>
                                      </p:to>
                                    </p:set>
                                    <p:anim calcmode="lin" valueType="num">
                                      <p:cBhvr additive="base">
                                        <p:cTn id="37" dur="500" fill="hold"/>
                                        <p:tgtEl>
                                          <p:spTgt spid="14338">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33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338">
                                            <p:txEl>
                                              <p:pRg st="10" end="10"/>
                                            </p:txEl>
                                          </p:spTgt>
                                        </p:tgtEl>
                                        <p:attrNameLst>
                                          <p:attrName>style.visibility</p:attrName>
                                        </p:attrNameLst>
                                      </p:cBhvr>
                                      <p:to>
                                        <p:strVal val="visible"/>
                                      </p:to>
                                    </p:set>
                                    <p:anim calcmode="lin" valueType="num">
                                      <p:cBhvr additive="base">
                                        <p:cTn id="43" dur="500" fill="hold"/>
                                        <p:tgtEl>
                                          <p:spTgt spid="14338">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33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338">
                                            <p:txEl>
                                              <p:pRg st="11" end="11"/>
                                            </p:txEl>
                                          </p:spTgt>
                                        </p:tgtEl>
                                        <p:attrNameLst>
                                          <p:attrName>style.visibility</p:attrName>
                                        </p:attrNameLst>
                                      </p:cBhvr>
                                      <p:to>
                                        <p:strVal val="visible"/>
                                      </p:to>
                                    </p:set>
                                    <p:anim calcmode="lin" valueType="num">
                                      <p:cBhvr additive="base">
                                        <p:cTn id="49" dur="500" fill="hold"/>
                                        <p:tgtEl>
                                          <p:spTgt spid="14338">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338">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4338">
                                            <p:txEl>
                                              <p:pRg st="12" end="12"/>
                                            </p:txEl>
                                          </p:spTgt>
                                        </p:tgtEl>
                                        <p:attrNameLst>
                                          <p:attrName>style.visibility</p:attrName>
                                        </p:attrNameLst>
                                      </p:cBhvr>
                                      <p:to>
                                        <p:strVal val="visible"/>
                                      </p:to>
                                    </p:set>
                                    <p:anim calcmode="lin" valueType="num">
                                      <p:cBhvr additive="base">
                                        <p:cTn id="55" dur="500" fill="hold"/>
                                        <p:tgtEl>
                                          <p:spTgt spid="14338">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338">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338">
                                            <p:txEl>
                                              <p:pRg st="13" end="13"/>
                                            </p:txEl>
                                          </p:spTgt>
                                        </p:tgtEl>
                                        <p:attrNameLst>
                                          <p:attrName>style.visibility</p:attrName>
                                        </p:attrNameLst>
                                      </p:cBhvr>
                                      <p:to>
                                        <p:strVal val="visible"/>
                                      </p:to>
                                    </p:set>
                                    <p:anim calcmode="lin" valueType="num">
                                      <p:cBhvr additive="base">
                                        <p:cTn id="61" dur="500" fill="hold"/>
                                        <p:tgtEl>
                                          <p:spTgt spid="14338">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338">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4338">
                                            <p:txEl>
                                              <p:pRg st="14" end="14"/>
                                            </p:txEl>
                                          </p:spTgt>
                                        </p:tgtEl>
                                        <p:attrNameLst>
                                          <p:attrName>style.visibility</p:attrName>
                                        </p:attrNameLst>
                                      </p:cBhvr>
                                      <p:to>
                                        <p:strVal val="visible"/>
                                      </p:to>
                                    </p:set>
                                    <p:anim calcmode="lin" valueType="num">
                                      <p:cBhvr additive="base">
                                        <p:cTn id="67" dur="500" fill="hold"/>
                                        <p:tgtEl>
                                          <p:spTgt spid="14338">
                                            <p:txEl>
                                              <p:pRg st="14" end="1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4338">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362200" y="2590803"/>
            <a:ext cx="7772400" cy="1500187"/>
          </a:xfrm>
        </p:spPr>
        <p:txBody>
          <a:bodyPr/>
          <a:lstStyle/>
          <a:p>
            <a:r>
              <a:rPr lang="en-US" sz="5400" b="1" dirty="0">
                <a:solidFill>
                  <a:schemeClr val="tx1"/>
                </a:solidFill>
              </a:rPr>
              <a:t>Creping Best Practices</a:t>
            </a:r>
          </a:p>
        </p:txBody>
      </p:sp>
    </p:spTree>
    <p:extLst>
      <p:ext uri="{BB962C8B-B14F-4D97-AF65-F5344CB8AC3E}">
        <p14:creationId xmlns:p14="http://schemas.microsoft.com/office/powerpoint/2010/main" val="1958384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57B9A-8B78-4E86-A563-2BC12698FFB0}"/>
              </a:ext>
            </a:extLst>
          </p:cNvPr>
          <p:cNvSpPr>
            <a:spLocks noGrp="1"/>
          </p:cNvSpPr>
          <p:nvPr>
            <p:ph type="title"/>
          </p:nvPr>
        </p:nvSpPr>
        <p:spPr>
          <a:xfrm>
            <a:off x="3124200" y="152400"/>
            <a:ext cx="8839200" cy="1143000"/>
          </a:xfrm>
        </p:spPr>
        <p:txBody>
          <a:bodyPr/>
          <a:lstStyle/>
          <a:p>
            <a:pPr algn="l"/>
            <a:r>
              <a:rPr lang="en-US" b="1" dirty="0"/>
              <a:t>Four Components</a:t>
            </a:r>
          </a:p>
        </p:txBody>
      </p:sp>
      <p:sp>
        <p:nvSpPr>
          <p:cNvPr id="3" name="Content Placeholder 2">
            <a:extLst>
              <a:ext uri="{FF2B5EF4-FFF2-40B4-BE49-F238E27FC236}">
                <a16:creationId xmlns:a16="http://schemas.microsoft.com/office/drawing/2014/main" id="{28F9F3DC-618D-4D0A-81C7-229C57C9C164}"/>
              </a:ext>
            </a:extLst>
          </p:cNvPr>
          <p:cNvSpPr>
            <a:spLocks noGrp="1"/>
          </p:cNvSpPr>
          <p:nvPr>
            <p:ph idx="1"/>
          </p:nvPr>
        </p:nvSpPr>
        <p:spPr>
          <a:xfrm>
            <a:off x="1295400" y="1600200"/>
            <a:ext cx="7010400" cy="4724400"/>
          </a:xfrm>
        </p:spPr>
        <p:txBody>
          <a:bodyPr/>
          <a:lstStyle/>
          <a:p>
            <a:r>
              <a:rPr lang="en-US" dirty="0"/>
              <a:t>Process Stability</a:t>
            </a:r>
          </a:p>
          <a:p>
            <a:pPr lvl="1"/>
            <a:r>
              <a:rPr lang="en-US"/>
              <a:t>Conventional </a:t>
            </a:r>
            <a:r>
              <a:rPr lang="en-US" dirty="0"/>
              <a:t>or Structured</a:t>
            </a:r>
          </a:p>
          <a:p>
            <a:pPr lvl="1"/>
            <a:endParaRPr lang="en-US" sz="1400" dirty="0"/>
          </a:p>
          <a:p>
            <a:r>
              <a:rPr lang="en-US" dirty="0"/>
              <a:t>Yankee Coating</a:t>
            </a:r>
          </a:p>
          <a:p>
            <a:endParaRPr lang="en-US" sz="1400" dirty="0"/>
          </a:p>
          <a:p>
            <a:r>
              <a:rPr lang="en-US" dirty="0"/>
              <a:t>Blade Holders</a:t>
            </a:r>
          </a:p>
          <a:p>
            <a:pPr lvl="1"/>
            <a:r>
              <a:rPr lang="en-US" dirty="0"/>
              <a:t>Creping, Cleaning, Cut-off</a:t>
            </a:r>
          </a:p>
          <a:p>
            <a:pPr lvl="1"/>
            <a:endParaRPr lang="en-US" sz="1400" dirty="0"/>
          </a:p>
          <a:p>
            <a:r>
              <a:rPr lang="en-US" dirty="0"/>
              <a:t>Doctor Blades</a:t>
            </a:r>
          </a:p>
          <a:p>
            <a:pPr lvl="1"/>
            <a:r>
              <a:rPr lang="en-US" dirty="0"/>
              <a:t>Creping, Cleaning, Cut-off</a:t>
            </a:r>
          </a:p>
        </p:txBody>
      </p:sp>
      <p:grpSp>
        <p:nvGrpSpPr>
          <p:cNvPr id="12" name="Group 11">
            <a:extLst>
              <a:ext uri="{FF2B5EF4-FFF2-40B4-BE49-F238E27FC236}">
                <a16:creationId xmlns:a16="http://schemas.microsoft.com/office/drawing/2014/main" id="{54710CB4-15AB-1AE7-8BA1-A5C8EFCFC201}"/>
              </a:ext>
            </a:extLst>
          </p:cNvPr>
          <p:cNvGrpSpPr/>
          <p:nvPr/>
        </p:nvGrpSpPr>
        <p:grpSpPr>
          <a:xfrm>
            <a:off x="7162800" y="1573924"/>
            <a:ext cx="4507785" cy="4307958"/>
            <a:chOff x="7515027" y="1178442"/>
            <a:chExt cx="4507785" cy="4307958"/>
          </a:xfrm>
        </p:grpSpPr>
        <p:sp>
          <p:nvSpPr>
            <p:cNvPr id="4" name="Oval 3">
              <a:extLst>
                <a:ext uri="{FF2B5EF4-FFF2-40B4-BE49-F238E27FC236}">
                  <a16:creationId xmlns:a16="http://schemas.microsoft.com/office/drawing/2014/main" id="{27338AD7-103C-E6C9-34CE-CDEA467DC407}"/>
                </a:ext>
              </a:extLst>
            </p:cNvPr>
            <p:cNvSpPr/>
            <p:nvPr/>
          </p:nvSpPr>
          <p:spPr>
            <a:xfrm>
              <a:off x="7515027" y="1673742"/>
              <a:ext cx="2667000" cy="2590800"/>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7C29E43-70BA-9707-1C20-CC13DF09FFEC}"/>
                </a:ext>
              </a:extLst>
            </p:cNvPr>
            <p:cNvSpPr/>
            <p:nvPr/>
          </p:nvSpPr>
          <p:spPr>
            <a:xfrm>
              <a:off x="8805041" y="1178442"/>
              <a:ext cx="2667000" cy="2590800"/>
            </a:xfrm>
            <a:prstGeom prst="ellipse">
              <a:avLst/>
            </a:prstGeom>
            <a:solidFill>
              <a:srgbClr val="FFC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4CDF1DF-0FDA-6914-63CC-54F7273D6FB4}"/>
                </a:ext>
              </a:extLst>
            </p:cNvPr>
            <p:cNvSpPr/>
            <p:nvPr/>
          </p:nvSpPr>
          <p:spPr>
            <a:xfrm>
              <a:off x="7957584" y="2895600"/>
              <a:ext cx="2667000" cy="2590800"/>
            </a:xfrm>
            <a:prstGeom prst="ellipse">
              <a:avLst/>
            </a:prstGeom>
            <a:solidFill>
              <a:srgbClr val="FFFF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5374CFE-CA2C-12E6-85EB-E60010A7EEF8}"/>
                </a:ext>
              </a:extLst>
            </p:cNvPr>
            <p:cNvSpPr/>
            <p:nvPr/>
          </p:nvSpPr>
          <p:spPr>
            <a:xfrm>
              <a:off x="9355812" y="2550042"/>
              <a:ext cx="2667000" cy="2590800"/>
            </a:xfrm>
            <a:prstGeom prst="ellipse">
              <a:avLst/>
            </a:prstGeom>
            <a:solidFill>
              <a:srgbClr val="FF0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A174D0E-DD78-379C-F1B8-B80E4A6913AB}"/>
                </a:ext>
              </a:extLst>
            </p:cNvPr>
            <p:cNvSpPr txBox="1"/>
            <p:nvPr/>
          </p:nvSpPr>
          <p:spPr>
            <a:xfrm>
              <a:off x="9981969" y="1578734"/>
              <a:ext cx="1018227" cy="646331"/>
            </a:xfrm>
            <a:prstGeom prst="rect">
              <a:avLst/>
            </a:prstGeom>
            <a:noFill/>
          </p:spPr>
          <p:txBody>
            <a:bodyPr wrap="none" rtlCol="0">
              <a:spAutoFit/>
            </a:bodyPr>
            <a:lstStyle/>
            <a:p>
              <a:pPr algn="ctr"/>
              <a:r>
                <a:rPr lang="en-US" dirty="0"/>
                <a:t>Process</a:t>
              </a:r>
            </a:p>
            <a:p>
              <a:pPr algn="ctr"/>
              <a:r>
                <a:rPr lang="en-US" dirty="0"/>
                <a:t>Stability</a:t>
              </a:r>
            </a:p>
          </p:txBody>
        </p:sp>
        <p:sp>
          <p:nvSpPr>
            <p:cNvPr id="9" name="TextBox 8">
              <a:extLst>
                <a:ext uri="{FF2B5EF4-FFF2-40B4-BE49-F238E27FC236}">
                  <a16:creationId xmlns:a16="http://schemas.microsoft.com/office/drawing/2014/main" id="{1F5DF76D-3F35-AED4-08C1-4DE0998AC0AE}"/>
                </a:ext>
              </a:extLst>
            </p:cNvPr>
            <p:cNvSpPr txBox="1"/>
            <p:nvPr/>
          </p:nvSpPr>
          <p:spPr>
            <a:xfrm>
              <a:off x="7770922" y="2283624"/>
              <a:ext cx="979755" cy="646331"/>
            </a:xfrm>
            <a:prstGeom prst="rect">
              <a:avLst/>
            </a:prstGeom>
            <a:noFill/>
          </p:spPr>
          <p:txBody>
            <a:bodyPr wrap="none" rtlCol="0">
              <a:spAutoFit/>
            </a:bodyPr>
            <a:lstStyle/>
            <a:p>
              <a:pPr algn="ctr"/>
              <a:r>
                <a:rPr lang="en-US" dirty="0"/>
                <a:t>Yankee</a:t>
              </a:r>
            </a:p>
            <a:p>
              <a:pPr algn="ctr"/>
              <a:r>
                <a:rPr lang="en-US" dirty="0"/>
                <a:t>Coating</a:t>
              </a:r>
            </a:p>
          </p:txBody>
        </p:sp>
        <p:sp>
          <p:nvSpPr>
            <p:cNvPr id="10" name="TextBox 9">
              <a:extLst>
                <a:ext uri="{FF2B5EF4-FFF2-40B4-BE49-F238E27FC236}">
                  <a16:creationId xmlns:a16="http://schemas.microsoft.com/office/drawing/2014/main" id="{7F8B13AB-2823-E472-BEAC-35FF619E85DD}"/>
                </a:ext>
              </a:extLst>
            </p:cNvPr>
            <p:cNvSpPr txBox="1"/>
            <p:nvPr/>
          </p:nvSpPr>
          <p:spPr>
            <a:xfrm>
              <a:off x="8492462" y="4404840"/>
              <a:ext cx="979755" cy="646331"/>
            </a:xfrm>
            <a:prstGeom prst="rect">
              <a:avLst/>
            </a:prstGeom>
            <a:noFill/>
          </p:spPr>
          <p:txBody>
            <a:bodyPr wrap="none" rtlCol="0">
              <a:spAutoFit/>
            </a:bodyPr>
            <a:lstStyle/>
            <a:p>
              <a:pPr algn="ctr"/>
              <a:r>
                <a:rPr lang="en-US" dirty="0"/>
                <a:t>Blade</a:t>
              </a:r>
            </a:p>
            <a:p>
              <a:pPr algn="ctr"/>
              <a:r>
                <a:rPr lang="en-US" dirty="0"/>
                <a:t>Holders</a:t>
              </a:r>
            </a:p>
          </p:txBody>
        </p:sp>
        <p:sp>
          <p:nvSpPr>
            <p:cNvPr id="11" name="TextBox 10">
              <a:extLst>
                <a:ext uri="{FF2B5EF4-FFF2-40B4-BE49-F238E27FC236}">
                  <a16:creationId xmlns:a16="http://schemas.microsoft.com/office/drawing/2014/main" id="{D635020F-1CE4-A566-F45D-0D36F8715BDE}"/>
                </a:ext>
              </a:extLst>
            </p:cNvPr>
            <p:cNvSpPr txBox="1"/>
            <p:nvPr/>
          </p:nvSpPr>
          <p:spPr>
            <a:xfrm>
              <a:off x="10787836" y="3758509"/>
              <a:ext cx="889987" cy="646331"/>
            </a:xfrm>
            <a:prstGeom prst="rect">
              <a:avLst/>
            </a:prstGeom>
            <a:noFill/>
          </p:spPr>
          <p:txBody>
            <a:bodyPr wrap="none" rtlCol="0">
              <a:spAutoFit/>
            </a:bodyPr>
            <a:lstStyle/>
            <a:p>
              <a:pPr algn="ctr"/>
              <a:r>
                <a:rPr lang="en-US" dirty="0"/>
                <a:t>Doctor</a:t>
              </a:r>
            </a:p>
            <a:p>
              <a:pPr algn="ctr"/>
              <a:r>
                <a:rPr lang="en-US" dirty="0"/>
                <a:t>Blades</a:t>
              </a:r>
            </a:p>
          </p:txBody>
        </p:sp>
      </p:grpSp>
    </p:spTree>
    <p:extLst>
      <p:ext uri="{BB962C8B-B14F-4D97-AF65-F5344CB8AC3E}">
        <p14:creationId xmlns:p14="http://schemas.microsoft.com/office/powerpoint/2010/main" val="897801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2" descr="2D_tm_1presse_3rollen_links (3)"/>
          <p:cNvPicPr>
            <a:picLocks noChangeAspect="1" noChangeArrowheads="1"/>
          </p:cNvPicPr>
          <p:nvPr/>
        </p:nvPicPr>
        <p:blipFill>
          <a:blip r:embed="rId3"/>
          <a:srcRect r="7259"/>
          <a:stretch>
            <a:fillRect/>
          </a:stretch>
        </p:blipFill>
        <p:spPr bwMode="auto">
          <a:xfrm>
            <a:off x="1524000" y="1857375"/>
            <a:ext cx="8763000" cy="2922588"/>
          </a:xfrm>
          <a:prstGeom prst="rect">
            <a:avLst/>
          </a:prstGeom>
          <a:noFill/>
          <a:ln w="9525">
            <a:noFill/>
            <a:miter lim="800000"/>
            <a:headEnd/>
            <a:tailEnd/>
          </a:ln>
        </p:spPr>
      </p:pic>
      <p:sp>
        <p:nvSpPr>
          <p:cNvPr id="56334" name="Rectangle 16"/>
          <p:cNvSpPr>
            <a:spLocks noChangeArrowheads="1"/>
          </p:cNvSpPr>
          <p:nvPr/>
        </p:nvSpPr>
        <p:spPr bwMode="auto">
          <a:xfrm>
            <a:off x="2956860" y="205849"/>
            <a:ext cx="7772400" cy="850901"/>
          </a:xfrm>
          <a:prstGeom prst="rect">
            <a:avLst/>
          </a:prstGeom>
          <a:noFill/>
          <a:ln w="9525">
            <a:noFill/>
            <a:miter lim="800000"/>
            <a:headEnd/>
            <a:tailEnd/>
          </a:ln>
        </p:spPr>
        <p:txBody>
          <a:bodyPr anchor="b"/>
          <a:lstStyle/>
          <a:p>
            <a:r>
              <a:rPr lang="en-US" sz="4400" b="1" dirty="0">
                <a:latin typeface="Calibri" pitchFamily="34" charset="0"/>
              </a:rPr>
              <a:t>Process Stability Requirements</a:t>
            </a:r>
          </a:p>
        </p:txBody>
      </p:sp>
      <p:grpSp>
        <p:nvGrpSpPr>
          <p:cNvPr id="6" name="Group 5"/>
          <p:cNvGrpSpPr/>
          <p:nvPr/>
        </p:nvGrpSpPr>
        <p:grpSpPr>
          <a:xfrm>
            <a:off x="6324600" y="1462090"/>
            <a:ext cx="4127500" cy="2043113"/>
            <a:chOff x="4787900" y="1438275"/>
            <a:chExt cx="4127500" cy="2043113"/>
          </a:xfrm>
        </p:grpSpPr>
        <p:sp>
          <p:nvSpPr>
            <p:cNvPr id="56322" name="Rectangle 3"/>
            <p:cNvSpPr>
              <a:spLocks noChangeArrowheads="1"/>
            </p:cNvSpPr>
            <p:nvPr/>
          </p:nvSpPr>
          <p:spPr bwMode="auto">
            <a:xfrm>
              <a:off x="5181600" y="2133600"/>
              <a:ext cx="762000" cy="152400"/>
            </a:xfrm>
            <a:prstGeom prst="rect">
              <a:avLst/>
            </a:prstGeom>
            <a:solidFill>
              <a:schemeClr val="bg1"/>
            </a:solidFill>
            <a:ln w="9525">
              <a:solidFill>
                <a:schemeClr val="bg1"/>
              </a:solidFill>
              <a:miter lim="800000"/>
              <a:headEnd/>
              <a:tailEnd/>
            </a:ln>
          </p:spPr>
          <p:txBody>
            <a:bodyPr wrap="none" anchor="ctr"/>
            <a:lstStyle/>
            <a:p>
              <a:endParaRPr lang="en-US" dirty="0"/>
            </a:p>
          </p:txBody>
        </p:sp>
        <p:sp>
          <p:nvSpPr>
            <p:cNvPr id="56326" name="Line 8"/>
            <p:cNvSpPr>
              <a:spLocks noChangeShapeType="1"/>
            </p:cNvSpPr>
            <p:nvPr/>
          </p:nvSpPr>
          <p:spPr bwMode="auto">
            <a:xfrm flipH="1" flipV="1">
              <a:off x="6965950" y="1998663"/>
              <a:ext cx="146050" cy="1482725"/>
            </a:xfrm>
            <a:prstGeom prst="line">
              <a:avLst/>
            </a:prstGeom>
            <a:noFill/>
            <a:ln w="57150">
              <a:solidFill>
                <a:schemeClr val="accent1"/>
              </a:solidFill>
              <a:round/>
              <a:headEnd type="triangle" w="med" len="med"/>
              <a:tailEnd/>
            </a:ln>
          </p:spPr>
          <p:txBody>
            <a:bodyPr wrap="none" anchor="ctr"/>
            <a:lstStyle/>
            <a:p>
              <a:endParaRPr lang="en-US" dirty="0"/>
            </a:p>
          </p:txBody>
        </p:sp>
        <p:sp>
          <p:nvSpPr>
            <p:cNvPr id="56332" name="Text Box 14">
              <a:hlinkClick r:id="rId4" action="ppaction://hlinkpres?slideindex=1&amp;slidetitle="/>
            </p:cNvPr>
            <p:cNvSpPr txBox="1">
              <a:spLocks noChangeArrowheads="1"/>
            </p:cNvSpPr>
            <p:nvPr/>
          </p:nvSpPr>
          <p:spPr bwMode="auto">
            <a:xfrm>
              <a:off x="4787900" y="1438275"/>
              <a:ext cx="4127500" cy="457200"/>
            </a:xfrm>
            <a:prstGeom prst="rect">
              <a:avLst/>
            </a:prstGeom>
            <a:solidFill>
              <a:schemeClr val="bg1"/>
            </a:solidFill>
            <a:ln w="15875">
              <a:noFill/>
              <a:miter lim="800000"/>
              <a:headEnd/>
              <a:tailEnd/>
            </a:ln>
          </p:spPr>
          <p:txBody>
            <a:bodyPr wrap="square">
              <a:spAutoFit/>
            </a:bodyPr>
            <a:lstStyle/>
            <a:p>
              <a:pPr algn="ctr" eaLnBrk="0" hangingPunct="0"/>
              <a:r>
                <a:rPr lang="en-US" sz="2400" b="1" dirty="0">
                  <a:solidFill>
                    <a:schemeClr val="accent2"/>
                  </a:solidFill>
                </a:rPr>
                <a:t>3. Quality and Productivity</a:t>
              </a:r>
            </a:p>
          </p:txBody>
        </p:sp>
        <p:sp>
          <p:nvSpPr>
            <p:cNvPr id="56338" name="Line 20"/>
            <p:cNvSpPr>
              <a:spLocks noChangeShapeType="1"/>
            </p:cNvSpPr>
            <p:nvPr/>
          </p:nvSpPr>
          <p:spPr bwMode="auto">
            <a:xfrm>
              <a:off x="5410200" y="2057400"/>
              <a:ext cx="0" cy="304800"/>
            </a:xfrm>
            <a:prstGeom prst="line">
              <a:avLst/>
            </a:prstGeom>
            <a:noFill/>
            <a:ln w="9525">
              <a:solidFill>
                <a:srgbClr val="C0C0C0"/>
              </a:solidFill>
              <a:round/>
              <a:headEnd/>
              <a:tailEnd/>
            </a:ln>
          </p:spPr>
          <p:txBody>
            <a:bodyPr/>
            <a:lstStyle/>
            <a:p>
              <a:endParaRPr lang="en-US" dirty="0"/>
            </a:p>
          </p:txBody>
        </p:sp>
        <p:sp>
          <p:nvSpPr>
            <p:cNvPr id="56339" name="Line 21"/>
            <p:cNvSpPr>
              <a:spLocks noChangeShapeType="1"/>
            </p:cNvSpPr>
            <p:nvPr/>
          </p:nvSpPr>
          <p:spPr bwMode="auto">
            <a:xfrm>
              <a:off x="5715000" y="2057400"/>
              <a:ext cx="0" cy="304800"/>
            </a:xfrm>
            <a:prstGeom prst="line">
              <a:avLst/>
            </a:prstGeom>
            <a:noFill/>
            <a:ln w="15875">
              <a:solidFill>
                <a:srgbClr val="C0C0C0"/>
              </a:solidFill>
              <a:round/>
              <a:headEnd/>
              <a:tailEnd/>
            </a:ln>
          </p:spPr>
          <p:txBody>
            <a:bodyPr/>
            <a:lstStyle/>
            <a:p>
              <a:endParaRPr lang="en-US" dirty="0"/>
            </a:p>
          </p:txBody>
        </p:sp>
      </p:grpSp>
      <p:grpSp>
        <p:nvGrpSpPr>
          <p:cNvPr id="7" name="Group 6"/>
          <p:cNvGrpSpPr/>
          <p:nvPr/>
        </p:nvGrpSpPr>
        <p:grpSpPr>
          <a:xfrm>
            <a:off x="4468816" y="3646488"/>
            <a:ext cx="5843587" cy="3067050"/>
            <a:chOff x="2944813" y="3646488"/>
            <a:chExt cx="5843587" cy="3067050"/>
          </a:xfrm>
        </p:grpSpPr>
        <p:sp>
          <p:nvSpPr>
            <p:cNvPr id="56325" name="Line 7"/>
            <p:cNvSpPr>
              <a:spLocks noChangeShapeType="1"/>
            </p:cNvSpPr>
            <p:nvPr/>
          </p:nvSpPr>
          <p:spPr bwMode="auto">
            <a:xfrm>
              <a:off x="5173663" y="3646488"/>
              <a:ext cx="388937" cy="946150"/>
            </a:xfrm>
            <a:prstGeom prst="line">
              <a:avLst/>
            </a:prstGeom>
            <a:noFill/>
            <a:ln w="57150">
              <a:solidFill>
                <a:schemeClr val="accent1"/>
              </a:solidFill>
              <a:round/>
              <a:headEnd type="triangle" w="med" len="med"/>
              <a:tailEnd/>
            </a:ln>
          </p:spPr>
          <p:txBody>
            <a:bodyPr wrap="none" anchor="ctr"/>
            <a:lstStyle/>
            <a:p>
              <a:endParaRPr lang="en-US" dirty="0"/>
            </a:p>
          </p:txBody>
        </p:sp>
        <p:grpSp>
          <p:nvGrpSpPr>
            <p:cNvPr id="5" name="Group 4"/>
            <p:cNvGrpSpPr/>
            <p:nvPr/>
          </p:nvGrpSpPr>
          <p:grpSpPr>
            <a:xfrm>
              <a:off x="2944813" y="4678363"/>
              <a:ext cx="5716587" cy="2035175"/>
              <a:chOff x="2944813" y="4678363"/>
              <a:chExt cx="5716587" cy="2035175"/>
            </a:xfrm>
          </p:grpSpPr>
          <p:sp>
            <p:nvSpPr>
              <p:cNvPr id="56333" name="Text Box 15">
                <a:hlinkClick r:id="rId4" action="ppaction://hlinkpres?slideindex=1&amp;slidetitle="/>
              </p:cNvPr>
              <p:cNvSpPr txBox="1">
                <a:spLocks noChangeArrowheads="1"/>
              </p:cNvSpPr>
              <p:nvPr/>
            </p:nvSpPr>
            <p:spPr bwMode="auto">
              <a:xfrm>
                <a:off x="4287838" y="4678363"/>
                <a:ext cx="3697287" cy="457200"/>
              </a:xfrm>
              <a:prstGeom prst="rect">
                <a:avLst/>
              </a:prstGeom>
              <a:solidFill>
                <a:schemeClr val="bg1"/>
              </a:solidFill>
              <a:ln w="15875">
                <a:noFill/>
                <a:miter lim="800000"/>
                <a:headEnd/>
                <a:tailEnd/>
              </a:ln>
            </p:spPr>
            <p:txBody>
              <a:bodyPr>
                <a:spAutoFit/>
              </a:bodyPr>
              <a:lstStyle/>
              <a:p>
                <a:pPr algn="ctr" eaLnBrk="0" hangingPunct="0"/>
                <a:r>
                  <a:rPr lang="en-US" sz="2400" b="1" dirty="0">
                    <a:solidFill>
                      <a:schemeClr val="accent2"/>
                    </a:solidFill>
                  </a:rPr>
                  <a:t>2. Maximize Potential</a:t>
                </a:r>
              </a:p>
            </p:txBody>
          </p:sp>
          <p:sp>
            <p:nvSpPr>
              <p:cNvPr id="56335" name="Text Box 17"/>
              <p:cNvSpPr txBox="1">
                <a:spLocks noChangeArrowheads="1"/>
              </p:cNvSpPr>
              <p:nvPr/>
            </p:nvSpPr>
            <p:spPr bwMode="auto">
              <a:xfrm>
                <a:off x="2944813" y="5151438"/>
                <a:ext cx="5716587" cy="1562100"/>
              </a:xfrm>
              <a:prstGeom prst="rect">
                <a:avLst/>
              </a:prstGeom>
              <a:solidFill>
                <a:schemeClr val="accent1"/>
              </a:solidFill>
              <a:ln w="9525">
                <a:solidFill>
                  <a:schemeClr val="bg1"/>
                </a:solidFill>
                <a:miter lim="800000"/>
                <a:headEnd/>
                <a:tailEnd/>
              </a:ln>
            </p:spPr>
            <p:txBody>
              <a:bodyPr>
                <a:spAutoFit/>
              </a:bodyPr>
              <a:lstStyle/>
              <a:p>
                <a:pPr eaLnBrk="0" hangingPunct="0"/>
                <a:r>
                  <a:rPr lang="en-US" sz="2400" i="1" dirty="0">
                    <a:solidFill>
                      <a:schemeClr val="bg1"/>
                    </a:solidFill>
                  </a:rPr>
                  <a:t>By measuring, controlling and reducing process variations from the wet end, the creping performance can be significantly improved</a:t>
                </a:r>
              </a:p>
            </p:txBody>
          </p:sp>
        </p:grpSp>
        <p:sp>
          <p:nvSpPr>
            <p:cNvPr id="56336" name="Text Box 18"/>
            <p:cNvSpPr txBox="1">
              <a:spLocks noChangeArrowheads="1"/>
            </p:cNvSpPr>
            <p:nvPr/>
          </p:nvSpPr>
          <p:spPr bwMode="auto">
            <a:xfrm>
              <a:off x="7707313" y="4425950"/>
              <a:ext cx="1081087" cy="189283"/>
            </a:xfrm>
            <a:prstGeom prst="rect">
              <a:avLst/>
            </a:prstGeom>
            <a:noFill/>
            <a:ln w="9525" algn="ctr">
              <a:noFill/>
              <a:miter lim="800000"/>
              <a:headEnd/>
              <a:tailEnd/>
            </a:ln>
          </p:spPr>
          <p:txBody>
            <a:bodyPr>
              <a:spAutoFit/>
            </a:bodyPr>
            <a:lstStyle/>
            <a:p>
              <a:pPr marL="457200" indent="-457200" algn="r">
                <a:lnSpc>
                  <a:spcPct val="90000"/>
                </a:lnSpc>
                <a:spcBef>
                  <a:spcPct val="50000"/>
                </a:spcBef>
                <a:spcAft>
                  <a:spcPct val="30000"/>
                </a:spcAft>
                <a:buClr>
                  <a:schemeClr val="tx1"/>
                </a:buClr>
                <a:buSzPct val="130000"/>
              </a:pPr>
              <a:r>
                <a:rPr lang="en-US" sz="700" i="1" dirty="0">
                  <a:solidFill>
                    <a:srgbClr val="808080"/>
                  </a:solidFill>
                </a:rPr>
                <a:t>© Andritz AG 2007</a:t>
              </a:r>
              <a:r>
                <a:rPr lang="en-US" sz="700" dirty="0">
                  <a:solidFill>
                    <a:srgbClr val="808080"/>
                  </a:solidFill>
                </a:rPr>
                <a:t> </a:t>
              </a:r>
            </a:p>
          </p:txBody>
        </p:sp>
        <p:sp>
          <p:nvSpPr>
            <p:cNvPr id="56340" name="Rectangle 23"/>
            <p:cNvSpPr>
              <a:spLocks noChangeArrowheads="1"/>
            </p:cNvSpPr>
            <p:nvPr/>
          </p:nvSpPr>
          <p:spPr bwMode="auto">
            <a:xfrm>
              <a:off x="7924800" y="4419600"/>
              <a:ext cx="762000" cy="152400"/>
            </a:xfrm>
            <a:prstGeom prst="rect">
              <a:avLst/>
            </a:prstGeom>
            <a:solidFill>
              <a:schemeClr val="bg1"/>
            </a:solidFill>
            <a:ln w="9525">
              <a:noFill/>
              <a:miter lim="800000"/>
              <a:headEnd/>
              <a:tailEnd/>
            </a:ln>
          </p:spPr>
          <p:txBody>
            <a:bodyPr wrap="none" anchor="ctr"/>
            <a:lstStyle/>
            <a:p>
              <a:endParaRPr lang="en-US" dirty="0"/>
            </a:p>
          </p:txBody>
        </p:sp>
      </p:grpSp>
      <p:sp>
        <p:nvSpPr>
          <p:cNvPr id="9" name="Rectangle 8"/>
          <p:cNvSpPr/>
          <p:nvPr/>
        </p:nvSpPr>
        <p:spPr>
          <a:xfrm>
            <a:off x="2438400" y="3729834"/>
            <a:ext cx="685800" cy="188913"/>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1828800" y="1471087"/>
            <a:ext cx="4370884" cy="3962400"/>
            <a:chOff x="228600" y="1447800"/>
            <a:chExt cx="4370884" cy="3962400"/>
          </a:xfrm>
        </p:grpSpPr>
        <p:sp>
          <p:nvSpPr>
            <p:cNvPr id="56327" name="Text Box 9">
              <a:hlinkClick r:id="rId4" action="ppaction://hlinkpres?slideindex=1&amp;slidetitle="/>
            </p:cNvPr>
            <p:cNvSpPr txBox="1">
              <a:spLocks noChangeArrowheads="1"/>
            </p:cNvSpPr>
            <p:nvPr/>
          </p:nvSpPr>
          <p:spPr bwMode="auto">
            <a:xfrm>
              <a:off x="228600" y="1447800"/>
              <a:ext cx="3427412" cy="457200"/>
            </a:xfrm>
            <a:prstGeom prst="rect">
              <a:avLst/>
            </a:prstGeom>
            <a:solidFill>
              <a:schemeClr val="bg1"/>
            </a:solidFill>
            <a:ln w="15875">
              <a:noFill/>
              <a:miter lim="800000"/>
              <a:headEnd/>
              <a:tailEnd/>
            </a:ln>
          </p:spPr>
          <p:txBody>
            <a:bodyPr wrap="square">
              <a:spAutoFit/>
            </a:bodyPr>
            <a:lstStyle/>
            <a:p>
              <a:pPr algn="ctr" eaLnBrk="0" hangingPunct="0"/>
              <a:r>
                <a:rPr lang="en-US" sz="2400" b="1" dirty="0">
                  <a:solidFill>
                    <a:schemeClr val="accent2"/>
                  </a:solidFill>
                </a:rPr>
                <a:t>1. Measure &amp; Control</a:t>
              </a:r>
            </a:p>
          </p:txBody>
        </p:sp>
        <p:sp>
          <p:nvSpPr>
            <p:cNvPr id="3" name="Rectangle 2"/>
            <p:cNvSpPr/>
            <p:nvPr/>
          </p:nvSpPr>
          <p:spPr>
            <a:xfrm>
              <a:off x="914400" y="3722688"/>
              <a:ext cx="685800" cy="23971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303709" y="1889125"/>
              <a:ext cx="4295775" cy="3521075"/>
              <a:chOff x="152400" y="1973263"/>
              <a:chExt cx="4295775" cy="3521075"/>
            </a:xfrm>
          </p:grpSpPr>
          <p:sp>
            <p:nvSpPr>
              <p:cNvPr id="56323" name="Line 4"/>
              <p:cNvSpPr>
                <a:spLocks noChangeShapeType="1"/>
              </p:cNvSpPr>
              <p:nvPr/>
            </p:nvSpPr>
            <p:spPr bwMode="auto">
              <a:xfrm flipH="1" flipV="1">
                <a:off x="717550" y="2338388"/>
                <a:ext cx="427038" cy="690562"/>
              </a:xfrm>
              <a:prstGeom prst="line">
                <a:avLst/>
              </a:prstGeom>
              <a:noFill/>
              <a:ln w="57150">
                <a:solidFill>
                  <a:schemeClr val="accent1"/>
                </a:solidFill>
                <a:round/>
                <a:headEnd type="triangle" w="med" len="med"/>
                <a:tailEnd/>
              </a:ln>
            </p:spPr>
            <p:txBody>
              <a:bodyPr wrap="none" anchor="ctr"/>
              <a:lstStyle/>
              <a:p>
                <a:endParaRPr lang="en-US" dirty="0"/>
              </a:p>
            </p:txBody>
          </p:sp>
          <p:sp>
            <p:nvSpPr>
              <p:cNvPr id="56324" name="Line 5"/>
              <p:cNvSpPr>
                <a:spLocks noChangeShapeType="1"/>
              </p:cNvSpPr>
              <p:nvPr/>
            </p:nvSpPr>
            <p:spPr bwMode="auto">
              <a:xfrm flipH="1">
                <a:off x="533400" y="3657600"/>
                <a:ext cx="285750" cy="1004888"/>
              </a:xfrm>
              <a:prstGeom prst="line">
                <a:avLst/>
              </a:prstGeom>
              <a:noFill/>
              <a:ln w="57150">
                <a:solidFill>
                  <a:schemeClr val="accent1"/>
                </a:solidFill>
                <a:round/>
                <a:headEnd type="triangle" w="med" len="med"/>
                <a:tailEnd/>
              </a:ln>
            </p:spPr>
            <p:txBody>
              <a:bodyPr wrap="none" anchor="ctr"/>
              <a:lstStyle/>
              <a:p>
                <a:endParaRPr lang="en-US" dirty="0"/>
              </a:p>
            </p:txBody>
          </p:sp>
          <p:sp>
            <p:nvSpPr>
              <p:cNvPr id="56328" name="AutoShape 10"/>
              <p:cNvSpPr>
                <a:spLocks noChangeArrowheads="1"/>
              </p:cNvSpPr>
              <p:nvPr/>
            </p:nvSpPr>
            <p:spPr bwMode="auto">
              <a:xfrm>
                <a:off x="152400" y="1981200"/>
                <a:ext cx="4295775" cy="3513138"/>
              </a:xfrm>
              <a:prstGeom prst="homePlate">
                <a:avLst>
                  <a:gd name="adj" fmla="val 55534"/>
                </a:avLst>
              </a:prstGeom>
              <a:solidFill>
                <a:schemeClr val="accent2">
                  <a:alpha val="25098"/>
                </a:schemeClr>
              </a:solidFill>
              <a:ln w="15875">
                <a:solidFill>
                  <a:schemeClr val="accent1"/>
                </a:solidFill>
                <a:miter lim="800000"/>
                <a:headEnd/>
                <a:tailEnd/>
              </a:ln>
            </p:spPr>
            <p:txBody>
              <a:bodyPr wrap="none" anchor="ctr"/>
              <a:lstStyle/>
              <a:p>
                <a:endParaRPr lang="en-US" dirty="0"/>
              </a:p>
            </p:txBody>
          </p:sp>
          <p:sp>
            <p:nvSpPr>
              <p:cNvPr id="56329" name="Text Box 11">
                <a:hlinkClick r:id="rId5" action="ppaction://hlinkpres?slideindex=1&amp;slidetitle="/>
              </p:cNvPr>
              <p:cNvSpPr txBox="1">
                <a:spLocks noChangeArrowheads="1"/>
              </p:cNvSpPr>
              <p:nvPr/>
            </p:nvSpPr>
            <p:spPr bwMode="auto">
              <a:xfrm>
                <a:off x="271463" y="1973263"/>
                <a:ext cx="889000" cy="396875"/>
              </a:xfrm>
              <a:prstGeom prst="rect">
                <a:avLst/>
              </a:prstGeom>
              <a:noFill/>
              <a:ln w="9525">
                <a:noFill/>
                <a:miter lim="800000"/>
                <a:headEnd/>
                <a:tailEnd/>
              </a:ln>
            </p:spPr>
            <p:txBody>
              <a:bodyPr wrap="none">
                <a:spAutoFit/>
              </a:bodyPr>
              <a:lstStyle/>
              <a:p>
                <a:pPr algn="ctr" eaLnBrk="0" hangingPunct="0"/>
                <a:r>
                  <a:rPr lang="en-US" sz="2000" b="1" dirty="0">
                    <a:solidFill>
                      <a:schemeClr val="accent1"/>
                    </a:solidFill>
                  </a:rPr>
                  <a:t>Water</a:t>
                </a:r>
              </a:p>
            </p:txBody>
          </p:sp>
          <p:sp>
            <p:nvSpPr>
              <p:cNvPr id="56330" name="Text Box 12">
                <a:hlinkClick r:id="rId6" action="ppaction://hlinkpres?slideindex=1&amp;slidetitle="/>
              </p:cNvPr>
              <p:cNvSpPr txBox="1">
                <a:spLocks noChangeArrowheads="1"/>
              </p:cNvSpPr>
              <p:nvPr/>
            </p:nvSpPr>
            <p:spPr bwMode="auto">
              <a:xfrm>
                <a:off x="184150" y="4665663"/>
                <a:ext cx="804863" cy="396875"/>
              </a:xfrm>
              <a:prstGeom prst="rect">
                <a:avLst/>
              </a:prstGeom>
              <a:noFill/>
              <a:ln w="9525">
                <a:noFill/>
                <a:miter lim="800000"/>
                <a:headEnd/>
                <a:tailEnd/>
              </a:ln>
            </p:spPr>
            <p:txBody>
              <a:bodyPr wrap="none">
                <a:spAutoFit/>
              </a:bodyPr>
              <a:lstStyle/>
              <a:p>
                <a:pPr algn="ctr" eaLnBrk="0" hangingPunct="0"/>
                <a:r>
                  <a:rPr lang="en-US" sz="2000" b="1" dirty="0">
                    <a:solidFill>
                      <a:schemeClr val="accent1"/>
                    </a:solidFill>
                  </a:rPr>
                  <a:t>Fiber</a:t>
                </a:r>
              </a:p>
            </p:txBody>
          </p:sp>
          <p:sp>
            <p:nvSpPr>
              <p:cNvPr id="56331" name="Text Box 13">
                <a:hlinkClick r:id="rId7" action="ppaction://hlinkpres?slideindex=1&amp;slidetitle="/>
              </p:cNvPr>
              <p:cNvSpPr txBox="1">
                <a:spLocks noChangeArrowheads="1"/>
              </p:cNvSpPr>
              <p:nvPr/>
            </p:nvSpPr>
            <p:spPr bwMode="auto">
              <a:xfrm>
                <a:off x="1192213" y="4787900"/>
                <a:ext cx="1284287" cy="701675"/>
              </a:xfrm>
              <a:prstGeom prst="rect">
                <a:avLst/>
              </a:prstGeom>
              <a:noFill/>
              <a:ln w="9525">
                <a:noFill/>
                <a:miter lim="800000"/>
                <a:headEnd/>
                <a:tailEnd/>
              </a:ln>
            </p:spPr>
            <p:txBody>
              <a:bodyPr wrap="none">
                <a:spAutoFit/>
              </a:bodyPr>
              <a:lstStyle/>
              <a:p>
                <a:pPr algn="ctr" eaLnBrk="0" hangingPunct="0"/>
                <a:r>
                  <a:rPr lang="fr-CH" sz="2000" b="1" dirty="0">
                    <a:solidFill>
                      <a:schemeClr val="accent1"/>
                    </a:solidFill>
                  </a:rPr>
                  <a:t>Wet end</a:t>
                </a:r>
                <a:endParaRPr lang="en-US" sz="2000" b="1" dirty="0">
                  <a:solidFill>
                    <a:schemeClr val="accent1"/>
                  </a:solidFill>
                </a:endParaRPr>
              </a:p>
              <a:p>
                <a:pPr algn="ctr" eaLnBrk="0" hangingPunct="0"/>
                <a:r>
                  <a:rPr lang="en-US" sz="2000" b="1" dirty="0">
                    <a:solidFill>
                      <a:schemeClr val="accent1"/>
                    </a:solidFill>
                  </a:rPr>
                  <a:t>additives</a:t>
                </a:r>
              </a:p>
            </p:txBody>
          </p:sp>
          <p:sp>
            <p:nvSpPr>
              <p:cNvPr id="56341" name="Line 24"/>
              <p:cNvSpPr>
                <a:spLocks noChangeShapeType="1"/>
              </p:cNvSpPr>
              <p:nvPr/>
            </p:nvSpPr>
            <p:spPr bwMode="auto">
              <a:xfrm flipH="1" flipV="1">
                <a:off x="1295400" y="3810000"/>
                <a:ext cx="457200" cy="914400"/>
              </a:xfrm>
              <a:prstGeom prst="line">
                <a:avLst/>
              </a:prstGeom>
              <a:noFill/>
              <a:ln w="57150">
                <a:solidFill>
                  <a:schemeClr val="accent1"/>
                </a:solidFill>
                <a:round/>
                <a:headEnd/>
                <a:tailEnd type="triangle" w="med" len="med"/>
              </a:ln>
            </p:spPr>
            <p:txBody>
              <a:bodyPr/>
              <a:lstStyle/>
              <a:p>
                <a:endParaRPr lang="en-US" dirty="0"/>
              </a:p>
            </p:txBody>
          </p:sp>
        </p:grpSp>
      </p:grpSp>
      <p:sp>
        <p:nvSpPr>
          <p:cNvPr id="8" name="Rectangle 7"/>
          <p:cNvSpPr/>
          <p:nvPr/>
        </p:nvSpPr>
        <p:spPr>
          <a:xfrm>
            <a:off x="6892134" y="2119312"/>
            <a:ext cx="575469" cy="1666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a:off x="6934200" y="2087562"/>
            <a:ext cx="0" cy="2444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239000" y="2087562"/>
            <a:ext cx="0" cy="198438"/>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7347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p:cNvSpPr>
          <p:nvPr>
            <p:ph type="title"/>
          </p:nvPr>
        </p:nvSpPr>
        <p:spPr>
          <a:xfrm>
            <a:off x="3565528" y="212613"/>
            <a:ext cx="6562725" cy="914400"/>
          </a:xfrm>
        </p:spPr>
        <p:txBody>
          <a:bodyPr/>
          <a:lstStyle/>
          <a:p>
            <a:pPr algn="l" eaLnBrk="1" hangingPunct="1"/>
            <a:r>
              <a:rPr lang="en-US" b="1" dirty="0"/>
              <a:t>Simple Creping Schematic</a:t>
            </a:r>
          </a:p>
        </p:txBody>
      </p:sp>
      <p:grpSp>
        <p:nvGrpSpPr>
          <p:cNvPr id="2" name="Group 1"/>
          <p:cNvGrpSpPr/>
          <p:nvPr/>
        </p:nvGrpSpPr>
        <p:grpSpPr>
          <a:xfrm>
            <a:off x="1992316" y="2636841"/>
            <a:ext cx="8423275" cy="3552825"/>
            <a:chOff x="468313" y="2636838"/>
            <a:chExt cx="8423275" cy="3552825"/>
          </a:xfrm>
        </p:grpSpPr>
        <p:sp>
          <p:nvSpPr>
            <p:cNvPr id="35842" name="Text Box 3"/>
            <p:cNvSpPr txBox="1">
              <a:spLocks noChangeArrowheads="1"/>
            </p:cNvSpPr>
            <p:nvPr/>
          </p:nvSpPr>
          <p:spPr bwMode="auto">
            <a:xfrm>
              <a:off x="2771775" y="5661025"/>
              <a:ext cx="1728788" cy="457200"/>
            </a:xfrm>
            <a:prstGeom prst="rect">
              <a:avLst/>
            </a:prstGeom>
            <a:noFill/>
            <a:ln w="9525">
              <a:noFill/>
              <a:miter lim="800000"/>
              <a:headEnd/>
              <a:tailEnd/>
            </a:ln>
          </p:spPr>
          <p:txBody>
            <a:bodyPr>
              <a:spAutoFit/>
            </a:bodyPr>
            <a:lstStyle/>
            <a:p>
              <a:pPr>
                <a:spcBef>
                  <a:spcPct val="50000"/>
                </a:spcBef>
              </a:pPr>
              <a:r>
                <a:rPr lang="en-US" sz="2400" dirty="0">
                  <a:latin typeface="+mn-lt"/>
                </a:rPr>
                <a:t>Pressure roll</a:t>
              </a:r>
            </a:p>
          </p:txBody>
        </p:sp>
        <p:grpSp>
          <p:nvGrpSpPr>
            <p:cNvPr id="35843" name="Group 4"/>
            <p:cNvGrpSpPr>
              <a:grpSpLocks/>
            </p:cNvGrpSpPr>
            <p:nvPr/>
          </p:nvGrpSpPr>
          <p:grpSpPr bwMode="auto">
            <a:xfrm>
              <a:off x="468313" y="2636838"/>
              <a:ext cx="8423275" cy="3552825"/>
              <a:chOff x="295" y="1570"/>
              <a:chExt cx="5306" cy="2238"/>
            </a:xfrm>
          </p:grpSpPr>
          <p:sp>
            <p:nvSpPr>
              <p:cNvPr id="35846" name="Oval 5"/>
              <p:cNvSpPr>
                <a:spLocks noChangeArrowheads="1"/>
              </p:cNvSpPr>
              <p:nvPr/>
            </p:nvSpPr>
            <p:spPr bwMode="auto">
              <a:xfrm>
                <a:off x="2109" y="1887"/>
                <a:ext cx="1497" cy="1407"/>
              </a:xfrm>
              <a:prstGeom prst="ellipse">
                <a:avLst/>
              </a:prstGeom>
              <a:solidFill>
                <a:srgbClr val="808080"/>
              </a:solidFill>
              <a:ln w="9525">
                <a:solidFill>
                  <a:schemeClr val="tx1"/>
                </a:solidFill>
                <a:round/>
                <a:headEnd/>
                <a:tailEnd/>
              </a:ln>
            </p:spPr>
            <p:txBody>
              <a:bodyPr wrap="none" anchor="ctr"/>
              <a:lstStyle/>
              <a:p>
                <a:endParaRPr lang="en-US" dirty="0">
                  <a:latin typeface="+mn-lt"/>
                </a:endParaRPr>
              </a:p>
            </p:txBody>
          </p:sp>
          <p:sp>
            <p:nvSpPr>
              <p:cNvPr id="35847" name="Freeform 6"/>
              <p:cNvSpPr>
                <a:spLocks/>
              </p:cNvSpPr>
              <p:nvPr/>
            </p:nvSpPr>
            <p:spPr bwMode="auto">
              <a:xfrm>
                <a:off x="1882" y="1570"/>
                <a:ext cx="1951" cy="1134"/>
              </a:xfrm>
              <a:custGeom>
                <a:avLst/>
                <a:gdLst>
                  <a:gd name="T0" fmla="*/ 182 w 1951"/>
                  <a:gd name="T1" fmla="*/ 1134 h 1134"/>
                  <a:gd name="T2" fmla="*/ 0 w 1951"/>
                  <a:gd name="T3" fmla="*/ 952 h 1134"/>
                  <a:gd name="T4" fmla="*/ 0 w 1951"/>
                  <a:gd name="T5" fmla="*/ 0 h 1134"/>
                  <a:gd name="T6" fmla="*/ 1951 w 1951"/>
                  <a:gd name="T7" fmla="*/ 0 h 1134"/>
                  <a:gd name="T8" fmla="*/ 1951 w 1951"/>
                  <a:gd name="T9" fmla="*/ 998 h 1134"/>
                  <a:gd name="T10" fmla="*/ 1769 w 1951"/>
                  <a:gd name="T11" fmla="*/ 1134 h 1134"/>
                  <a:gd name="T12" fmla="*/ 0 60000 65536"/>
                  <a:gd name="T13" fmla="*/ 0 60000 65536"/>
                  <a:gd name="T14" fmla="*/ 0 60000 65536"/>
                  <a:gd name="T15" fmla="*/ 0 60000 65536"/>
                  <a:gd name="T16" fmla="*/ 0 60000 65536"/>
                  <a:gd name="T17" fmla="*/ 0 60000 65536"/>
                  <a:gd name="T18" fmla="*/ 0 w 1951"/>
                  <a:gd name="T19" fmla="*/ 0 h 1134"/>
                  <a:gd name="T20" fmla="*/ 1951 w 1951"/>
                  <a:gd name="T21" fmla="*/ 1134 h 1134"/>
                </a:gdLst>
                <a:ahLst/>
                <a:cxnLst>
                  <a:cxn ang="T12">
                    <a:pos x="T0" y="T1"/>
                  </a:cxn>
                  <a:cxn ang="T13">
                    <a:pos x="T2" y="T3"/>
                  </a:cxn>
                  <a:cxn ang="T14">
                    <a:pos x="T4" y="T5"/>
                  </a:cxn>
                  <a:cxn ang="T15">
                    <a:pos x="T6" y="T7"/>
                  </a:cxn>
                  <a:cxn ang="T16">
                    <a:pos x="T8" y="T9"/>
                  </a:cxn>
                  <a:cxn ang="T17">
                    <a:pos x="T10" y="T11"/>
                  </a:cxn>
                </a:cxnLst>
                <a:rect l="T18" t="T19" r="T20" b="T21"/>
                <a:pathLst>
                  <a:path w="1951" h="1134">
                    <a:moveTo>
                      <a:pt x="182" y="1134"/>
                    </a:moveTo>
                    <a:lnTo>
                      <a:pt x="0" y="952"/>
                    </a:lnTo>
                    <a:lnTo>
                      <a:pt x="0" y="0"/>
                    </a:lnTo>
                    <a:lnTo>
                      <a:pt x="1951" y="0"/>
                    </a:lnTo>
                    <a:lnTo>
                      <a:pt x="1951" y="998"/>
                    </a:lnTo>
                    <a:lnTo>
                      <a:pt x="1769" y="1134"/>
                    </a:lnTo>
                  </a:path>
                </a:pathLst>
              </a:custGeom>
              <a:noFill/>
              <a:ln w="19050">
                <a:solidFill>
                  <a:srgbClr val="5F0000"/>
                </a:solidFill>
                <a:round/>
                <a:headEnd/>
                <a:tailEnd/>
              </a:ln>
            </p:spPr>
            <p:txBody>
              <a:bodyPr/>
              <a:lstStyle/>
              <a:p>
                <a:endParaRPr lang="en-US" dirty="0">
                  <a:latin typeface="+mn-lt"/>
                </a:endParaRPr>
              </a:p>
            </p:txBody>
          </p:sp>
          <p:sp>
            <p:nvSpPr>
              <p:cNvPr id="35848" name="Oval 7"/>
              <p:cNvSpPr>
                <a:spLocks noChangeArrowheads="1"/>
              </p:cNvSpPr>
              <p:nvPr/>
            </p:nvSpPr>
            <p:spPr bwMode="auto">
              <a:xfrm>
                <a:off x="1973" y="2931"/>
                <a:ext cx="318" cy="317"/>
              </a:xfrm>
              <a:prstGeom prst="ellipse">
                <a:avLst/>
              </a:prstGeom>
              <a:solidFill>
                <a:srgbClr val="008000"/>
              </a:solidFill>
              <a:ln w="9525">
                <a:solidFill>
                  <a:schemeClr val="tx1"/>
                </a:solidFill>
                <a:round/>
                <a:headEnd/>
                <a:tailEnd/>
              </a:ln>
            </p:spPr>
            <p:txBody>
              <a:bodyPr wrap="none" anchor="ctr"/>
              <a:lstStyle/>
              <a:p>
                <a:endParaRPr lang="en-US" dirty="0">
                  <a:latin typeface="+mn-lt"/>
                </a:endParaRPr>
              </a:p>
            </p:txBody>
          </p:sp>
          <p:sp>
            <p:nvSpPr>
              <p:cNvPr id="35849" name="Oval 8"/>
              <p:cNvSpPr>
                <a:spLocks noChangeArrowheads="1"/>
              </p:cNvSpPr>
              <p:nvPr/>
            </p:nvSpPr>
            <p:spPr bwMode="auto">
              <a:xfrm>
                <a:off x="4694" y="2749"/>
                <a:ext cx="726" cy="726"/>
              </a:xfrm>
              <a:prstGeom prst="ellipse">
                <a:avLst/>
              </a:prstGeom>
              <a:solidFill>
                <a:schemeClr val="bg1"/>
              </a:solidFill>
              <a:ln w="22225">
                <a:solidFill>
                  <a:schemeClr val="tx1"/>
                </a:solidFill>
                <a:round/>
                <a:headEnd/>
                <a:tailEnd/>
              </a:ln>
            </p:spPr>
            <p:txBody>
              <a:bodyPr wrap="none" anchor="ctr"/>
              <a:lstStyle/>
              <a:p>
                <a:endParaRPr lang="en-US" dirty="0">
                  <a:latin typeface="+mn-lt"/>
                </a:endParaRPr>
              </a:p>
            </p:txBody>
          </p:sp>
          <p:sp>
            <p:nvSpPr>
              <p:cNvPr id="35850" name="Line 9"/>
              <p:cNvSpPr>
                <a:spLocks noChangeShapeType="1"/>
              </p:cNvSpPr>
              <p:nvPr/>
            </p:nvSpPr>
            <p:spPr bwMode="auto">
              <a:xfrm flipH="1" flipV="1">
                <a:off x="748" y="2749"/>
                <a:ext cx="1361" cy="182"/>
              </a:xfrm>
              <a:prstGeom prst="line">
                <a:avLst/>
              </a:prstGeom>
              <a:noFill/>
              <a:ln w="22225">
                <a:solidFill>
                  <a:schemeClr val="tx1"/>
                </a:solidFill>
                <a:round/>
                <a:headEnd/>
                <a:tailEnd/>
              </a:ln>
            </p:spPr>
            <p:txBody>
              <a:bodyPr/>
              <a:lstStyle/>
              <a:p>
                <a:endParaRPr lang="en-US" dirty="0">
                  <a:latin typeface="+mn-lt"/>
                </a:endParaRPr>
              </a:p>
            </p:txBody>
          </p:sp>
          <p:sp>
            <p:nvSpPr>
              <p:cNvPr id="35851" name="Freeform 10"/>
              <p:cNvSpPr>
                <a:spLocks/>
              </p:cNvSpPr>
              <p:nvPr/>
            </p:nvSpPr>
            <p:spPr bwMode="auto">
              <a:xfrm>
                <a:off x="340" y="3230"/>
                <a:ext cx="1726" cy="19"/>
              </a:xfrm>
              <a:custGeom>
                <a:avLst/>
                <a:gdLst>
                  <a:gd name="T0" fmla="*/ 1726 w 1726"/>
                  <a:gd name="T1" fmla="*/ 0 h 19"/>
                  <a:gd name="T2" fmla="*/ 0 w 1726"/>
                  <a:gd name="T3" fmla="*/ 19 h 19"/>
                  <a:gd name="T4" fmla="*/ 0 60000 65536"/>
                  <a:gd name="T5" fmla="*/ 0 60000 65536"/>
                  <a:gd name="T6" fmla="*/ 0 w 1726"/>
                  <a:gd name="T7" fmla="*/ 0 h 19"/>
                  <a:gd name="T8" fmla="*/ 1726 w 1726"/>
                  <a:gd name="T9" fmla="*/ 19 h 19"/>
                </a:gdLst>
                <a:ahLst/>
                <a:cxnLst>
                  <a:cxn ang="T4">
                    <a:pos x="T0" y="T1"/>
                  </a:cxn>
                  <a:cxn ang="T5">
                    <a:pos x="T2" y="T3"/>
                  </a:cxn>
                </a:cxnLst>
                <a:rect l="T6" t="T7" r="T8" b="T9"/>
                <a:pathLst>
                  <a:path w="1726" h="19">
                    <a:moveTo>
                      <a:pt x="1726" y="0"/>
                    </a:moveTo>
                    <a:lnTo>
                      <a:pt x="0" y="19"/>
                    </a:lnTo>
                  </a:path>
                </a:pathLst>
              </a:custGeom>
              <a:noFill/>
              <a:ln w="22225">
                <a:solidFill>
                  <a:schemeClr val="tx1"/>
                </a:solidFill>
                <a:round/>
                <a:headEnd type="none" w="med" len="med"/>
                <a:tailEnd/>
              </a:ln>
            </p:spPr>
            <p:txBody>
              <a:bodyPr/>
              <a:lstStyle/>
              <a:p>
                <a:endParaRPr lang="en-US" dirty="0">
                  <a:latin typeface="+mn-lt"/>
                </a:endParaRPr>
              </a:p>
            </p:txBody>
          </p:sp>
          <p:sp>
            <p:nvSpPr>
              <p:cNvPr id="35852" name="Freeform 11"/>
              <p:cNvSpPr>
                <a:spLocks/>
              </p:cNvSpPr>
              <p:nvPr/>
            </p:nvSpPr>
            <p:spPr bwMode="auto">
              <a:xfrm>
                <a:off x="3475" y="3010"/>
                <a:ext cx="1" cy="96"/>
              </a:xfrm>
              <a:custGeom>
                <a:avLst/>
                <a:gdLst>
                  <a:gd name="T0" fmla="*/ 0 w 1"/>
                  <a:gd name="T1" fmla="*/ 0 h 96"/>
                  <a:gd name="T2" fmla="*/ 0 w 1"/>
                  <a:gd name="T3" fmla="*/ 96 h 96"/>
                  <a:gd name="T4" fmla="*/ 0 60000 65536"/>
                  <a:gd name="T5" fmla="*/ 0 60000 65536"/>
                  <a:gd name="T6" fmla="*/ 0 w 1"/>
                  <a:gd name="T7" fmla="*/ 0 h 96"/>
                  <a:gd name="T8" fmla="*/ 1 w 1"/>
                  <a:gd name="T9" fmla="*/ 96 h 96"/>
                </a:gdLst>
                <a:ahLst/>
                <a:cxnLst>
                  <a:cxn ang="T4">
                    <a:pos x="T0" y="T1"/>
                  </a:cxn>
                  <a:cxn ang="T5">
                    <a:pos x="T2" y="T3"/>
                  </a:cxn>
                </a:cxnLst>
                <a:rect l="T6" t="T7" r="T8" b="T9"/>
                <a:pathLst>
                  <a:path w="1" h="96">
                    <a:moveTo>
                      <a:pt x="0" y="0"/>
                    </a:moveTo>
                    <a:cubicBezTo>
                      <a:pt x="0" y="32"/>
                      <a:pt x="0" y="64"/>
                      <a:pt x="0" y="96"/>
                    </a:cubicBezTo>
                  </a:path>
                </a:pathLst>
              </a:custGeom>
              <a:noFill/>
              <a:ln w="25400">
                <a:solidFill>
                  <a:srgbClr val="000000"/>
                </a:solidFill>
                <a:round/>
                <a:headEnd/>
                <a:tailEnd/>
              </a:ln>
            </p:spPr>
            <p:txBody>
              <a:bodyPr/>
              <a:lstStyle/>
              <a:p>
                <a:endParaRPr lang="en-US" dirty="0">
                  <a:latin typeface="+mn-lt"/>
                </a:endParaRPr>
              </a:p>
            </p:txBody>
          </p:sp>
          <p:sp>
            <p:nvSpPr>
              <p:cNvPr id="35853" name="Line 12"/>
              <p:cNvSpPr>
                <a:spLocks noChangeShapeType="1"/>
              </p:cNvSpPr>
              <p:nvPr/>
            </p:nvSpPr>
            <p:spPr bwMode="auto">
              <a:xfrm>
                <a:off x="3334" y="3157"/>
                <a:ext cx="1" cy="91"/>
              </a:xfrm>
              <a:prstGeom prst="line">
                <a:avLst/>
              </a:prstGeom>
              <a:noFill/>
              <a:ln w="25400">
                <a:solidFill>
                  <a:srgbClr val="000000"/>
                </a:solidFill>
                <a:round/>
                <a:headEnd/>
                <a:tailEnd/>
              </a:ln>
            </p:spPr>
            <p:txBody>
              <a:bodyPr/>
              <a:lstStyle/>
              <a:p>
                <a:endParaRPr lang="en-US" dirty="0">
                  <a:latin typeface="+mn-lt"/>
                </a:endParaRPr>
              </a:p>
            </p:txBody>
          </p:sp>
          <p:sp>
            <p:nvSpPr>
              <p:cNvPr id="35854" name="Line 13"/>
              <p:cNvSpPr>
                <a:spLocks noChangeShapeType="1"/>
              </p:cNvSpPr>
              <p:nvPr/>
            </p:nvSpPr>
            <p:spPr bwMode="auto">
              <a:xfrm>
                <a:off x="3515" y="3021"/>
                <a:ext cx="1179" cy="91"/>
              </a:xfrm>
              <a:prstGeom prst="line">
                <a:avLst/>
              </a:prstGeom>
              <a:noFill/>
              <a:ln w="19050">
                <a:solidFill>
                  <a:srgbClr val="000000"/>
                </a:solidFill>
                <a:prstDash val="sysDot"/>
                <a:round/>
                <a:headEnd/>
                <a:tailEnd/>
              </a:ln>
            </p:spPr>
            <p:txBody>
              <a:bodyPr/>
              <a:lstStyle/>
              <a:p>
                <a:endParaRPr lang="en-US" dirty="0">
                  <a:latin typeface="+mn-lt"/>
                </a:endParaRPr>
              </a:p>
            </p:txBody>
          </p:sp>
          <p:sp>
            <p:nvSpPr>
              <p:cNvPr id="35855" name="Oval 14"/>
              <p:cNvSpPr>
                <a:spLocks noChangeArrowheads="1"/>
              </p:cNvSpPr>
              <p:nvPr/>
            </p:nvSpPr>
            <p:spPr bwMode="auto">
              <a:xfrm>
                <a:off x="4513" y="3088"/>
                <a:ext cx="181" cy="181"/>
              </a:xfrm>
              <a:prstGeom prst="ellipse">
                <a:avLst/>
              </a:prstGeom>
              <a:solidFill>
                <a:schemeClr val="accent1"/>
              </a:solidFill>
              <a:ln w="9525">
                <a:solidFill>
                  <a:schemeClr val="tx1"/>
                </a:solidFill>
                <a:round/>
                <a:headEnd/>
                <a:tailEnd/>
              </a:ln>
            </p:spPr>
            <p:txBody>
              <a:bodyPr wrap="none" anchor="ctr"/>
              <a:lstStyle/>
              <a:p>
                <a:endParaRPr lang="en-US" dirty="0">
                  <a:latin typeface="+mn-lt"/>
                </a:endParaRPr>
              </a:p>
            </p:txBody>
          </p:sp>
          <p:sp>
            <p:nvSpPr>
              <p:cNvPr id="35856" name="Text Box 15"/>
              <p:cNvSpPr txBox="1">
                <a:spLocks noChangeArrowheads="1"/>
              </p:cNvSpPr>
              <p:nvPr/>
            </p:nvSpPr>
            <p:spPr bwMode="auto">
              <a:xfrm>
                <a:off x="2608" y="1570"/>
                <a:ext cx="908" cy="288"/>
              </a:xfrm>
              <a:prstGeom prst="rect">
                <a:avLst/>
              </a:prstGeom>
              <a:noFill/>
              <a:ln w="9525">
                <a:noFill/>
                <a:miter lim="800000"/>
                <a:headEnd/>
                <a:tailEnd/>
              </a:ln>
            </p:spPr>
            <p:txBody>
              <a:bodyPr>
                <a:spAutoFit/>
              </a:bodyPr>
              <a:lstStyle/>
              <a:p>
                <a:pPr>
                  <a:spcBef>
                    <a:spcPct val="50000"/>
                  </a:spcBef>
                </a:pPr>
                <a:r>
                  <a:rPr lang="en-US" sz="2400" dirty="0">
                    <a:latin typeface="+mn-lt"/>
                  </a:rPr>
                  <a:t>Hood</a:t>
                </a:r>
              </a:p>
            </p:txBody>
          </p:sp>
          <p:sp>
            <p:nvSpPr>
              <p:cNvPr id="35857" name="Text Box 16"/>
              <p:cNvSpPr txBox="1">
                <a:spLocks noChangeArrowheads="1"/>
              </p:cNvSpPr>
              <p:nvPr/>
            </p:nvSpPr>
            <p:spPr bwMode="auto">
              <a:xfrm>
                <a:off x="2517" y="2341"/>
                <a:ext cx="953" cy="288"/>
              </a:xfrm>
              <a:prstGeom prst="rect">
                <a:avLst/>
              </a:prstGeom>
              <a:noFill/>
              <a:ln w="9525">
                <a:noFill/>
                <a:miter lim="800000"/>
                <a:headEnd/>
                <a:tailEnd/>
              </a:ln>
            </p:spPr>
            <p:txBody>
              <a:bodyPr>
                <a:spAutoFit/>
              </a:bodyPr>
              <a:lstStyle/>
              <a:p>
                <a:pPr>
                  <a:spcBef>
                    <a:spcPct val="50000"/>
                  </a:spcBef>
                </a:pPr>
                <a:r>
                  <a:rPr lang="en-US" sz="2400" b="1" dirty="0">
                    <a:solidFill>
                      <a:schemeClr val="bg1"/>
                    </a:solidFill>
                    <a:latin typeface="+mn-lt"/>
                  </a:rPr>
                  <a:t>Yankee</a:t>
                </a:r>
              </a:p>
            </p:txBody>
          </p:sp>
          <p:sp>
            <p:nvSpPr>
              <p:cNvPr id="35858" name="Text Box 17"/>
              <p:cNvSpPr txBox="1">
                <a:spLocks noChangeArrowheads="1"/>
              </p:cNvSpPr>
              <p:nvPr/>
            </p:nvSpPr>
            <p:spPr bwMode="auto">
              <a:xfrm>
                <a:off x="340" y="2840"/>
                <a:ext cx="1043" cy="288"/>
              </a:xfrm>
              <a:prstGeom prst="rect">
                <a:avLst/>
              </a:prstGeom>
              <a:noFill/>
              <a:ln w="9525">
                <a:noFill/>
                <a:miter lim="800000"/>
                <a:headEnd/>
                <a:tailEnd/>
              </a:ln>
            </p:spPr>
            <p:txBody>
              <a:bodyPr>
                <a:spAutoFit/>
              </a:bodyPr>
              <a:lstStyle/>
              <a:p>
                <a:pPr>
                  <a:spcBef>
                    <a:spcPct val="50000"/>
                  </a:spcBef>
                </a:pPr>
                <a:r>
                  <a:rPr lang="en-US" sz="2400" dirty="0">
                    <a:latin typeface="+mn-lt"/>
                  </a:rPr>
                  <a:t>Felt</a:t>
                </a:r>
              </a:p>
            </p:txBody>
          </p:sp>
          <p:sp>
            <p:nvSpPr>
              <p:cNvPr id="35859" name="Text Box 18"/>
              <p:cNvSpPr txBox="1">
                <a:spLocks noChangeArrowheads="1"/>
              </p:cNvSpPr>
              <p:nvPr/>
            </p:nvSpPr>
            <p:spPr bwMode="auto">
              <a:xfrm>
                <a:off x="295" y="3384"/>
                <a:ext cx="907" cy="288"/>
              </a:xfrm>
              <a:prstGeom prst="rect">
                <a:avLst/>
              </a:prstGeom>
              <a:noFill/>
              <a:ln w="9525">
                <a:noFill/>
                <a:miter lim="800000"/>
                <a:headEnd/>
                <a:tailEnd/>
              </a:ln>
            </p:spPr>
            <p:txBody>
              <a:bodyPr>
                <a:spAutoFit/>
              </a:bodyPr>
              <a:lstStyle/>
              <a:p>
                <a:pPr>
                  <a:spcBef>
                    <a:spcPct val="50000"/>
                  </a:spcBef>
                </a:pPr>
                <a:r>
                  <a:rPr lang="en-US" sz="2400" dirty="0">
                    <a:latin typeface="+mn-lt"/>
                  </a:rPr>
                  <a:t>Web</a:t>
                </a:r>
              </a:p>
            </p:txBody>
          </p:sp>
          <p:sp>
            <p:nvSpPr>
              <p:cNvPr id="35860" name="Text Box 19"/>
              <p:cNvSpPr txBox="1">
                <a:spLocks noChangeArrowheads="1"/>
              </p:cNvSpPr>
              <p:nvPr/>
            </p:nvSpPr>
            <p:spPr bwMode="auto">
              <a:xfrm>
                <a:off x="5057" y="2477"/>
                <a:ext cx="544" cy="288"/>
              </a:xfrm>
              <a:prstGeom prst="rect">
                <a:avLst/>
              </a:prstGeom>
              <a:noFill/>
              <a:ln w="9525">
                <a:noFill/>
                <a:miter lim="800000"/>
                <a:headEnd/>
                <a:tailEnd/>
              </a:ln>
            </p:spPr>
            <p:txBody>
              <a:bodyPr>
                <a:spAutoFit/>
              </a:bodyPr>
              <a:lstStyle/>
              <a:p>
                <a:pPr>
                  <a:spcBef>
                    <a:spcPct val="50000"/>
                  </a:spcBef>
                </a:pPr>
                <a:r>
                  <a:rPr lang="en-US" sz="2400" dirty="0">
                    <a:latin typeface="+mn-lt"/>
                  </a:rPr>
                  <a:t>Reel</a:t>
                </a:r>
              </a:p>
            </p:txBody>
          </p:sp>
          <p:sp>
            <p:nvSpPr>
              <p:cNvPr id="35861" name="Text Box 20"/>
              <p:cNvSpPr txBox="1">
                <a:spLocks noChangeArrowheads="1"/>
              </p:cNvSpPr>
              <p:nvPr/>
            </p:nvSpPr>
            <p:spPr bwMode="auto">
              <a:xfrm>
                <a:off x="3515" y="3248"/>
                <a:ext cx="1270" cy="288"/>
              </a:xfrm>
              <a:prstGeom prst="rect">
                <a:avLst/>
              </a:prstGeom>
              <a:noFill/>
              <a:ln w="9525">
                <a:noFill/>
                <a:miter lim="800000"/>
                <a:headEnd/>
                <a:tailEnd/>
              </a:ln>
            </p:spPr>
            <p:txBody>
              <a:bodyPr>
                <a:spAutoFit/>
              </a:bodyPr>
              <a:lstStyle/>
              <a:p>
                <a:pPr>
                  <a:spcBef>
                    <a:spcPct val="50000"/>
                  </a:spcBef>
                </a:pPr>
                <a:r>
                  <a:rPr lang="en-US" sz="2400" dirty="0">
                    <a:latin typeface="+mn-lt"/>
                  </a:rPr>
                  <a:t>Creping blade</a:t>
                </a:r>
              </a:p>
            </p:txBody>
          </p:sp>
          <p:sp>
            <p:nvSpPr>
              <p:cNvPr id="35862" name="Text Box 21"/>
              <p:cNvSpPr txBox="1">
                <a:spLocks noChangeArrowheads="1"/>
              </p:cNvSpPr>
              <p:nvPr/>
            </p:nvSpPr>
            <p:spPr bwMode="auto">
              <a:xfrm>
                <a:off x="3152" y="3520"/>
                <a:ext cx="1361" cy="288"/>
              </a:xfrm>
              <a:prstGeom prst="rect">
                <a:avLst/>
              </a:prstGeom>
              <a:noFill/>
              <a:ln w="9525">
                <a:noFill/>
                <a:miter lim="800000"/>
                <a:headEnd/>
                <a:tailEnd/>
              </a:ln>
            </p:spPr>
            <p:txBody>
              <a:bodyPr>
                <a:spAutoFit/>
              </a:bodyPr>
              <a:lstStyle/>
              <a:p>
                <a:pPr>
                  <a:spcBef>
                    <a:spcPct val="50000"/>
                  </a:spcBef>
                </a:pPr>
                <a:r>
                  <a:rPr lang="en-US" sz="2400" dirty="0">
                    <a:latin typeface="+mn-lt"/>
                  </a:rPr>
                  <a:t>Cleaning blade</a:t>
                </a:r>
              </a:p>
            </p:txBody>
          </p:sp>
          <p:sp>
            <p:nvSpPr>
              <p:cNvPr id="35863" name="Line 22"/>
              <p:cNvSpPr>
                <a:spLocks noChangeShapeType="1"/>
              </p:cNvSpPr>
              <p:nvPr/>
            </p:nvSpPr>
            <p:spPr bwMode="auto">
              <a:xfrm flipV="1">
                <a:off x="2109" y="3294"/>
                <a:ext cx="0" cy="317"/>
              </a:xfrm>
              <a:prstGeom prst="line">
                <a:avLst/>
              </a:prstGeom>
              <a:noFill/>
              <a:ln w="9525">
                <a:solidFill>
                  <a:schemeClr val="tx1"/>
                </a:solidFill>
                <a:round/>
                <a:headEnd/>
                <a:tailEnd type="triangle" w="med" len="med"/>
              </a:ln>
            </p:spPr>
            <p:txBody>
              <a:bodyPr/>
              <a:lstStyle/>
              <a:p>
                <a:endParaRPr lang="en-US" dirty="0">
                  <a:latin typeface="+mn-lt"/>
                </a:endParaRPr>
              </a:p>
            </p:txBody>
          </p:sp>
          <p:sp>
            <p:nvSpPr>
              <p:cNvPr id="35864" name="Line 23"/>
              <p:cNvSpPr>
                <a:spLocks noChangeShapeType="1"/>
              </p:cNvSpPr>
              <p:nvPr/>
            </p:nvSpPr>
            <p:spPr bwMode="auto">
              <a:xfrm flipV="1">
                <a:off x="567" y="3294"/>
                <a:ext cx="90" cy="136"/>
              </a:xfrm>
              <a:prstGeom prst="line">
                <a:avLst/>
              </a:prstGeom>
              <a:noFill/>
              <a:ln w="9525">
                <a:solidFill>
                  <a:schemeClr val="tx1"/>
                </a:solidFill>
                <a:round/>
                <a:headEnd/>
                <a:tailEnd type="triangle" w="med" len="med"/>
              </a:ln>
            </p:spPr>
            <p:txBody>
              <a:bodyPr/>
              <a:lstStyle/>
              <a:p>
                <a:endParaRPr lang="en-US" dirty="0">
                  <a:latin typeface="+mn-lt"/>
                </a:endParaRPr>
              </a:p>
            </p:txBody>
          </p:sp>
          <p:sp>
            <p:nvSpPr>
              <p:cNvPr id="35865" name="Line 24"/>
              <p:cNvSpPr>
                <a:spLocks noChangeShapeType="1"/>
              </p:cNvSpPr>
              <p:nvPr/>
            </p:nvSpPr>
            <p:spPr bwMode="auto">
              <a:xfrm>
                <a:off x="703" y="3067"/>
                <a:ext cx="317" cy="136"/>
              </a:xfrm>
              <a:prstGeom prst="line">
                <a:avLst/>
              </a:prstGeom>
              <a:noFill/>
              <a:ln w="9525">
                <a:solidFill>
                  <a:schemeClr val="tx1"/>
                </a:solidFill>
                <a:round/>
                <a:headEnd/>
                <a:tailEnd type="triangle" w="med" len="med"/>
              </a:ln>
            </p:spPr>
            <p:txBody>
              <a:bodyPr/>
              <a:lstStyle/>
              <a:p>
                <a:endParaRPr lang="en-US" dirty="0">
                  <a:latin typeface="+mn-lt"/>
                </a:endParaRPr>
              </a:p>
            </p:txBody>
          </p:sp>
          <p:sp>
            <p:nvSpPr>
              <p:cNvPr id="35866" name="Line 25"/>
              <p:cNvSpPr>
                <a:spLocks noChangeShapeType="1"/>
              </p:cNvSpPr>
              <p:nvPr/>
            </p:nvSpPr>
            <p:spPr bwMode="auto">
              <a:xfrm>
                <a:off x="5057" y="2613"/>
                <a:ext cx="0" cy="91"/>
              </a:xfrm>
              <a:prstGeom prst="line">
                <a:avLst/>
              </a:prstGeom>
              <a:noFill/>
              <a:ln w="9525">
                <a:solidFill>
                  <a:schemeClr val="tx1"/>
                </a:solidFill>
                <a:round/>
                <a:headEnd/>
                <a:tailEnd type="triangle" w="med" len="med"/>
              </a:ln>
            </p:spPr>
            <p:txBody>
              <a:bodyPr/>
              <a:lstStyle/>
              <a:p>
                <a:endParaRPr lang="en-US" dirty="0">
                  <a:latin typeface="+mn-lt"/>
                </a:endParaRPr>
              </a:p>
            </p:txBody>
          </p:sp>
          <p:sp>
            <p:nvSpPr>
              <p:cNvPr id="35867" name="Line 26"/>
              <p:cNvSpPr>
                <a:spLocks noChangeShapeType="1"/>
              </p:cNvSpPr>
              <p:nvPr/>
            </p:nvSpPr>
            <p:spPr bwMode="auto">
              <a:xfrm flipH="1" flipV="1">
                <a:off x="3470" y="3112"/>
                <a:ext cx="90" cy="182"/>
              </a:xfrm>
              <a:prstGeom prst="line">
                <a:avLst/>
              </a:prstGeom>
              <a:noFill/>
              <a:ln w="9525">
                <a:solidFill>
                  <a:schemeClr val="tx1"/>
                </a:solidFill>
                <a:round/>
                <a:headEnd/>
                <a:tailEnd type="triangle" w="med" len="med"/>
              </a:ln>
            </p:spPr>
            <p:txBody>
              <a:bodyPr/>
              <a:lstStyle/>
              <a:p>
                <a:endParaRPr lang="en-US" dirty="0">
                  <a:latin typeface="+mn-lt"/>
                </a:endParaRPr>
              </a:p>
            </p:txBody>
          </p:sp>
          <p:sp>
            <p:nvSpPr>
              <p:cNvPr id="35868" name="Line 27"/>
              <p:cNvSpPr>
                <a:spLocks noChangeShapeType="1"/>
              </p:cNvSpPr>
              <p:nvPr/>
            </p:nvSpPr>
            <p:spPr bwMode="auto">
              <a:xfrm flipV="1">
                <a:off x="3243" y="3294"/>
                <a:ext cx="45" cy="226"/>
              </a:xfrm>
              <a:prstGeom prst="line">
                <a:avLst/>
              </a:prstGeom>
              <a:noFill/>
              <a:ln w="9525">
                <a:solidFill>
                  <a:schemeClr val="tx1"/>
                </a:solidFill>
                <a:round/>
                <a:headEnd/>
                <a:tailEnd type="triangle" w="med" len="med"/>
              </a:ln>
            </p:spPr>
            <p:txBody>
              <a:bodyPr/>
              <a:lstStyle/>
              <a:p>
                <a:endParaRPr lang="en-US" dirty="0">
                  <a:latin typeface="+mn-lt"/>
                </a:endParaRPr>
              </a:p>
            </p:txBody>
          </p:sp>
          <p:sp>
            <p:nvSpPr>
              <p:cNvPr id="35869" name="Line 28"/>
              <p:cNvSpPr>
                <a:spLocks noChangeShapeType="1"/>
              </p:cNvSpPr>
              <p:nvPr/>
            </p:nvSpPr>
            <p:spPr bwMode="auto">
              <a:xfrm>
                <a:off x="3560" y="2840"/>
                <a:ext cx="46" cy="91"/>
              </a:xfrm>
              <a:prstGeom prst="line">
                <a:avLst/>
              </a:prstGeom>
              <a:noFill/>
              <a:ln w="22225">
                <a:solidFill>
                  <a:schemeClr val="tx1"/>
                </a:solidFill>
                <a:round/>
                <a:headEnd/>
                <a:tailEnd/>
              </a:ln>
            </p:spPr>
            <p:txBody>
              <a:bodyPr/>
              <a:lstStyle/>
              <a:p>
                <a:endParaRPr lang="en-US" dirty="0">
                  <a:latin typeface="+mn-lt"/>
                </a:endParaRPr>
              </a:p>
            </p:txBody>
          </p:sp>
          <p:sp>
            <p:nvSpPr>
              <p:cNvPr id="35870" name="Text Box 29"/>
              <p:cNvSpPr txBox="1">
                <a:spLocks noChangeArrowheads="1"/>
              </p:cNvSpPr>
              <p:nvPr/>
            </p:nvSpPr>
            <p:spPr bwMode="auto">
              <a:xfrm>
                <a:off x="3833" y="2341"/>
                <a:ext cx="1179" cy="288"/>
              </a:xfrm>
              <a:prstGeom prst="rect">
                <a:avLst/>
              </a:prstGeom>
              <a:noFill/>
              <a:ln w="9525">
                <a:noFill/>
                <a:miter lim="800000"/>
                <a:headEnd/>
                <a:tailEnd/>
              </a:ln>
            </p:spPr>
            <p:txBody>
              <a:bodyPr>
                <a:spAutoFit/>
              </a:bodyPr>
              <a:lstStyle/>
              <a:p>
                <a:pPr>
                  <a:spcBef>
                    <a:spcPct val="50000"/>
                  </a:spcBef>
                </a:pPr>
                <a:r>
                  <a:rPr lang="en-US" sz="2400" dirty="0">
                    <a:latin typeface="+mn-lt"/>
                  </a:rPr>
                  <a:t>Cut off blade</a:t>
                </a:r>
              </a:p>
            </p:txBody>
          </p:sp>
          <p:sp>
            <p:nvSpPr>
              <p:cNvPr id="35871" name="Line 30"/>
              <p:cNvSpPr>
                <a:spLocks noChangeShapeType="1"/>
              </p:cNvSpPr>
              <p:nvPr/>
            </p:nvSpPr>
            <p:spPr bwMode="auto">
              <a:xfrm flipH="1">
                <a:off x="3606" y="2568"/>
                <a:ext cx="499" cy="227"/>
              </a:xfrm>
              <a:prstGeom prst="line">
                <a:avLst/>
              </a:prstGeom>
              <a:noFill/>
              <a:ln w="9525">
                <a:solidFill>
                  <a:schemeClr val="tx1"/>
                </a:solidFill>
                <a:round/>
                <a:headEnd/>
                <a:tailEnd type="triangle" w="med" len="med"/>
              </a:ln>
            </p:spPr>
            <p:txBody>
              <a:bodyPr/>
              <a:lstStyle/>
              <a:p>
                <a:endParaRPr lang="en-US" dirty="0">
                  <a:latin typeface="+mn-lt"/>
                </a:endParaRPr>
              </a:p>
            </p:txBody>
          </p:sp>
        </p:grpSp>
      </p:grpSp>
      <p:pic>
        <p:nvPicPr>
          <p:cNvPr id="35844" name="Picture 31" descr="ScreenHunter_13 Jul"/>
          <p:cNvPicPr>
            <a:picLocks noChangeAspect="1" noChangeArrowheads="1"/>
          </p:cNvPicPr>
          <p:nvPr/>
        </p:nvPicPr>
        <p:blipFill>
          <a:blip r:embed="rId3"/>
          <a:srcRect/>
          <a:stretch>
            <a:fillRect/>
          </a:stretch>
        </p:blipFill>
        <p:spPr bwMode="auto">
          <a:xfrm>
            <a:off x="1524000" y="1268413"/>
            <a:ext cx="4032250" cy="1111250"/>
          </a:xfrm>
          <a:prstGeom prst="rect">
            <a:avLst/>
          </a:prstGeom>
          <a:noFill/>
          <a:ln w="19050">
            <a:solidFill>
              <a:schemeClr val="tx1"/>
            </a:solidFill>
            <a:miter lim="800000"/>
            <a:headEnd/>
            <a:tailEnd/>
          </a:ln>
        </p:spPr>
      </p:pic>
      <p:sp>
        <p:nvSpPr>
          <p:cNvPr id="35845" name="AutoShape 32"/>
          <p:cNvSpPr>
            <a:spLocks noChangeArrowheads="1"/>
          </p:cNvSpPr>
          <p:nvPr/>
        </p:nvSpPr>
        <p:spPr bwMode="auto">
          <a:xfrm rot="-3580466">
            <a:off x="3646490" y="1196976"/>
            <a:ext cx="1368425" cy="1511300"/>
          </a:xfrm>
          <a:prstGeom prst="wedgeEllipseCallout">
            <a:avLst>
              <a:gd name="adj1" fmla="val -53477"/>
              <a:gd name="adj2" fmla="val 232315"/>
            </a:avLst>
          </a:prstGeom>
          <a:solidFill>
            <a:srgbClr val="CA0000">
              <a:alpha val="16078"/>
            </a:srgbClr>
          </a:solidFill>
          <a:ln w="12700">
            <a:solidFill>
              <a:schemeClr val="accent2"/>
            </a:solidFill>
            <a:miter lim="800000"/>
            <a:headEnd/>
            <a:tailEnd/>
          </a:ln>
        </p:spPr>
        <p:txBody>
          <a:bodyPr vert="eaVert"/>
          <a:lstStyle/>
          <a:p>
            <a:pPr algn="ctr"/>
            <a:endParaRPr lang="en-US" sz="2400"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844"/>
                                        </p:tgtEl>
                                        <p:attrNameLst>
                                          <p:attrName>style.visibility</p:attrName>
                                        </p:attrNameLst>
                                      </p:cBhvr>
                                      <p:to>
                                        <p:strVal val="visible"/>
                                      </p:to>
                                    </p:set>
                                    <p:anim calcmode="lin" valueType="num">
                                      <p:cBhvr additive="base">
                                        <p:cTn id="7" dur="500" fill="hold"/>
                                        <p:tgtEl>
                                          <p:spTgt spid="35844"/>
                                        </p:tgtEl>
                                        <p:attrNameLst>
                                          <p:attrName>ppt_x</p:attrName>
                                        </p:attrNameLst>
                                      </p:cBhvr>
                                      <p:tavLst>
                                        <p:tav tm="0">
                                          <p:val>
                                            <p:strVal val="#ppt_x"/>
                                          </p:val>
                                        </p:tav>
                                        <p:tav tm="100000">
                                          <p:val>
                                            <p:strVal val="#ppt_x"/>
                                          </p:val>
                                        </p:tav>
                                      </p:tavLst>
                                    </p:anim>
                                    <p:anim calcmode="lin" valueType="num">
                                      <p:cBhvr additive="base">
                                        <p:cTn id="8" dur="500" fill="hold"/>
                                        <p:tgtEl>
                                          <p:spTgt spid="3584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845"/>
                                        </p:tgtEl>
                                        <p:attrNameLst>
                                          <p:attrName>style.visibility</p:attrName>
                                        </p:attrNameLst>
                                      </p:cBhvr>
                                      <p:to>
                                        <p:strVal val="visible"/>
                                      </p:to>
                                    </p:set>
                                    <p:anim calcmode="lin" valueType="num">
                                      <p:cBhvr additive="base">
                                        <p:cTn id="13" dur="500" fill="hold"/>
                                        <p:tgtEl>
                                          <p:spTgt spid="35845"/>
                                        </p:tgtEl>
                                        <p:attrNameLst>
                                          <p:attrName>ppt_x</p:attrName>
                                        </p:attrNameLst>
                                      </p:cBhvr>
                                      <p:tavLst>
                                        <p:tav tm="0">
                                          <p:val>
                                            <p:strVal val="#ppt_x"/>
                                          </p:val>
                                        </p:tav>
                                        <p:tav tm="100000">
                                          <p:val>
                                            <p:strVal val="#ppt_x"/>
                                          </p:val>
                                        </p:tav>
                                      </p:tavLst>
                                    </p:anim>
                                    <p:anim calcmode="lin" valueType="num">
                                      <p:cBhvr additive="base">
                                        <p:cTn id="14" dur="500" fill="hold"/>
                                        <p:tgtEl>
                                          <p:spTgt spid="3584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246313" y="2667001"/>
            <a:ext cx="7772400" cy="1739900"/>
          </a:xfrm>
        </p:spPr>
        <p:txBody>
          <a:bodyPr/>
          <a:lstStyle/>
          <a:p>
            <a:pPr eaLnBrk="1" hangingPunct="1">
              <a:lnSpc>
                <a:spcPct val="90000"/>
              </a:lnSpc>
            </a:pPr>
            <a:r>
              <a:rPr lang="en-US" sz="5400" b="1" dirty="0">
                <a:solidFill>
                  <a:schemeClr val="tx1"/>
                </a:solidFill>
              </a:rPr>
              <a:t>Optimizing Blade </a:t>
            </a:r>
          </a:p>
          <a:p>
            <a:pPr eaLnBrk="1" hangingPunct="1">
              <a:lnSpc>
                <a:spcPct val="90000"/>
              </a:lnSpc>
            </a:pPr>
            <a:r>
              <a:rPr lang="en-US" sz="5400" b="1" dirty="0">
                <a:solidFill>
                  <a:schemeClr val="tx1"/>
                </a:solidFill>
              </a:rPr>
              <a:t>Holder Performance</a:t>
            </a:r>
          </a:p>
        </p:txBody>
      </p:sp>
    </p:spTree>
    <p:extLst>
      <p:ext uri="{BB962C8B-B14F-4D97-AF65-F5344CB8AC3E}">
        <p14:creationId xmlns:p14="http://schemas.microsoft.com/office/powerpoint/2010/main" val="1958384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4498" y="241298"/>
            <a:ext cx="8837901" cy="1107996"/>
          </a:xfrm>
        </p:spPr>
        <p:txBody>
          <a:bodyPr/>
          <a:lstStyle/>
          <a:p>
            <a:pPr algn="l">
              <a:lnSpc>
                <a:spcPct val="100000"/>
              </a:lnSpc>
            </a:pPr>
            <a:r>
              <a:rPr lang="en-US" b="1" dirty="0"/>
              <a:t>Blade Holder Components Review</a:t>
            </a:r>
          </a:p>
        </p:txBody>
      </p:sp>
      <p:grpSp>
        <p:nvGrpSpPr>
          <p:cNvPr id="5" name="Group 4">
            <a:extLst>
              <a:ext uri="{FF2B5EF4-FFF2-40B4-BE49-F238E27FC236}">
                <a16:creationId xmlns:a16="http://schemas.microsoft.com/office/drawing/2014/main" id="{05DF8437-2144-47F0-A27D-4F442DE18272}"/>
              </a:ext>
            </a:extLst>
          </p:cNvPr>
          <p:cNvGrpSpPr/>
          <p:nvPr/>
        </p:nvGrpSpPr>
        <p:grpSpPr>
          <a:xfrm>
            <a:off x="1729248" y="1683207"/>
            <a:ext cx="4595352" cy="4371975"/>
            <a:chOff x="433700" y="1683204"/>
            <a:chExt cx="4595352" cy="4371975"/>
          </a:xfrm>
        </p:grpSpPr>
        <p:pic>
          <p:nvPicPr>
            <p:cNvPr id="6" name="Picture 3">
              <a:extLst>
                <a:ext uri="{FF2B5EF4-FFF2-40B4-BE49-F238E27FC236}">
                  <a16:creationId xmlns:a16="http://schemas.microsoft.com/office/drawing/2014/main" id="{5924CEA8-45C7-4CFE-B080-5AC9E96A8E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700" y="1683204"/>
              <a:ext cx="3121025" cy="437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a:extLst>
                <a:ext uri="{FF2B5EF4-FFF2-40B4-BE49-F238E27FC236}">
                  <a16:creationId xmlns:a16="http://schemas.microsoft.com/office/drawing/2014/main" id="{7E935BB9-7F79-4C26-9170-D7F8626E9215}"/>
                </a:ext>
              </a:extLst>
            </p:cNvPr>
            <p:cNvSpPr txBox="1"/>
            <p:nvPr/>
          </p:nvSpPr>
          <p:spPr>
            <a:xfrm>
              <a:off x="3070052" y="2207155"/>
              <a:ext cx="1410583" cy="312262"/>
            </a:xfrm>
            <a:prstGeom prst="rect">
              <a:avLst/>
            </a:prstGeom>
          </p:spPr>
          <p:txBody>
            <a:bodyPr vert="horz" wrap="none" lIns="0" tIns="0" rIns="0" bIns="0" rtlCol="0">
              <a:noAutofit/>
            </a:bodyPr>
            <a:lstStyle/>
            <a:p>
              <a:pPr>
                <a:lnSpc>
                  <a:spcPts val="2600"/>
                </a:lnSpc>
                <a:spcBef>
                  <a:spcPts val="600"/>
                </a:spcBef>
              </a:pPr>
              <a:r>
                <a:rPr lang="en-US" dirty="0"/>
                <a:t>Blade Holder</a:t>
              </a:r>
            </a:p>
          </p:txBody>
        </p:sp>
        <p:sp>
          <p:nvSpPr>
            <p:cNvPr id="25" name="TextBox 24">
              <a:extLst>
                <a:ext uri="{FF2B5EF4-FFF2-40B4-BE49-F238E27FC236}">
                  <a16:creationId xmlns:a16="http://schemas.microsoft.com/office/drawing/2014/main" id="{23AFE71C-60A6-495B-8E12-C769EB48E765}"/>
                </a:ext>
              </a:extLst>
            </p:cNvPr>
            <p:cNvSpPr txBox="1"/>
            <p:nvPr/>
          </p:nvSpPr>
          <p:spPr>
            <a:xfrm>
              <a:off x="3037263" y="3489143"/>
              <a:ext cx="1991789" cy="352787"/>
            </a:xfrm>
            <a:prstGeom prst="rect">
              <a:avLst/>
            </a:prstGeom>
          </p:spPr>
          <p:txBody>
            <a:bodyPr vert="horz" wrap="none" lIns="0" tIns="0" rIns="0" bIns="0" rtlCol="0">
              <a:noAutofit/>
            </a:bodyPr>
            <a:lstStyle/>
            <a:p>
              <a:pPr>
                <a:lnSpc>
                  <a:spcPts val="2600"/>
                </a:lnSpc>
                <a:spcBef>
                  <a:spcPts val="600"/>
                </a:spcBef>
              </a:pPr>
              <a:r>
                <a:rPr lang="en-US" dirty="0"/>
                <a:t>Blade Holder Beam</a:t>
              </a:r>
            </a:p>
          </p:txBody>
        </p:sp>
      </p:grpSp>
      <p:grpSp>
        <p:nvGrpSpPr>
          <p:cNvPr id="7" name="Group 6">
            <a:extLst>
              <a:ext uri="{FF2B5EF4-FFF2-40B4-BE49-F238E27FC236}">
                <a16:creationId xmlns:a16="http://schemas.microsoft.com/office/drawing/2014/main" id="{75B6A1D8-0A29-4E31-AAC1-32F4BBDA7B05}"/>
              </a:ext>
            </a:extLst>
          </p:cNvPr>
          <p:cNvGrpSpPr/>
          <p:nvPr/>
        </p:nvGrpSpPr>
        <p:grpSpPr>
          <a:xfrm>
            <a:off x="6172203" y="1506166"/>
            <a:ext cx="4321725" cy="4742237"/>
            <a:chOff x="4707919" y="1151156"/>
            <a:chExt cx="4321725" cy="4742237"/>
          </a:xfrm>
        </p:grpSpPr>
        <p:pic>
          <p:nvPicPr>
            <p:cNvPr id="4" name="Picture 3">
              <a:extLst>
                <a:ext uri="{FF2B5EF4-FFF2-40B4-BE49-F238E27FC236}">
                  <a16:creationId xmlns:a16="http://schemas.microsoft.com/office/drawing/2014/main" id="{89208632-9B42-4B9A-9C13-177FA0583AF9}"/>
                </a:ext>
              </a:extLst>
            </p:cNvPr>
            <p:cNvPicPr>
              <a:picLocks noChangeAspect="1"/>
            </p:cNvPicPr>
            <p:nvPr/>
          </p:nvPicPr>
          <p:blipFill>
            <a:blip r:embed="rId4"/>
            <a:stretch>
              <a:fillRect/>
            </a:stretch>
          </p:blipFill>
          <p:spPr>
            <a:xfrm>
              <a:off x="5269627" y="1218074"/>
              <a:ext cx="2888765" cy="4652701"/>
            </a:xfrm>
            <a:prstGeom prst="rect">
              <a:avLst/>
            </a:prstGeom>
          </p:spPr>
        </p:pic>
        <p:sp>
          <p:nvSpPr>
            <p:cNvPr id="3" name="Rectangle 2">
              <a:extLst>
                <a:ext uri="{FF2B5EF4-FFF2-40B4-BE49-F238E27FC236}">
                  <a16:creationId xmlns:a16="http://schemas.microsoft.com/office/drawing/2014/main" id="{8EEF3D49-2E60-4F0C-8C99-ADCCC0649AB4}"/>
                </a:ext>
              </a:extLst>
            </p:cNvPr>
            <p:cNvSpPr/>
            <p:nvPr/>
          </p:nvSpPr>
          <p:spPr>
            <a:xfrm>
              <a:off x="5282397" y="5744306"/>
              <a:ext cx="3279913" cy="1490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ctr"/>
              <a:endParaRPr lang="en-US" dirty="0" err="1"/>
            </a:p>
          </p:txBody>
        </p:sp>
        <p:cxnSp>
          <p:nvCxnSpPr>
            <p:cNvPr id="11" name="Straight Arrow Connector 10">
              <a:extLst>
                <a:ext uri="{FF2B5EF4-FFF2-40B4-BE49-F238E27FC236}">
                  <a16:creationId xmlns:a16="http://schemas.microsoft.com/office/drawing/2014/main" id="{9F67A225-4027-41F8-A430-486540B9A86C}"/>
                </a:ext>
              </a:extLst>
            </p:cNvPr>
            <p:cNvCxnSpPr>
              <a:cxnSpLocks/>
            </p:cNvCxnSpPr>
            <p:nvPr/>
          </p:nvCxnSpPr>
          <p:spPr>
            <a:xfrm flipH="1">
              <a:off x="7659486" y="2147880"/>
              <a:ext cx="243503" cy="116788"/>
            </a:xfrm>
            <a:prstGeom prst="straightConnector1">
              <a:avLst/>
            </a:prstGeom>
            <a:ln w="25400" cap="rnd">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F8E0CD9-18AF-4C77-9B35-CF1EC9B1D477}"/>
                </a:ext>
              </a:extLst>
            </p:cNvPr>
            <p:cNvCxnSpPr>
              <a:cxnSpLocks/>
            </p:cNvCxnSpPr>
            <p:nvPr/>
          </p:nvCxnSpPr>
          <p:spPr>
            <a:xfrm>
              <a:off x="5614177" y="1841703"/>
              <a:ext cx="632779" cy="397998"/>
            </a:xfrm>
            <a:prstGeom prst="straightConnector1">
              <a:avLst/>
            </a:prstGeom>
            <a:ln w="25400" cap="rnd">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7CF1BF1-1C30-449F-BDB2-1C993C6D2BF6}"/>
                </a:ext>
              </a:extLst>
            </p:cNvPr>
            <p:cNvCxnSpPr>
              <a:cxnSpLocks/>
            </p:cNvCxnSpPr>
            <p:nvPr/>
          </p:nvCxnSpPr>
          <p:spPr>
            <a:xfrm flipH="1" flipV="1">
              <a:off x="6592181" y="3458590"/>
              <a:ext cx="1053240" cy="105242"/>
            </a:xfrm>
            <a:prstGeom prst="straightConnector1">
              <a:avLst/>
            </a:prstGeom>
            <a:ln w="25400" cap="rnd">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0412059-28FB-43CF-9F23-BCD28F02F02D}"/>
                </a:ext>
              </a:extLst>
            </p:cNvPr>
            <p:cNvCxnSpPr>
              <a:cxnSpLocks/>
            </p:cNvCxnSpPr>
            <p:nvPr/>
          </p:nvCxnSpPr>
          <p:spPr>
            <a:xfrm>
              <a:off x="5368721" y="3102924"/>
              <a:ext cx="723901" cy="405823"/>
            </a:xfrm>
            <a:prstGeom prst="straightConnector1">
              <a:avLst/>
            </a:prstGeom>
            <a:ln w="25400" cap="rnd">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8478D8A-148E-405C-8610-FF5B8CB73DE1}"/>
                </a:ext>
              </a:extLst>
            </p:cNvPr>
            <p:cNvCxnSpPr/>
            <p:nvPr/>
          </p:nvCxnSpPr>
          <p:spPr>
            <a:xfrm flipH="1">
              <a:off x="6361183" y="1734217"/>
              <a:ext cx="625033" cy="266218"/>
            </a:xfrm>
            <a:prstGeom prst="straightConnector1">
              <a:avLst/>
            </a:prstGeom>
            <a:ln w="25400" cap="rnd">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B1AF90E-AC74-4DCE-9F3B-1660F89C8AAE}"/>
                </a:ext>
              </a:extLst>
            </p:cNvPr>
            <p:cNvCxnSpPr/>
            <p:nvPr/>
          </p:nvCxnSpPr>
          <p:spPr>
            <a:xfrm flipH="1">
              <a:off x="6328662" y="1354926"/>
              <a:ext cx="625033" cy="266218"/>
            </a:xfrm>
            <a:prstGeom prst="straightConnector1">
              <a:avLst/>
            </a:prstGeom>
            <a:ln w="25400" cap="rnd">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544078F-DA17-423A-B0B6-62D586A54565}"/>
                </a:ext>
              </a:extLst>
            </p:cNvPr>
            <p:cNvSpPr txBox="1"/>
            <p:nvPr/>
          </p:nvSpPr>
          <p:spPr>
            <a:xfrm>
              <a:off x="5008993" y="1544225"/>
              <a:ext cx="741775" cy="246182"/>
            </a:xfrm>
            <a:prstGeom prst="rect">
              <a:avLst/>
            </a:prstGeom>
          </p:spPr>
          <p:txBody>
            <a:bodyPr vert="horz" wrap="none" lIns="0" tIns="0" rIns="0" bIns="0" rtlCol="0">
              <a:noAutofit/>
            </a:bodyPr>
            <a:lstStyle/>
            <a:p>
              <a:pPr>
                <a:lnSpc>
                  <a:spcPts val="2600"/>
                </a:lnSpc>
                <a:spcBef>
                  <a:spcPts val="600"/>
                </a:spcBef>
              </a:pPr>
              <a:r>
                <a:rPr lang="en-US" dirty="0"/>
                <a:t>Blade</a:t>
              </a:r>
            </a:p>
          </p:txBody>
        </p:sp>
        <p:sp>
          <p:nvSpPr>
            <p:cNvPr id="22" name="TextBox 21">
              <a:extLst>
                <a:ext uri="{FF2B5EF4-FFF2-40B4-BE49-F238E27FC236}">
                  <a16:creationId xmlns:a16="http://schemas.microsoft.com/office/drawing/2014/main" id="{A6538C85-3A32-498D-AD98-2F85221458E1}"/>
                </a:ext>
              </a:extLst>
            </p:cNvPr>
            <p:cNvSpPr txBox="1"/>
            <p:nvPr/>
          </p:nvSpPr>
          <p:spPr>
            <a:xfrm>
              <a:off x="7084443" y="1511185"/>
              <a:ext cx="1410583" cy="312262"/>
            </a:xfrm>
            <a:prstGeom prst="rect">
              <a:avLst/>
            </a:prstGeom>
          </p:spPr>
          <p:txBody>
            <a:bodyPr vert="horz" wrap="none" lIns="0" tIns="0" rIns="0" bIns="0" rtlCol="0">
              <a:noAutofit/>
            </a:bodyPr>
            <a:lstStyle/>
            <a:p>
              <a:pPr>
                <a:lnSpc>
                  <a:spcPts val="2600"/>
                </a:lnSpc>
                <a:spcBef>
                  <a:spcPts val="600"/>
                </a:spcBef>
              </a:pPr>
              <a:r>
                <a:rPr lang="en-US" dirty="0"/>
                <a:t>Pressure Blade</a:t>
              </a:r>
            </a:p>
          </p:txBody>
        </p:sp>
        <p:sp>
          <p:nvSpPr>
            <p:cNvPr id="23" name="TextBox 22">
              <a:extLst>
                <a:ext uri="{FF2B5EF4-FFF2-40B4-BE49-F238E27FC236}">
                  <a16:creationId xmlns:a16="http://schemas.microsoft.com/office/drawing/2014/main" id="{538327B3-D4B8-46E7-AD94-2862A40F2AF8}"/>
                </a:ext>
              </a:extLst>
            </p:cNvPr>
            <p:cNvSpPr txBox="1"/>
            <p:nvPr/>
          </p:nvSpPr>
          <p:spPr>
            <a:xfrm>
              <a:off x="4707919" y="2747816"/>
              <a:ext cx="973320" cy="312262"/>
            </a:xfrm>
            <a:prstGeom prst="rect">
              <a:avLst/>
            </a:prstGeom>
          </p:spPr>
          <p:txBody>
            <a:bodyPr vert="horz" wrap="none" lIns="0" tIns="0" rIns="0" bIns="0" rtlCol="0">
              <a:noAutofit/>
            </a:bodyPr>
            <a:lstStyle/>
            <a:p>
              <a:pPr>
                <a:lnSpc>
                  <a:spcPts val="2600"/>
                </a:lnSpc>
                <a:spcBef>
                  <a:spcPts val="600"/>
                </a:spcBef>
              </a:pPr>
              <a:r>
                <a:rPr lang="en-US" dirty="0"/>
                <a:t>Cartridge</a:t>
              </a:r>
            </a:p>
          </p:txBody>
        </p:sp>
        <p:sp>
          <p:nvSpPr>
            <p:cNvPr id="24" name="TextBox 23">
              <a:extLst>
                <a:ext uri="{FF2B5EF4-FFF2-40B4-BE49-F238E27FC236}">
                  <a16:creationId xmlns:a16="http://schemas.microsoft.com/office/drawing/2014/main" id="{5CBD81D1-86E6-4897-8316-E66864B31EE4}"/>
                </a:ext>
              </a:extLst>
            </p:cNvPr>
            <p:cNvSpPr txBox="1"/>
            <p:nvPr/>
          </p:nvSpPr>
          <p:spPr>
            <a:xfrm>
              <a:off x="7619061" y="3267716"/>
              <a:ext cx="1410583" cy="312262"/>
            </a:xfrm>
            <a:prstGeom prst="rect">
              <a:avLst/>
            </a:prstGeom>
          </p:spPr>
          <p:txBody>
            <a:bodyPr vert="horz" wrap="none" lIns="0" tIns="0" rIns="0" bIns="0" rtlCol="0">
              <a:noAutofit/>
            </a:bodyPr>
            <a:lstStyle/>
            <a:p>
              <a:pPr>
                <a:lnSpc>
                  <a:spcPts val="2600"/>
                </a:lnSpc>
                <a:spcBef>
                  <a:spcPts val="600"/>
                </a:spcBef>
              </a:pPr>
              <a:r>
                <a:rPr lang="en-US" dirty="0"/>
                <a:t>Loading Tube</a:t>
              </a:r>
            </a:p>
          </p:txBody>
        </p:sp>
        <p:sp>
          <p:nvSpPr>
            <p:cNvPr id="26" name="TextBox 25">
              <a:extLst>
                <a:ext uri="{FF2B5EF4-FFF2-40B4-BE49-F238E27FC236}">
                  <a16:creationId xmlns:a16="http://schemas.microsoft.com/office/drawing/2014/main" id="{EF9403CB-32FB-4ECC-8AE6-FD2A0C348DBF}"/>
                </a:ext>
              </a:extLst>
            </p:cNvPr>
            <p:cNvSpPr txBox="1"/>
            <p:nvPr/>
          </p:nvSpPr>
          <p:spPr>
            <a:xfrm>
              <a:off x="7037805" y="1151156"/>
              <a:ext cx="974925" cy="312262"/>
            </a:xfrm>
            <a:prstGeom prst="rect">
              <a:avLst/>
            </a:prstGeom>
          </p:spPr>
          <p:txBody>
            <a:bodyPr vert="horz" wrap="none" lIns="0" tIns="0" rIns="0" bIns="0" rtlCol="0">
              <a:noAutofit/>
            </a:bodyPr>
            <a:lstStyle/>
            <a:p>
              <a:pPr>
                <a:lnSpc>
                  <a:spcPts val="2600"/>
                </a:lnSpc>
                <a:spcBef>
                  <a:spcPts val="600"/>
                </a:spcBef>
              </a:pPr>
              <a:r>
                <a:rPr lang="en-US" dirty="0" err="1"/>
                <a:t>Stickout</a:t>
              </a:r>
              <a:endParaRPr lang="en-US" dirty="0"/>
            </a:p>
          </p:txBody>
        </p:sp>
        <p:sp>
          <p:nvSpPr>
            <p:cNvPr id="27" name="TextBox 26">
              <a:extLst>
                <a:ext uri="{FF2B5EF4-FFF2-40B4-BE49-F238E27FC236}">
                  <a16:creationId xmlns:a16="http://schemas.microsoft.com/office/drawing/2014/main" id="{091E1B75-AF32-4515-8BE9-C37319C97B4C}"/>
                </a:ext>
              </a:extLst>
            </p:cNvPr>
            <p:cNvSpPr txBox="1"/>
            <p:nvPr/>
          </p:nvSpPr>
          <p:spPr>
            <a:xfrm>
              <a:off x="8030942" y="2000435"/>
              <a:ext cx="973321" cy="709937"/>
            </a:xfrm>
            <a:prstGeom prst="rect">
              <a:avLst/>
            </a:prstGeom>
          </p:spPr>
          <p:txBody>
            <a:bodyPr vert="horz" wrap="none" lIns="0" tIns="0" rIns="0" bIns="0" rtlCol="0">
              <a:noAutofit/>
            </a:bodyPr>
            <a:lstStyle/>
            <a:p>
              <a:r>
                <a:rPr lang="en-US" dirty="0"/>
                <a:t>Loading</a:t>
              </a:r>
            </a:p>
            <a:p>
              <a:r>
                <a:rPr lang="en-US" dirty="0"/>
                <a:t>Spring </a:t>
              </a:r>
            </a:p>
            <a:p>
              <a:r>
                <a:rPr lang="en-US" dirty="0"/>
                <a:t>Plunger</a:t>
              </a:r>
            </a:p>
          </p:txBody>
        </p:sp>
      </p:grpSp>
    </p:spTree>
    <p:extLst>
      <p:ext uri="{BB962C8B-B14F-4D97-AF65-F5344CB8AC3E}">
        <p14:creationId xmlns:p14="http://schemas.microsoft.com/office/powerpoint/2010/main" val="2909491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EEA4A-53B3-4E70-BD94-1958F0244AFF}"/>
              </a:ext>
            </a:extLst>
          </p:cNvPr>
          <p:cNvSpPr>
            <a:spLocks noGrp="1"/>
          </p:cNvSpPr>
          <p:nvPr>
            <p:ph type="title"/>
          </p:nvPr>
        </p:nvSpPr>
        <p:spPr/>
        <p:txBody>
          <a:bodyPr/>
          <a:lstStyle/>
          <a:p>
            <a:pPr algn="l"/>
            <a:r>
              <a:rPr lang="en-US" b="1" dirty="0"/>
              <a:t>Four Critical Requirements</a:t>
            </a:r>
          </a:p>
        </p:txBody>
      </p:sp>
      <p:sp>
        <p:nvSpPr>
          <p:cNvPr id="3" name="Content Placeholder 2">
            <a:extLst>
              <a:ext uri="{FF2B5EF4-FFF2-40B4-BE49-F238E27FC236}">
                <a16:creationId xmlns:a16="http://schemas.microsoft.com/office/drawing/2014/main" id="{47B08F33-9933-40C5-B7CF-A2044AD31621}"/>
              </a:ext>
            </a:extLst>
          </p:cNvPr>
          <p:cNvSpPr>
            <a:spLocks noGrp="1"/>
          </p:cNvSpPr>
          <p:nvPr>
            <p:ph idx="1"/>
          </p:nvPr>
        </p:nvSpPr>
        <p:spPr>
          <a:xfrm>
            <a:off x="838200" y="1600200"/>
            <a:ext cx="5867400" cy="4525963"/>
          </a:xfrm>
        </p:spPr>
        <p:txBody>
          <a:bodyPr/>
          <a:lstStyle/>
          <a:p>
            <a:r>
              <a:rPr lang="en-US" dirty="0"/>
              <a:t>Properly Profiled</a:t>
            </a:r>
          </a:p>
          <a:p>
            <a:endParaRPr lang="en-US" dirty="0"/>
          </a:p>
          <a:p>
            <a:r>
              <a:rPr lang="en-US" dirty="0"/>
              <a:t>Loading Verification</a:t>
            </a:r>
          </a:p>
          <a:p>
            <a:endParaRPr lang="en-US" dirty="0"/>
          </a:p>
          <a:p>
            <a:r>
              <a:rPr lang="en-US" dirty="0"/>
              <a:t>Oscillation</a:t>
            </a:r>
          </a:p>
          <a:p>
            <a:endParaRPr lang="en-US" dirty="0"/>
          </a:p>
          <a:p>
            <a:r>
              <a:rPr lang="en-US" dirty="0"/>
              <a:t>Preventative Maintenance</a:t>
            </a:r>
          </a:p>
        </p:txBody>
      </p:sp>
      <p:pic>
        <p:nvPicPr>
          <p:cNvPr id="5" name="Picture 4">
            <a:extLst>
              <a:ext uri="{FF2B5EF4-FFF2-40B4-BE49-F238E27FC236}">
                <a16:creationId xmlns:a16="http://schemas.microsoft.com/office/drawing/2014/main" id="{B6D344FC-DFFA-6E1D-474A-EE0FFCD7E091}"/>
              </a:ext>
            </a:extLst>
          </p:cNvPr>
          <p:cNvPicPr>
            <a:picLocks noChangeAspect="1"/>
          </p:cNvPicPr>
          <p:nvPr/>
        </p:nvPicPr>
        <p:blipFill>
          <a:blip r:embed="rId2"/>
          <a:stretch>
            <a:fillRect/>
          </a:stretch>
        </p:blipFill>
        <p:spPr>
          <a:xfrm>
            <a:off x="6483295" y="1905000"/>
            <a:ext cx="4870505" cy="3558094"/>
          </a:xfrm>
          <a:prstGeom prst="rect">
            <a:avLst/>
          </a:prstGeom>
        </p:spPr>
      </p:pic>
    </p:spTree>
    <p:extLst>
      <p:ext uri="{BB962C8B-B14F-4D97-AF65-F5344CB8AC3E}">
        <p14:creationId xmlns:p14="http://schemas.microsoft.com/office/powerpoint/2010/main" val="572031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3048000" y="175072"/>
            <a:ext cx="7010400" cy="1143000"/>
          </a:xfrm>
        </p:spPr>
        <p:txBody>
          <a:bodyPr/>
          <a:lstStyle/>
          <a:p>
            <a:r>
              <a:rPr lang="en-US" altLang="en-US" b="1" dirty="0"/>
              <a:t>Blade Sliding Wear Profile</a:t>
            </a:r>
          </a:p>
        </p:txBody>
      </p:sp>
      <p:grpSp>
        <p:nvGrpSpPr>
          <p:cNvPr id="4" name="Group 3"/>
          <p:cNvGrpSpPr/>
          <p:nvPr/>
        </p:nvGrpSpPr>
        <p:grpSpPr>
          <a:xfrm>
            <a:off x="838200" y="1143000"/>
            <a:ext cx="10972800" cy="4605341"/>
            <a:chOff x="169863" y="1452563"/>
            <a:chExt cx="8907462" cy="4295775"/>
          </a:xfrm>
        </p:grpSpPr>
        <p:pic>
          <p:nvPicPr>
            <p:cNvPr id="6758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863" y="1452563"/>
              <a:ext cx="8907462"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828800" y="1676400"/>
              <a:ext cx="4648200" cy="533400"/>
            </a:xfrm>
            <a:prstGeom prst="rect">
              <a:avLst/>
            </a:prstGeom>
            <a:solidFill>
              <a:srgbClr val="CCFFCC"/>
            </a:solidFill>
            <a:ln>
              <a:solidFill>
                <a:srgbClr val="CC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3341658" y="5851931"/>
            <a:ext cx="5649945" cy="830997"/>
          </a:xfrm>
          <a:prstGeom prst="rect">
            <a:avLst/>
          </a:prstGeom>
          <a:solidFill>
            <a:srgbClr val="FFFF00"/>
          </a:solidFill>
          <a:ln>
            <a:solidFill>
              <a:schemeClr val="tx1"/>
            </a:solidFill>
          </a:ln>
        </p:spPr>
        <p:txBody>
          <a:bodyPr wrap="none" rtlCol="0">
            <a:spAutoFit/>
          </a:bodyPr>
          <a:lstStyle/>
          <a:p>
            <a:pPr algn="ctr"/>
            <a:r>
              <a:rPr lang="en-US" sz="2400" dirty="0"/>
              <a:t>Typical blade wear sliding wear analysis</a:t>
            </a:r>
          </a:p>
          <a:p>
            <a:pPr algn="ctr"/>
            <a:r>
              <a:rPr lang="en-US" sz="2400" dirty="0"/>
              <a:t>Any areas of possible concern?</a:t>
            </a:r>
          </a:p>
        </p:txBody>
      </p:sp>
    </p:spTree>
    <p:extLst>
      <p:ext uri="{BB962C8B-B14F-4D97-AF65-F5344CB8AC3E}">
        <p14:creationId xmlns:p14="http://schemas.microsoft.com/office/powerpoint/2010/main" val="2301877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2020726" y="195266"/>
            <a:ext cx="10194922" cy="1114425"/>
          </a:xfrm>
        </p:spPr>
        <p:txBody>
          <a:bodyPr/>
          <a:lstStyle/>
          <a:p>
            <a:r>
              <a:rPr lang="en-US" altLang="en-US" b="1" dirty="0"/>
              <a:t>Importance of Blade Wear Analysis</a:t>
            </a:r>
          </a:p>
        </p:txBody>
      </p:sp>
      <p:sp>
        <p:nvSpPr>
          <p:cNvPr id="3" name="Content Placeholder 2"/>
          <p:cNvSpPr>
            <a:spLocks noGrp="1"/>
          </p:cNvSpPr>
          <p:nvPr>
            <p:ph idx="1"/>
          </p:nvPr>
        </p:nvSpPr>
        <p:spPr/>
        <p:txBody>
          <a:bodyPr>
            <a:normAutofit fontScale="77500" lnSpcReduction="20000"/>
          </a:bodyPr>
          <a:lstStyle/>
          <a:p>
            <a:pPr>
              <a:defRPr/>
            </a:pPr>
            <a:r>
              <a:rPr lang="en-US" dirty="0"/>
              <a:t>Story board of the Yankee dryer surface</a:t>
            </a:r>
          </a:p>
          <a:p>
            <a:pPr>
              <a:defRPr/>
            </a:pPr>
            <a:endParaRPr lang="en-US" dirty="0"/>
          </a:p>
          <a:p>
            <a:pPr>
              <a:defRPr/>
            </a:pPr>
            <a:r>
              <a:rPr lang="en-US" dirty="0"/>
              <a:t>Provides valuable information about</a:t>
            </a:r>
          </a:p>
          <a:p>
            <a:pPr lvl="1">
              <a:defRPr/>
            </a:pPr>
            <a:r>
              <a:rPr lang="en-US" dirty="0"/>
              <a:t>How uniformly the blade is loaded?</a:t>
            </a:r>
          </a:p>
          <a:p>
            <a:pPr lvl="1">
              <a:defRPr/>
            </a:pPr>
            <a:endParaRPr lang="en-US" dirty="0"/>
          </a:p>
          <a:p>
            <a:pPr lvl="1">
              <a:defRPr/>
            </a:pPr>
            <a:r>
              <a:rPr lang="en-US" dirty="0"/>
              <a:t>Coating uniformity</a:t>
            </a:r>
          </a:p>
          <a:p>
            <a:pPr lvl="1">
              <a:defRPr/>
            </a:pPr>
            <a:endParaRPr lang="en-US" dirty="0"/>
          </a:p>
          <a:p>
            <a:pPr lvl="1">
              <a:defRPr/>
            </a:pPr>
            <a:r>
              <a:rPr lang="en-US" dirty="0"/>
              <a:t>Uniformity of blade holder set-up</a:t>
            </a:r>
          </a:p>
          <a:p>
            <a:pPr lvl="2">
              <a:defRPr/>
            </a:pPr>
            <a:r>
              <a:rPr lang="en-US" dirty="0"/>
              <a:t>Wear Angle matches Holder set-up angle</a:t>
            </a:r>
          </a:p>
          <a:p>
            <a:pPr lvl="2">
              <a:defRPr/>
            </a:pPr>
            <a:r>
              <a:rPr lang="en-US" dirty="0"/>
              <a:t>Levelness of the holder from front to back</a:t>
            </a:r>
          </a:p>
          <a:p>
            <a:pPr lvl="2">
              <a:defRPr/>
            </a:pPr>
            <a:r>
              <a:rPr lang="en-US" dirty="0"/>
              <a:t>Loading Pressure uniformity</a:t>
            </a:r>
          </a:p>
          <a:p>
            <a:pPr lvl="1">
              <a:defRPr/>
            </a:pPr>
            <a:endParaRPr lang="en-US" dirty="0"/>
          </a:p>
          <a:p>
            <a:pPr lvl="1">
              <a:defRPr/>
            </a:pPr>
            <a:r>
              <a:rPr lang="en-US" dirty="0"/>
              <a:t>Blade Life</a:t>
            </a:r>
          </a:p>
          <a:p>
            <a:pPr lvl="1">
              <a:defRPr/>
            </a:pPr>
            <a:endParaRPr lang="en-US" dirty="0"/>
          </a:p>
        </p:txBody>
      </p:sp>
      <p:pic>
        <p:nvPicPr>
          <p:cNvPr id="66565" name="Picture 11" descr="C:\Users\us_psj\AppData\Local\Microsoft\Windows\Temporary Internet Files\Content.IE5\B5J0J613\book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2841" y="4319591"/>
            <a:ext cx="2725737"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Picture 13" descr="http://www.kawanoe.co.jp/english/products/images/cbc/cdc-clayping.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01066" y="2474913"/>
            <a:ext cx="1709737"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loud Callout 5"/>
          <p:cNvSpPr/>
          <p:nvPr/>
        </p:nvSpPr>
        <p:spPr>
          <a:xfrm>
            <a:off x="8137525" y="2133603"/>
            <a:ext cx="2438400" cy="1916113"/>
          </a:xfrm>
          <a:prstGeom prst="cloudCallout">
            <a:avLst/>
          </a:prstGeom>
          <a:solidFill>
            <a:srgbClr val="00B0F0">
              <a:alpha val="14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38453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 calcmode="lin" valueType="num">
                                      <p:cBhvr additive="base">
                                        <p:cTn id="2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 calcmode="lin" valueType="num">
                                      <p:cBhvr additive="base">
                                        <p:cTn id="3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 calcmode="lin" valueType="num">
                                      <p:cBhvr additive="base">
                                        <p:cTn id="4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3352800" y="191295"/>
            <a:ext cx="5486400" cy="1143000"/>
          </a:xfrm>
        </p:spPr>
        <p:txBody>
          <a:bodyPr/>
          <a:lstStyle/>
          <a:p>
            <a:r>
              <a:rPr lang="en-US" altLang="en-US" b="1" dirty="0"/>
              <a:t>Wearing Surfaces</a:t>
            </a:r>
          </a:p>
        </p:txBody>
      </p:sp>
      <p:grpSp>
        <p:nvGrpSpPr>
          <p:cNvPr id="51208" name="Group 2"/>
          <p:cNvGrpSpPr>
            <a:grpSpLocks/>
          </p:cNvGrpSpPr>
          <p:nvPr/>
        </p:nvGrpSpPr>
        <p:grpSpPr bwMode="auto">
          <a:xfrm>
            <a:off x="3536950" y="1423988"/>
            <a:ext cx="5595938" cy="5257800"/>
            <a:chOff x="2012950" y="1424781"/>
            <a:chExt cx="5596164" cy="5257007"/>
          </a:xfrm>
        </p:grpSpPr>
        <p:sp>
          <p:nvSpPr>
            <p:cNvPr id="62490" name="TextBox 62489"/>
            <p:cNvSpPr txBox="1"/>
            <p:nvPr/>
          </p:nvSpPr>
          <p:spPr>
            <a:xfrm>
              <a:off x="2012950" y="2472373"/>
              <a:ext cx="729716" cy="584687"/>
            </a:xfrm>
            <a:prstGeom prst="rect">
              <a:avLst/>
            </a:prstGeom>
            <a:noFill/>
          </p:spPr>
          <p:txBody>
            <a:bodyPr wrap="none">
              <a:spAutoFit/>
            </a:bodyPr>
            <a:lstStyle/>
            <a:p>
              <a:pPr>
                <a:defRPr/>
              </a:pPr>
              <a:r>
                <a:rPr lang="en-US" sz="1600" dirty="0">
                  <a:solidFill>
                    <a:schemeClr val="bg1"/>
                  </a:solidFill>
                  <a:latin typeface="+mn-lt"/>
                </a:rPr>
                <a:t>Sliding</a:t>
              </a:r>
            </a:p>
            <a:p>
              <a:pPr>
                <a:defRPr/>
              </a:pPr>
              <a:r>
                <a:rPr lang="en-US" sz="1600" dirty="0">
                  <a:solidFill>
                    <a:schemeClr val="bg1"/>
                  </a:solidFill>
                  <a:latin typeface="+mn-lt"/>
                </a:rPr>
                <a:t> Wear</a:t>
              </a:r>
            </a:p>
          </p:txBody>
        </p:sp>
        <p:sp>
          <p:nvSpPr>
            <p:cNvPr id="62498" name="TextBox 62497"/>
            <p:cNvSpPr txBox="1"/>
            <p:nvPr/>
          </p:nvSpPr>
          <p:spPr>
            <a:xfrm>
              <a:off x="4394296" y="1547000"/>
              <a:ext cx="1147809" cy="339674"/>
            </a:xfrm>
            <a:prstGeom prst="rect">
              <a:avLst/>
            </a:prstGeom>
            <a:noFill/>
          </p:spPr>
          <p:txBody>
            <a:bodyPr>
              <a:spAutoFit/>
            </a:bodyPr>
            <a:lstStyle/>
            <a:p>
              <a:pPr>
                <a:defRPr/>
              </a:pPr>
              <a:r>
                <a:rPr lang="en-US" sz="1600" dirty="0">
                  <a:solidFill>
                    <a:schemeClr val="bg1"/>
                  </a:solidFill>
                  <a:latin typeface="+mn-lt"/>
                </a:rPr>
                <a:t>Sheet</a:t>
              </a:r>
            </a:p>
          </p:txBody>
        </p:sp>
        <p:cxnSp>
          <p:nvCxnSpPr>
            <p:cNvPr id="62543" name="Straight Connector 62542"/>
            <p:cNvCxnSpPr/>
            <p:nvPr/>
          </p:nvCxnSpPr>
          <p:spPr>
            <a:xfrm>
              <a:off x="2928975" y="6594488"/>
              <a:ext cx="45737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546" name="Straight Connector 62545"/>
            <p:cNvCxnSpPr/>
            <p:nvPr/>
          </p:nvCxnSpPr>
          <p:spPr>
            <a:xfrm flipH="1">
              <a:off x="7482109" y="3335843"/>
              <a:ext cx="9525" cy="334594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1215" name="Group 11"/>
            <p:cNvGrpSpPr>
              <a:grpSpLocks/>
            </p:cNvGrpSpPr>
            <p:nvPr/>
          </p:nvGrpSpPr>
          <p:grpSpPr bwMode="auto">
            <a:xfrm>
              <a:off x="2024970" y="1424781"/>
              <a:ext cx="5584144" cy="5169694"/>
              <a:chOff x="5462641" y="3171059"/>
              <a:chExt cx="3314700" cy="3067050"/>
            </a:xfrm>
          </p:grpSpPr>
          <p:pic>
            <p:nvPicPr>
              <p:cNvPr id="512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2641" y="3171059"/>
                <a:ext cx="3314700" cy="306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TextBox 31"/>
              <p:cNvSpPr txBox="1"/>
              <p:nvPr/>
            </p:nvSpPr>
            <p:spPr>
              <a:xfrm>
                <a:off x="5680362" y="5198500"/>
                <a:ext cx="668875" cy="547706"/>
              </a:xfrm>
              <a:prstGeom prst="rect">
                <a:avLst/>
              </a:prstGeom>
              <a:solidFill>
                <a:srgbClr val="FFFF00"/>
              </a:solidFill>
              <a:ln>
                <a:solidFill>
                  <a:schemeClr val="bg2"/>
                </a:solidFill>
              </a:ln>
            </p:spPr>
            <p:txBody>
              <a:bodyPr wrap="none">
                <a:spAutoFit/>
              </a:bodyPr>
              <a:lstStyle/>
              <a:p>
                <a:pPr algn="ctr">
                  <a:defRPr/>
                </a:pPr>
                <a:r>
                  <a:rPr lang="en-US" dirty="0">
                    <a:latin typeface="+mn-lt"/>
                  </a:rPr>
                  <a:t>Zero </a:t>
                </a:r>
              </a:p>
              <a:p>
                <a:pPr algn="ctr">
                  <a:defRPr/>
                </a:pPr>
                <a:r>
                  <a:rPr lang="en-US" dirty="0">
                    <a:latin typeface="+mn-lt"/>
                  </a:rPr>
                  <a:t>Reference</a:t>
                </a:r>
              </a:p>
              <a:p>
                <a:pPr algn="ctr">
                  <a:defRPr/>
                </a:pPr>
                <a:r>
                  <a:rPr lang="en-US" dirty="0">
                    <a:latin typeface="+mn-lt"/>
                  </a:rPr>
                  <a:t>Line</a:t>
                </a:r>
              </a:p>
            </p:txBody>
          </p:sp>
          <p:cxnSp>
            <p:nvCxnSpPr>
              <p:cNvPr id="33" name="Straight Arrow Connector 32"/>
              <p:cNvCxnSpPr>
                <a:stCxn id="32" idx="0"/>
              </p:cNvCxnSpPr>
              <p:nvPr/>
            </p:nvCxnSpPr>
            <p:spPr>
              <a:xfrm flipV="1">
                <a:off x="6014800" y="4560982"/>
                <a:ext cx="325587" cy="637518"/>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782787" y="5188142"/>
                <a:ext cx="475974" cy="547706"/>
              </a:xfrm>
              <a:prstGeom prst="rect">
                <a:avLst/>
              </a:prstGeom>
              <a:solidFill>
                <a:srgbClr val="FFFF00"/>
              </a:solidFill>
              <a:ln>
                <a:solidFill>
                  <a:schemeClr val="tx1"/>
                </a:solidFill>
              </a:ln>
            </p:spPr>
            <p:txBody>
              <a:bodyPr wrap="none">
                <a:spAutoFit/>
              </a:bodyPr>
              <a:lstStyle/>
              <a:p>
                <a:pPr algn="ctr">
                  <a:defRPr/>
                </a:pPr>
                <a:r>
                  <a:rPr lang="en-US" dirty="0">
                    <a:latin typeface="+mn-lt"/>
                  </a:rPr>
                  <a:t>Sliding</a:t>
                </a:r>
              </a:p>
              <a:p>
                <a:pPr algn="ctr">
                  <a:defRPr/>
                </a:pPr>
                <a:r>
                  <a:rPr lang="en-US" dirty="0">
                    <a:latin typeface="+mn-lt"/>
                  </a:rPr>
                  <a:t>Wear</a:t>
                </a:r>
              </a:p>
              <a:p>
                <a:pPr algn="ctr">
                  <a:defRPr/>
                </a:pPr>
                <a:r>
                  <a:rPr lang="en-US" dirty="0">
                    <a:latin typeface="+mn-lt"/>
                  </a:rPr>
                  <a:t>Line</a:t>
                </a:r>
              </a:p>
            </p:txBody>
          </p:sp>
          <p:cxnSp>
            <p:nvCxnSpPr>
              <p:cNvPr id="35" name="Straight Arrow Connector 34"/>
              <p:cNvCxnSpPr/>
              <p:nvPr/>
            </p:nvCxnSpPr>
            <p:spPr>
              <a:xfrm flipH="1" flipV="1">
                <a:off x="6460066" y="4705059"/>
                <a:ext cx="408986" cy="48308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sp>
        <p:nvSpPr>
          <p:cNvPr id="5" name="Rectangle 4"/>
          <p:cNvSpPr/>
          <p:nvPr/>
        </p:nvSpPr>
        <p:spPr bwMode="white">
          <a:xfrm>
            <a:off x="5486400" y="3200401"/>
            <a:ext cx="2743200" cy="10620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5"/>
          <p:cNvSpPr txBox="1"/>
          <p:nvPr/>
        </p:nvSpPr>
        <p:spPr>
          <a:xfrm>
            <a:off x="5773259" y="3237416"/>
            <a:ext cx="4262705" cy="923330"/>
          </a:xfrm>
          <a:prstGeom prst="rect">
            <a:avLst/>
          </a:prstGeom>
          <a:noFill/>
        </p:spPr>
        <p:txBody>
          <a:bodyPr wrap="none" rtlCol="0">
            <a:spAutoFit/>
          </a:bodyPr>
          <a:lstStyle/>
          <a:p>
            <a:r>
              <a:rPr lang="en-US" dirty="0"/>
              <a:t>What do you think causes sliding wear?</a:t>
            </a:r>
          </a:p>
          <a:p>
            <a:endParaRPr lang="en-US" dirty="0"/>
          </a:p>
          <a:p>
            <a:r>
              <a:rPr lang="en-US" dirty="0"/>
              <a:t>What do you think causes impact wear?</a:t>
            </a:r>
          </a:p>
        </p:txBody>
      </p:sp>
    </p:spTree>
    <p:extLst>
      <p:ext uri="{BB962C8B-B14F-4D97-AF65-F5344CB8AC3E}">
        <p14:creationId xmlns:p14="http://schemas.microsoft.com/office/powerpoint/2010/main" val="2450184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2873604" y="34698"/>
            <a:ext cx="6499225" cy="1114425"/>
          </a:xfrm>
        </p:spPr>
        <p:txBody>
          <a:bodyPr/>
          <a:lstStyle/>
          <a:p>
            <a:r>
              <a:rPr lang="en-US" altLang="en-US" b="1" dirty="0"/>
              <a:t>Blade Sliding Wear Profile</a:t>
            </a:r>
            <a:endParaRPr lang="en-US" altLang="en-US" sz="3200" b="1" i="1" dirty="0"/>
          </a:p>
        </p:txBody>
      </p:sp>
      <p:graphicFrame>
        <p:nvGraphicFramePr>
          <p:cNvPr id="6" name="Chart 5"/>
          <p:cNvGraphicFramePr>
            <a:graphicFrameLocks/>
          </p:cNvGraphicFramePr>
          <p:nvPr>
            <p:extLst>
              <p:ext uri="{D42A27DB-BD31-4B8C-83A1-F6EECF244321}">
                <p14:modId xmlns:p14="http://schemas.microsoft.com/office/powerpoint/2010/main" val="877527795"/>
              </p:ext>
            </p:extLst>
          </p:nvPr>
        </p:nvGraphicFramePr>
        <p:xfrm>
          <a:off x="457200" y="1251857"/>
          <a:ext cx="11277599" cy="5014232"/>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5DF27795-B460-4EAA-6056-AEF272246247}"/>
              </a:ext>
            </a:extLst>
          </p:cNvPr>
          <p:cNvSpPr txBox="1"/>
          <p:nvPr/>
        </p:nvSpPr>
        <p:spPr>
          <a:xfrm>
            <a:off x="4648200" y="6368823"/>
            <a:ext cx="2659702" cy="369332"/>
          </a:xfrm>
          <a:prstGeom prst="rect">
            <a:avLst/>
          </a:prstGeom>
          <a:noFill/>
        </p:spPr>
        <p:txBody>
          <a:bodyPr wrap="none" rtlCol="0">
            <a:spAutoFit/>
          </a:bodyPr>
          <a:lstStyle/>
          <a:p>
            <a:r>
              <a:rPr lang="en-US" altLang="en-US" sz="1800" b="1" i="1" dirty="0"/>
              <a:t>What could be wrong?</a:t>
            </a:r>
            <a:endParaRPr lang="en-US" dirty="0"/>
          </a:p>
        </p:txBody>
      </p:sp>
    </p:spTree>
    <p:extLst>
      <p:ext uri="{BB962C8B-B14F-4D97-AF65-F5344CB8AC3E}">
        <p14:creationId xmlns:p14="http://schemas.microsoft.com/office/powerpoint/2010/main" val="3047695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3048000" y="138936"/>
            <a:ext cx="6411913" cy="1114425"/>
          </a:xfrm>
        </p:spPr>
        <p:txBody>
          <a:bodyPr/>
          <a:lstStyle/>
          <a:p>
            <a:r>
              <a:rPr lang="en-US" altLang="en-US" b="1" dirty="0"/>
              <a:t>Sliding Wear Profile</a:t>
            </a:r>
            <a:endParaRPr lang="en-US" altLang="en-US" sz="2400" b="1" i="1" dirty="0"/>
          </a:p>
        </p:txBody>
      </p:sp>
      <p:graphicFrame>
        <p:nvGraphicFramePr>
          <p:cNvPr id="69636" name="Chart 4"/>
          <p:cNvGraphicFramePr>
            <a:graphicFrameLocks/>
          </p:cNvGraphicFramePr>
          <p:nvPr>
            <p:extLst>
              <p:ext uri="{D42A27DB-BD31-4B8C-83A1-F6EECF244321}">
                <p14:modId xmlns:p14="http://schemas.microsoft.com/office/powerpoint/2010/main" val="3875933265"/>
              </p:ext>
            </p:extLst>
          </p:nvPr>
        </p:nvGraphicFramePr>
        <p:xfrm>
          <a:off x="381000" y="1320803"/>
          <a:ext cx="11353800" cy="4803775"/>
        </p:xfrm>
        <a:graphic>
          <a:graphicData uri="http://schemas.openxmlformats.org/presentationml/2006/ole">
            <mc:AlternateContent xmlns:mc="http://schemas.openxmlformats.org/markup-compatibility/2006">
              <mc:Choice xmlns:v="urn:schemas-microsoft-com:vml" Requires="v">
                <p:oleObj r:id="rId3" imgW="9016765" imgH="4804064" progId="Excel.Chart.8">
                  <p:embed/>
                </p:oleObj>
              </mc:Choice>
              <mc:Fallback>
                <p:oleObj r:id="rId3" imgW="9016765" imgH="4804064" progId="Excel.Chart.8">
                  <p:embed/>
                  <p:pic>
                    <p:nvPicPr>
                      <p:cNvPr id="69636" name="Char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320803"/>
                        <a:ext cx="11353800" cy="4803775"/>
                      </a:xfrm>
                      <a:prstGeom prst="rect">
                        <a:avLst/>
                      </a:prstGeom>
                      <a:noFill/>
                      <a:ln>
                        <a:noFill/>
                      </a:ln>
                    </p:spPr>
                  </p:pic>
                </p:oleObj>
              </mc:Fallback>
            </mc:AlternateContent>
          </a:graphicData>
        </a:graphic>
      </p:graphicFrame>
      <p:sp>
        <p:nvSpPr>
          <p:cNvPr id="6" name="TextBox 5"/>
          <p:cNvSpPr txBox="1"/>
          <p:nvPr/>
        </p:nvSpPr>
        <p:spPr>
          <a:xfrm>
            <a:off x="5768975" y="3951288"/>
            <a:ext cx="1364476" cy="400110"/>
          </a:xfrm>
          <a:prstGeom prst="rect">
            <a:avLst/>
          </a:prstGeom>
          <a:solidFill>
            <a:srgbClr val="CCFFCC"/>
          </a:solidFill>
          <a:ln>
            <a:solidFill>
              <a:schemeClr val="tx1"/>
            </a:solidFill>
          </a:ln>
        </p:spPr>
        <p:txBody>
          <a:bodyPr wrap="none">
            <a:spAutoFit/>
          </a:bodyPr>
          <a:lstStyle/>
          <a:p>
            <a:pPr>
              <a:defRPr/>
            </a:pPr>
            <a:r>
              <a:rPr lang="en-US" sz="2000" dirty="0">
                <a:latin typeface="+mn-lt"/>
              </a:rPr>
              <a:t>25 hr blade</a:t>
            </a:r>
          </a:p>
        </p:txBody>
      </p:sp>
      <p:sp>
        <p:nvSpPr>
          <p:cNvPr id="7" name="TextBox 6"/>
          <p:cNvSpPr txBox="1"/>
          <p:nvPr/>
        </p:nvSpPr>
        <p:spPr>
          <a:xfrm>
            <a:off x="5170488" y="2390775"/>
            <a:ext cx="1364476" cy="400110"/>
          </a:xfrm>
          <a:prstGeom prst="rect">
            <a:avLst/>
          </a:prstGeom>
          <a:solidFill>
            <a:srgbClr val="CCFFCC"/>
          </a:solidFill>
          <a:ln>
            <a:solidFill>
              <a:schemeClr val="tx1"/>
            </a:solidFill>
          </a:ln>
        </p:spPr>
        <p:txBody>
          <a:bodyPr wrap="none">
            <a:spAutoFit/>
          </a:bodyPr>
          <a:lstStyle/>
          <a:p>
            <a:pPr>
              <a:defRPr/>
            </a:pPr>
            <a:r>
              <a:rPr lang="en-US" sz="2000" dirty="0">
                <a:latin typeface="+mn-lt"/>
              </a:rPr>
              <a:t>70 hr blade</a:t>
            </a:r>
          </a:p>
        </p:txBody>
      </p:sp>
      <p:sp>
        <p:nvSpPr>
          <p:cNvPr id="2" name="TextBox 1">
            <a:extLst>
              <a:ext uri="{FF2B5EF4-FFF2-40B4-BE49-F238E27FC236}">
                <a16:creationId xmlns:a16="http://schemas.microsoft.com/office/drawing/2014/main" id="{3D7A125B-5B19-846F-2124-3B46AC656DD0}"/>
              </a:ext>
            </a:extLst>
          </p:cNvPr>
          <p:cNvSpPr txBox="1"/>
          <p:nvPr/>
        </p:nvSpPr>
        <p:spPr>
          <a:xfrm>
            <a:off x="4648200" y="6368823"/>
            <a:ext cx="2659702" cy="369332"/>
          </a:xfrm>
          <a:prstGeom prst="rect">
            <a:avLst/>
          </a:prstGeom>
          <a:noFill/>
        </p:spPr>
        <p:txBody>
          <a:bodyPr wrap="none" rtlCol="0">
            <a:spAutoFit/>
          </a:bodyPr>
          <a:lstStyle/>
          <a:p>
            <a:r>
              <a:rPr lang="en-US" altLang="en-US" sz="1800" b="1" i="1" dirty="0"/>
              <a:t>What could be wrong?</a:t>
            </a:r>
            <a:endParaRPr lang="en-US" dirty="0"/>
          </a:p>
        </p:txBody>
      </p:sp>
    </p:spTree>
    <p:extLst>
      <p:ext uri="{BB962C8B-B14F-4D97-AF65-F5344CB8AC3E}">
        <p14:creationId xmlns:p14="http://schemas.microsoft.com/office/powerpoint/2010/main" val="1084029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2667000" y="152400"/>
            <a:ext cx="9296400" cy="1143000"/>
          </a:xfrm>
        </p:spPr>
        <p:txBody>
          <a:bodyPr/>
          <a:lstStyle/>
          <a:p>
            <a:r>
              <a:rPr lang="en-US" altLang="en-US" b="1" dirty="0"/>
              <a:t>Important Blade Wear</a:t>
            </a:r>
            <a:br>
              <a:rPr lang="en-US" altLang="en-US" b="1" dirty="0"/>
            </a:br>
            <a:r>
              <a:rPr lang="en-US" altLang="en-US" b="1" dirty="0"/>
              <a:t>Process Parameters</a:t>
            </a:r>
          </a:p>
        </p:txBody>
      </p:sp>
      <p:sp>
        <p:nvSpPr>
          <p:cNvPr id="73731" name="Content Placeholder 2"/>
          <p:cNvSpPr>
            <a:spLocks noGrp="1"/>
          </p:cNvSpPr>
          <p:nvPr>
            <p:ph idx="1"/>
          </p:nvPr>
        </p:nvSpPr>
        <p:spPr>
          <a:xfrm>
            <a:off x="838200" y="1487488"/>
            <a:ext cx="9601200" cy="5065712"/>
          </a:xfrm>
        </p:spPr>
        <p:txBody>
          <a:bodyPr/>
          <a:lstStyle/>
          <a:p>
            <a:r>
              <a:rPr lang="en-US" altLang="en-US" sz="2400" dirty="0"/>
              <a:t>Picture of the Moisture &amp; Basis Weight Profiles</a:t>
            </a:r>
          </a:p>
          <a:p>
            <a:r>
              <a:rPr lang="en-US" altLang="en-US" sz="2400" dirty="0"/>
              <a:t>Blade holder angle and pressure (pli or </a:t>
            </a:r>
            <a:r>
              <a:rPr lang="en-US" altLang="en-US" sz="2400" dirty="0" err="1"/>
              <a:t>kN</a:t>
            </a:r>
            <a:r>
              <a:rPr lang="en-US" altLang="en-US" sz="2400" dirty="0"/>
              <a:t>/m)</a:t>
            </a:r>
          </a:p>
          <a:p>
            <a:r>
              <a:rPr lang="en-US" altLang="en-US" sz="2400" dirty="0"/>
              <a:t>Blade stickout (inches or mm)</a:t>
            </a:r>
          </a:p>
          <a:p>
            <a:r>
              <a:rPr lang="en-US" altLang="en-US" sz="2400" dirty="0"/>
              <a:t>Coating add-on rates (mg/m</a:t>
            </a:r>
            <a:r>
              <a:rPr lang="en-US" altLang="en-US" sz="2400" baseline="30000" dirty="0"/>
              <a:t>2</a:t>
            </a:r>
            <a:r>
              <a:rPr lang="en-US" altLang="en-US" sz="2400" dirty="0"/>
              <a:t>)</a:t>
            </a:r>
          </a:p>
          <a:p>
            <a:r>
              <a:rPr lang="en-US" altLang="en-US" sz="2400" dirty="0"/>
              <a:t>Coating uniformity on the Yankee surface</a:t>
            </a:r>
          </a:p>
          <a:p>
            <a:pPr lvl="1"/>
            <a:r>
              <a:rPr lang="en-US" altLang="en-US" sz="2000" dirty="0"/>
              <a:t>Visual with flashlight</a:t>
            </a:r>
          </a:p>
          <a:p>
            <a:pPr lvl="1"/>
            <a:r>
              <a:rPr lang="en-US" altLang="en-US" sz="2000" dirty="0"/>
              <a:t>Visual with strobe light</a:t>
            </a:r>
          </a:p>
          <a:p>
            <a:pPr lvl="1"/>
            <a:r>
              <a:rPr lang="en-US" altLang="en-US" sz="2000" dirty="0"/>
              <a:t>Compare to BW, Moisture and Blade wear profiles</a:t>
            </a:r>
          </a:p>
          <a:p>
            <a:r>
              <a:rPr lang="en-US" altLang="en-US" sz="2400" dirty="0"/>
              <a:t>How long the blade has run?</a:t>
            </a:r>
          </a:p>
          <a:p>
            <a:r>
              <a:rPr lang="en-US" altLang="en-US" sz="2400" dirty="0"/>
              <a:t>Reason for removal</a:t>
            </a:r>
          </a:p>
          <a:p>
            <a:r>
              <a:rPr lang="en-US" altLang="en-US" sz="2400" dirty="0"/>
              <a:t>Grades being produced</a:t>
            </a:r>
          </a:p>
          <a:p>
            <a:r>
              <a:rPr lang="en-US" altLang="en-US" sz="2400" dirty="0"/>
              <a:t>Furnish</a:t>
            </a:r>
          </a:p>
        </p:txBody>
      </p:sp>
      <p:pic>
        <p:nvPicPr>
          <p:cNvPr id="182274" name="Picture 2" descr="Image result for picture of strobe l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721" y="1377020"/>
            <a:ext cx="1609941" cy="230171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Image result for picture of flashlight"/>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6" descr="Image result for picture of flashlight"/>
          <p:cNvSpPr>
            <a:spLocks noChangeAspect="1" noChangeArrowheads="1"/>
          </p:cNvSpPr>
          <p:nvPr/>
        </p:nvSpPr>
        <p:spPr bwMode="auto">
          <a:xfrm>
            <a:off x="1676400" y="7940"/>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82280" name="Picture 8" descr="http://vlab.ethz.ch/flashlight/images/flashlight.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1879598">
            <a:off x="7768227" y="3451486"/>
            <a:ext cx="3020870" cy="2918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3456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 calcmode="lin" valueType="num">
                                      <p:cBhvr additive="base">
                                        <p:cTn id="7" dur="500" fill="hold"/>
                                        <p:tgtEl>
                                          <p:spTgt spid="737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7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3731">
                                            <p:txEl>
                                              <p:pRg st="1" end="1"/>
                                            </p:txEl>
                                          </p:spTgt>
                                        </p:tgtEl>
                                        <p:attrNameLst>
                                          <p:attrName>style.visibility</p:attrName>
                                        </p:attrNameLst>
                                      </p:cBhvr>
                                      <p:to>
                                        <p:strVal val="visible"/>
                                      </p:to>
                                    </p:set>
                                    <p:anim calcmode="lin" valueType="num">
                                      <p:cBhvr additive="base">
                                        <p:cTn id="13" dur="500" fill="hold"/>
                                        <p:tgtEl>
                                          <p:spTgt spid="7373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37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3731">
                                            <p:txEl>
                                              <p:pRg st="2" end="2"/>
                                            </p:txEl>
                                          </p:spTgt>
                                        </p:tgtEl>
                                        <p:attrNameLst>
                                          <p:attrName>style.visibility</p:attrName>
                                        </p:attrNameLst>
                                      </p:cBhvr>
                                      <p:to>
                                        <p:strVal val="visible"/>
                                      </p:to>
                                    </p:set>
                                    <p:anim calcmode="lin" valueType="num">
                                      <p:cBhvr additive="base">
                                        <p:cTn id="19" dur="500" fill="hold"/>
                                        <p:tgtEl>
                                          <p:spTgt spid="737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37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73731">
                                            <p:txEl>
                                              <p:pRg st="3" end="3"/>
                                            </p:txEl>
                                          </p:spTgt>
                                        </p:tgtEl>
                                        <p:attrNameLst>
                                          <p:attrName>style.visibility</p:attrName>
                                        </p:attrNameLst>
                                      </p:cBhvr>
                                      <p:to>
                                        <p:strVal val="visible"/>
                                      </p:to>
                                    </p:set>
                                    <p:anim calcmode="lin" valueType="num">
                                      <p:cBhvr additive="base">
                                        <p:cTn id="25" dur="500" fill="hold"/>
                                        <p:tgtEl>
                                          <p:spTgt spid="7373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37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73731">
                                            <p:txEl>
                                              <p:pRg st="4" end="4"/>
                                            </p:txEl>
                                          </p:spTgt>
                                        </p:tgtEl>
                                        <p:attrNameLst>
                                          <p:attrName>style.visibility</p:attrName>
                                        </p:attrNameLst>
                                      </p:cBhvr>
                                      <p:to>
                                        <p:strVal val="visible"/>
                                      </p:to>
                                    </p:set>
                                    <p:anim calcmode="lin" valueType="num">
                                      <p:cBhvr additive="base">
                                        <p:cTn id="31" dur="500" fill="hold"/>
                                        <p:tgtEl>
                                          <p:spTgt spid="7373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3731">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3731">
                                            <p:txEl>
                                              <p:pRg st="5" end="5"/>
                                            </p:txEl>
                                          </p:spTgt>
                                        </p:tgtEl>
                                        <p:attrNameLst>
                                          <p:attrName>style.visibility</p:attrName>
                                        </p:attrNameLst>
                                      </p:cBhvr>
                                      <p:to>
                                        <p:strVal val="visible"/>
                                      </p:to>
                                    </p:set>
                                    <p:anim calcmode="lin" valueType="num">
                                      <p:cBhvr additive="base">
                                        <p:cTn id="35" dur="500" fill="hold"/>
                                        <p:tgtEl>
                                          <p:spTgt spid="73731">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3731">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3731">
                                            <p:txEl>
                                              <p:pRg st="6" end="6"/>
                                            </p:txEl>
                                          </p:spTgt>
                                        </p:tgtEl>
                                        <p:attrNameLst>
                                          <p:attrName>style.visibility</p:attrName>
                                        </p:attrNameLst>
                                      </p:cBhvr>
                                      <p:to>
                                        <p:strVal val="visible"/>
                                      </p:to>
                                    </p:set>
                                    <p:anim calcmode="lin" valueType="num">
                                      <p:cBhvr additive="base">
                                        <p:cTn id="39" dur="500" fill="hold"/>
                                        <p:tgtEl>
                                          <p:spTgt spid="73731">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73731">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73731">
                                            <p:txEl>
                                              <p:pRg st="7" end="7"/>
                                            </p:txEl>
                                          </p:spTgt>
                                        </p:tgtEl>
                                        <p:attrNameLst>
                                          <p:attrName>style.visibility</p:attrName>
                                        </p:attrNameLst>
                                      </p:cBhvr>
                                      <p:to>
                                        <p:strVal val="visible"/>
                                      </p:to>
                                    </p:set>
                                    <p:anim calcmode="lin" valueType="num">
                                      <p:cBhvr additive="base">
                                        <p:cTn id="43" dur="500" fill="hold"/>
                                        <p:tgtEl>
                                          <p:spTgt spid="73731">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373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73731">
                                            <p:txEl>
                                              <p:pRg st="8" end="8"/>
                                            </p:txEl>
                                          </p:spTgt>
                                        </p:tgtEl>
                                        <p:attrNameLst>
                                          <p:attrName>style.visibility</p:attrName>
                                        </p:attrNameLst>
                                      </p:cBhvr>
                                      <p:to>
                                        <p:strVal val="visible"/>
                                      </p:to>
                                    </p:set>
                                    <p:anim calcmode="lin" valueType="num">
                                      <p:cBhvr additive="base">
                                        <p:cTn id="49" dur="500" fill="hold"/>
                                        <p:tgtEl>
                                          <p:spTgt spid="73731">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373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73731">
                                            <p:txEl>
                                              <p:pRg st="9" end="9"/>
                                            </p:txEl>
                                          </p:spTgt>
                                        </p:tgtEl>
                                        <p:attrNameLst>
                                          <p:attrName>style.visibility</p:attrName>
                                        </p:attrNameLst>
                                      </p:cBhvr>
                                      <p:to>
                                        <p:strVal val="visible"/>
                                      </p:to>
                                    </p:set>
                                    <p:anim calcmode="lin" valueType="num">
                                      <p:cBhvr additive="base">
                                        <p:cTn id="55" dur="500" fill="hold"/>
                                        <p:tgtEl>
                                          <p:spTgt spid="73731">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3731">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73731">
                                            <p:txEl>
                                              <p:pRg st="10" end="10"/>
                                            </p:txEl>
                                          </p:spTgt>
                                        </p:tgtEl>
                                        <p:attrNameLst>
                                          <p:attrName>style.visibility</p:attrName>
                                        </p:attrNameLst>
                                      </p:cBhvr>
                                      <p:to>
                                        <p:strVal val="visible"/>
                                      </p:to>
                                    </p:set>
                                    <p:anim calcmode="lin" valueType="num">
                                      <p:cBhvr additive="base">
                                        <p:cTn id="61" dur="500" fill="hold"/>
                                        <p:tgtEl>
                                          <p:spTgt spid="73731">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373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73731">
                                            <p:txEl>
                                              <p:pRg st="11" end="11"/>
                                            </p:txEl>
                                          </p:spTgt>
                                        </p:tgtEl>
                                        <p:attrNameLst>
                                          <p:attrName>style.visibility</p:attrName>
                                        </p:attrNameLst>
                                      </p:cBhvr>
                                      <p:to>
                                        <p:strVal val="visible"/>
                                      </p:to>
                                    </p:set>
                                    <p:anim calcmode="lin" valueType="num">
                                      <p:cBhvr additive="base">
                                        <p:cTn id="67" dur="500" fill="hold"/>
                                        <p:tgtEl>
                                          <p:spTgt spid="73731">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73731">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D73533-03B7-40B0-83C6-F06DDC3890DC}"/>
              </a:ext>
            </a:extLst>
          </p:cNvPr>
          <p:cNvPicPr>
            <a:picLocks noChangeAspect="1"/>
          </p:cNvPicPr>
          <p:nvPr/>
        </p:nvPicPr>
        <p:blipFill>
          <a:blip r:embed="rId2"/>
          <a:stretch>
            <a:fillRect/>
          </a:stretch>
        </p:blipFill>
        <p:spPr>
          <a:xfrm>
            <a:off x="3810000" y="4022580"/>
            <a:ext cx="3657600" cy="2351844"/>
          </a:xfrm>
          <a:prstGeom prst="rect">
            <a:avLst/>
          </a:prstGeom>
        </p:spPr>
      </p:pic>
      <p:pic>
        <p:nvPicPr>
          <p:cNvPr id="6" name="Picture 5">
            <a:extLst>
              <a:ext uri="{FF2B5EF4-FFF2-40B4-BE49-F238E27FC236}">
                <a16:creationId xmlns:a16="http://schemas.microsoft.com/office/drawing/2014/main" id="{10912F41-3DD8-4E00-A6C8-1CCD4B23230E}"/>
              </a:ext>
            </a:extLst>
          </p:cNvPr>
          <p:cNvPicPr>
            <a:picLocks noChangeAspect="1"/>
          </p:cNvPicPr>
          <p:nvPr/>
        </p:nvPicPr>
        <p:blipFill>
          <a:blip r:embed="rId3"/>
          <a:stretch>
            <a:fillRect/>
          </a:stretch>
        </p:blipFill>
        <p:spPr>
          <a:xfrm>
            <a:off x="8367712" y="1600203"/>
            <a:ext cx="3214688" cy="1571625"/>
          </a:xfrm>
          <a:prstGeom prst="rect">
            <a:avLst/>
          </a:prstGeom>
        </p:spPr>
      </p:pic>
      <p:pic>
        <p:nvPicPr>
          <p:cNvPr id="5" name="Picture 4">
            <a:extLst>
              <a:ext uri="{FF2B5EF4-FFF2-40B4-BE49-F238E27FC236}">
                <a16:creationId xmlns:a16="http://schemas.microsoft.com/office/drawing/2014/main" id="{A52BB21E-D245-4100-A81A-0C1C81AD1F5A}"/>
              </a:ext>
            </a:extLst>
          </p:cNvPr>
          <p:cNvPicPr>
            <a:picLocks noChangeAspect="1"/>
          </p:cNvPicPr>
          <p:nvPr/>
        </p:nvPicPr>
        <p:blipFill>
          <a:blip r:embed="rId4"/>
          <a:stretch>
            <a:fillRect/>
          </a:stretch>
        </p:blipFill>
        <p:spPr>
          <a:xfrm>
            <a:off x="7467600" y="3545547"/>
            <a:ext cx="3986561" cy="3095625"/>
          </a:xfrm>
          <a:prstGeom prst="rect">
            <a:avLst/>
          </a:prstGeom>
        </p:spPr>
      </p:pic>
      <p:sp>
        <p:nvSpPr>
          <p:cNvPr id="2" name="Title 1">
            <a:extLst>
              <a:ext uri="{FF2B5EF4-FFF2-40B4-BE49-F238E27FC236}">
                <a16:creationId xmlns:a16="http://schemas.microsoft.com/office/drawing/2014/main" id="{425ADFE2-82A8-4397-8DEF-66C7A1788682}"/>
              </a:ext>
            </a:extLst>
          </p:cNvPr>
          <p:cNvSpPr>
            <a:spLocks noGrp="1"/>
          </p:cNvSpPr>
          <p:nvPr>
            <p:ph type="title"/>
          </p:nvPr>
        </p:nvSpPr>
        <p:spPr>
          <a:xfrm>
            <a:off x="3368566" y="208945"/>
            <a:ext cx="6156434" cy="1143000"/>
          </a:xfrm>
        </p:spPr>
        <p:txBody>
          <a:bodyPr/>
          <a:lstStyle/>
          <a:p>
            <a:pPr algn="l"/>
            <a:r>
              <a:rPr lang="en-US" b="1" dirty="0"/>
              <a:t>Loading Verification</a:t>
            </a:r>
          </a:p>
        </p:txBody>
      </p:sp>
      <p:sp>
        <p:nvSpPr>
          <p:cNvPr id="3" name="Content Placeholder 2">
            <a:extLst>
              <a:ext uri="{FF2B5EF4-FFF2-40B4-BE49-F238E27FC236}">
                <a16:creationId xmlns:a16="http://schemas.microsoft.com/office/drawing/2014/main" id="{3FC20CD4-82A8-4607-B6A6-94AA84368903}"/>
              </a:ext>
            </a:extLst>
          </p:cNvPr>
          <p:cNvSpPr>
            <a:spLocks noGrp="1"/>
          </p:cNvSpPr>
          <p:nvPr>
            <p:ph idx="1"/>
          </p:nvPr>
        </p:nvSpPr>
        <p:spPr/>
        <p:txBody>
          <a:bodyPr/>
          <a:lstStyle/>
          <a:p>
            <a:pPr>
              <a:spcBef>
                <a:spcPts val="0"/>
              </a:spcBef>
            </a:pPr>
            <a:r>
              <a:rPr lang="en-US" sz="2800" dirty="0"/>
              <a:t>All Holders</a:t>
            </a:r>
          </a:p>
          <a:p>
            <a:pPr>
              <a:spcBef>
                <a:spcPts val="0"/>
              </a:spcBef>
            </a:pPr>
            <a:endParaRPr lang="en-US" sz="1200" dirty="0"/>
          </a:p>
          <a:p>
            <a:pPr>
              <a:spcBef>
                <a:spcPts val="0"/>
              </a:spcBef>
            </a:pPr>
            <a:r>
              <a:rPr lang="en-US" sz="2800" dirty="0"/>
              <a:t>Confirmation of OEM Calculations</a:t>
            </a:r>
          </a:p>
          <a:p>
            <a:pPr lvl="1">
              <a:spcBef>
                <a:spcPts val="0"/>
              </a:spcBef>
            </a:pPr>
            <a:r>
              <a:rPr lang="en-US" sz="2400" dirty="0"/>
              <a:t>Pressure = correct lineal load</a:t>
            </a:r>
          </a:p>
          <a:p>
            <a:pPr>
              <a:spcBef>
                <a:spcPts val="0"/>
              </a:spcBef>
            </a:pPr>
            <a:endParaRPr lang="en-US" sz="1200" dirty="0"/>
          </a:p>
          <a:p>
            <a:pPr>
              <a:spcBef>
                <a:spcPts val="0"/>
              </a:spcBef>
            </a:pPr>
            <a:r>
              <a:rPr lang="en-US" sz="2800" dirty="0"/>
              <a:t>Loading Sequence</a:t>
            </a:r>
          </a:p>
          <a:p>
            <a:pPr>
              <a:spcBef>
                <a:spcPts val="0"/>
              </a:spcBef>
            </a:pPr>
            <a:endParaRPr lang="en-US" sz="1200" dirty="0"/>
          </a:p>
          <a:p>
            <a:pPr>
              <a:spcBef>
                <a:spcPts val="0"/>
              </a:spcBef>
            </a:pPr>
            <a:r>
              <a:rPr lang="en-US" sz="2800" dirty="0"/>
              <a:t>Smooth Operation</a:t>
            </a:r>
          </a:p>
        </p:txBody>
      </p:sp>
    </p:spTree>
    <p:extLst>
      <p:ext uri="{BB962C8B-B14F-4D97-AF65-F5344CB8AC3E}">
        <p14:creationId xmlns:p14="http://schemas.microsoft.com/office/powerpoint/2010/main" val="3858845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2514600" y="208753"/>
            <a:ext cx="9829800" cy="1046162"/>
          </a:xfrm>
        </p:spPr>
        <p:txBody>
          <a:bodyPr/>
          <a:lstStyle/>
          <a:p>
            <a:r>
              <a:rPr lang="en-US" altLang="en-US" b="1" dirty="0"/>
              <a:t>Critical Operator Routine Process Checks</a:t>
            </a:r>
          </a:p>
        </p:txBody>
      </p:sp>
      <p:sp>
        <p:nvSpPr>
          <p:cNvPr id="3" name="Content Placeholder 2"/>
          <p:cNvSpPr>
            <a:spLocks noGrp="1"/>
          </p:cNvSpPr>
          <p:nvPr>
            <p:ph sz="half" idx="1"/>
          </p:nvPr>
        </p:nvSpPr>
        <p:spPr/>
        <p:txBody>
          <a:bodyPr>
            <a:normAutofit lnSpcReduction="10000"/>
          </a:bodyPr>
          <a:lstStyle/>
          <a:p>
            <a:pPr>
              <a:defRPr/>
            </a:pPr>
            <a:r>
              <a:rPr lang="en-US" dirty="0"/>
              <a:t>Yankee surface with a flashlight</a:t>
            </a:r>
          </a:p>
          <a:p>
            <a:pPr lvl="1">
              <a:defRPr/>
            </a:pPr>
            <a:r>
              <a:rPr lang="en-US" dirty="0"/>
              <a:t>Coating uniformity</a:t>
            </a:r>
          </a:p>
          <a:p>
            <a:pPr lvl="1">
              <a:defRPr/>
            </a:pPr>
            <a:r>
              <a:rPr lang="en-US" dirty="0"/>
              <a:t>Sprayboom nozzles</a:t>
            </a:r>
          </a:p>
          <a:p>
            <a:pPr lvl="1">
              <a:defRPr/>
            </a:pPr>
            <a:endParaRPr lang="en-US" dirty="0"/>
          </a:p>
          <a:p>
            <a:pPr>
              <a:defRPr/>
            </a:pPr>
            <a:r>
              <a:rPr lang="en-US" dirty="0"/>
              <a:t>Yankee and sheet surface with a strobe light</a:t>
            </a:r>
          </a:p>
          <a:p>
            <a:pPr lvl="1">
              <a:defRPr/>
            </a:pPr>
            <a:r>
              <a:rPr lang="en-US" dirty="0"/>
              <a:t>Coating uniformity</a:t>
            </a:r>
          </a:p>
          <a:p>
            <a:pPr lvl="1">
              <a:defRPr/>
            </a:pPr>
            <a:r>
              <a:rPr lang="en-US" dirty="0"/>
              <a:t>Coating integrity (smooth or chatter)</a:t>
            </a:r>
          </a:p>
          <a:p>
            <a:pPr lvl="1">
              <a:defRPr/>
            </a:pPr>
            <a:r>
              <a:rPr lang="en-US" dirty="0"/>
              <a:t>Sprayboom nozzle spray</a:t>
            </a:r>
          </a:p>
          <a:p>
            <a:pPr lvl="1">
              <a:defRPr/>
            </a:pPr>
            <a:r>
              <a:rPr lang="en-US" dirty="0"/>
              <a:t>Sheet imperfections</a:t>
            </a:r>
          </a:p>
          <a:p>
            <a:pPr lvl="1">
              <a:defRPr/>
            </a:pPr>
            <a:endParaRPr lang="en-US" dirty="0"/>
          </a:p>
        </p:txBody>
      </p:sp>
      <p:sp>
        <p:nvSpPr>
          <p:cNvPr id="82948" name="Content Placeholder 5"/>
          <p:cNvSpPr>
            <a:spLocks noGrp="1"/>
          </p:cNvSpPr>
          <p:nvPr>
            <p:ph sz="half" idx="2"/>
          </p:nvPr>
        </p:nvSpPr>
        <p:spPr/>
        <p:txBody>
          <a:bodyPr/>
          <a:lstStyle/>
          <a:p>
            <a:r>
              <a:rPr lang="en-US" altLang="en-US" dirty="0"/>
              <a:t>Blade loading pressure</a:t>
            </a:r>
          </a:p>
          <a:p>
            <a:pPr lvl="1"/>
            <a:r>
              <a:rPr lang="en-US" altLang="en-US" dirty="0"/>
              <a:t>Uniform front and back</a:t>
            </a:r>
          </a:p>
          <a:p>
            <a:endParaRPr lang="en-US" altLang="en-US" dirty="0"/>
          </a:p>
          <a:p>
            <a:r>
              <a:rPr lang="en-US" altLang="en-US" dirty="0"/>
              <a:t>Blade loading sequence</a:t>
            </a:r>
          </a:p>
          <a:p>
            <a:pPr lvl="1"/>
            <a:r>
              <a:rPr lang="en-US" altLang="en-US" dirty="0"/>
              <a:t>Moved into position</a:t>
            </a:r>
          </a:p>
          <a:p>
            <a:pPr lvl="1"/>
            <a:r>
              <a:rPr lang="en-US" altLang="en-US" dirty="0"/>
              <a:t>Loading tube pressurized</a:t>
            </a:r>
          </a:p>
          <a:p>
            <a:pPr lvl="1"/>
            <a:endParaRPr lang="en-US" altLang="en-US" dirty="0"/>
          </a:p>
          <a:p>
            <a:r>
              <a:rPr lang="en-US" altLang="en-US" dirty="0"/>
              <a:t>Blade oscillation</a:t>
            </a:r>
          </a:p>
          <a:p>
            <a:pPr lvl="1"/>
            <a:r>
              <a:rPr lang="en-US" altLang="en-US" dirty="0"/>
              <a:t>smooth</a:t>
            </a:r>
          </a:p>
        </p:txBody>
      </p:sp>
    </p:spTree>
    <p:extLst>
      <p:ext uri="{BB962C8B-B14F-4D97-AF65-F5344CB8AC3E}">
        <p14:creationId xmlns:p14="http://schemas.microsoft.com/office/powerpoint/2010/main" val="3977474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82948">
                                            <p:txEl>
                                              <p:pRg st="0" end="0"/>
                                            </p:txEl>
                                          </p:spTgt>
                                        </p:tgtEl>
                                        <p:attrNameLst>
                                          <p:attrName>style.visibility</p:attrName>
                                        </p:attrNameLst>
                                      </p:cBhvr>
                                      <p:to>
                                        <p:strVal val="visible"/>
                                      </p:to>
                                    </p:set>
                                    <p:anim calcmode="lin" valueType="num">
                                      <p:cBhvr additive="base">
                                        <p:cTn id="43" dur="500" fill="hold"/>
                                        <p:tgtEl>
                                          <p:spTgt spid="82948">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2948">
                                            <p:txEl>
                                              <p:pRg st="0" end="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82948">
                                            <p:txEl>
                                              <p:pRg st="1" end="1"/>
                                            </p:txEl>
                                          </p:spTgt>
                                        </p:tgtEl>
                                        <p:attrNameLst>
                                          <p:attrName>style.visibility</p:attrName>
                                        </p:attrNameLst>
                                      </p:cBhvr>
                                      <p:to>
                                        <p:strVal val="visible"/>
                                      </p:to>
                                    </p:set>
                                    <p:anim calcmode="lin" valueType="num">
                                      <p:cBhvr additive="base">
                                        <p:cTn id="47" dur="500" fill="hold"/>
                                        <p:tgtEl>
                                          <p:spTgt spid="82948">
                                            <p:txEl>
                                              <p:pRg st="1" end="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8294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82948">
                                            <p:txEl>
                                              <p:pRg st="3" end="3"/>
                                            </p:txEl>
                                          </p:spTgt>
                                        </p:tgtEl>
                                        <p:attrNameLst>
                                          <p:attrName>style.visibility</p:attrName>
                                        </p:attrNameLst>
                                      </p:cBhvr>
                                      <p:to>
                                        <p:strVal val="visible"/>
                                      </p:to>
                                    </p:set>
                                    <p:anim calcmode="lin" valueType="num">
                                      <p:cBhvr additive="base">
                                        <p:cTn id="53" dur="500" fill="hold"/>
                                        <p:tgtEl>
                                          <p:spTgt spid="82948">
                                            <p:txEl>
                                              <p:pRg st="3" end="3"/>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82948">
                                            <p:txEl>
                                              <p:pRg st="3" end="3"/>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82948">
                                            <p:txEl>
                                              <p:pRg st="4" end="4"/>
                                            </p:txEl>
                                          </p:spTgt>
                                        </p:tgtEl>
                                        <p:attrNameLst>
                                          <p:attrName>style.visibility</p:attrName>
                                        </p:attrNameLst>
                                      </p:cBhvr>
                                      <p:to>
                                        <p:strVal val="visible"/>
                                      </p:to>
                                    </p:set>
                                    <p:anim calcmode="lin" valueType="num">
                                      <p:cBhvr additive="base">
                                        <p:cTn id="57" dur="500" fill="hold"/>
                                        <p:tgtEl>
                                          <p:spTgt spid="82948">
                                            <p:txEl>
                                              <p:pRg st="4" end="4"/>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82948">
                                            <p:txEl>
                                              <p:pRg st="4" end="4"/>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82948">
                                            <p:txEl>
                                              <p:pRg st="5" end="5"/>
                                            </p:txEl>
                                          </p:spTgt>
                                        </p:tgtEl>
                                        <p:attrNameLst>
                                          <p:attrName>style.visibility</p:attrName>
                                        </p:attrNameLst>
                                      </p:cBhvr>
                                      <p:to>
                                        <p:strVal val="visible"/>
                                      </p:to>
                                    </p:set>
                                    <p:anim calcmode="lin" valueType="num">
                                      <p:cBhvr additive="base">
                                        <p:cTn id="61" dur="500" fill="hold"/>
                                        <p:tgtEl>
                                          <p:spTgt spid="82948">
                                            <p:txEl>
                                              <p:pRg st="5" end="5"/>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294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82948">
                                            <p:txEl>
                                              <p:pRg st="7" end="7"/>
                                            </p:txEl>
                                          </p:spTgt>
                                        </p:tgtEl>
                                        <p:attrNameLst>
                                          <p:attrName>style.visibility</p:attrName>
                                        </p:attrNameLst>
                                      </p:cBhvr>
                                      <p:to>
                                        <p:strVal val="visible"/>
                                      </p:to>
                                    </p:set>
                                    <p:anim calcmode="lin" valueType="num">
                                      <p:cBhvr additive="base">
                                        <p:cTn id="67" dur="500" fill="hold"/>
                                        <p:tgtEl>
                                          <p:spTgt spid="82948">
                                            <p:txEl>
                                              <p:pRg st="7" end="7"/>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2948">
                                            <p:txEl>
                                              <p:pRg st="7" end="7"/>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82948">
                                            <p:txEl>
                                              <p:pRg st="8" end="8"/>
                                            </p:txEl>
                                          </p:spTgt>
                                        </p:tgtEl>
                                        <p:attrNameLst>
                                          <p:attrName>style.visibility</p:attrName>
                                        </p:attrNameLst>
                                      </p:cBhvr>
                                      <p:to>
                                        <p:strVal val="visible"/>
                                      </p:to>
                                    </p:set>
                                    <p:anim calcmode="lin" valueType="num">
                                      <p:cBhvr additive="base">
                                        <p:cTn id="71" dur="500" fill="hold"/>
                                        <p:tgtEl>
                                          <p:spTgt spid="82948">
                                            <p:txEl>
                                              <p:pRg st="8" end="8"/>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8294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41DD0-9941-4A50-B70F-FC640CD447DA}"/>
              </a:ext>
            </a:extLst>
          </p:cNvPr>
          <p:cNvSpPr>
            <a:spLocks noGrp="1"/>
          </p:cNvSpPr>
          <p:nvPr>
            <p:ph type="title"/>
          </p:nvPr>
        </p:nvSpPr>
        <p:spPr>
          <a:xfrm>
            <a:off x="2743200" y="381000"/>
            <a:ext cx="8963220" cy="827675"/>
          </a:xfrm>
        </p:spPr>
        <p:txBody>
          <a:bodyPr/>
          <a:lstStyle/>
          <a:p>
            <a:pPr>
              <a:lnSpc>
                <a:spcPct val="100000"/>
              </a:lnSpc>
            </a:pPr>
            <a:r>
              <a:rPr lang="en-US" b="1" dirty="0"/>
              <a:t>Doctor Blade Loading Tubes</a:t>
            </a:r>
          </a:p>
        </p:txBody>
      </p:sp>
      <p:sp>
        <p:nvSpPr>
          <p:cNvPr id="4" name="Text Placeholder 3">
            <a:extLst>
              <a:ext uri="{FF2B5EF4-FFF2-40B4-BE49-F238E27FC236}">
                <a16:creationId xmlns:a16="http://schemas.microsoft.com/office/drawing/2014/main" id="{8B53319A-F343-4CDC-99AE-3394A715AD6B}"/>
              </a:ext>
            </a:extLst>
          </p:cNvPr>
          <p:cNvSpPr>
            <a:spLocks noGrp="1"/>
          </p:cNvSpPr>
          <p:nvPr>
            <p:ph type="body" sz="quarter" idx="11"/>
          </p:nvPr>
        </p:nvSpPr>
        <p:spPr>
          <a:xfrm>
            <a:off x="2171702" y="1961518"/>
            <a:ext cx="8081963" cy="3260725"/>
          </a:xfrm>
        </p:spPr>
        <p:txBody>
          <a:bodyPr/>
          <a:lstStyle/>
          <a:p>
            <a:pPr marL="285750" indent="-285750">
              <a:spcBef>
                <a:spcPts val="0"/>
              </a:spcBef>
              <a:buFont typeface="Arial" panose="020B0604020202020204" pitchFamily="34" charset="0"/>
              <a:buChar char="•"/>
            </a:pPr>
            <a:r>
              <a:rPr lang="en-US" sz="2800" b="1" dirty="0"/>
              <a:t>Load Tube Failure</a:t>
            </a:r>
          </a:p>
          <a:p>
            <a:pPr marL="552450" lvl="1">
              <a:spcBef>
                <a:spcPts val="0"/>
              </a:spcBef>
              <a:buFont typeface="Arial" panose="020B0604020202020204" pitchFamily="34" charset="0"/>
              <a:buChar char="•"/>
            </a:pPr>
            <a:r>
              <a:rPr lang="en-US" dirty="0"/>
              <a:t>Frequent, if not most common cause of doctoring problems</a:t>
            </a:r>
          </a:p>
          <a:p>
            <a:pPr marL="552450" lvl="1">
              <a:spcBef>
                <a:spcPts val="1200"/>
              </a:spcBef>
              <a:buFont typeface="Arial" panose="020B0604020202020204" pitchFamily="34" charset="0"/>
              <a:buChar char="•"/>
            </a:pPr>
            <a:r>
              <a:rPr lang="en-US" dirty="0"/>
              <a:t>Environment (high heat) and age</a:t>
            </a:r>
          </a:p>
          <a:p>
            <a:pPr marL="733425" lvl="2" indent="-285750">
              <a:buFont typeface="Arial" panose="020B0604020202020204" pitchFamily="34" charset="0"/>
              <a:buChar char="•"/>
            </a:pPr>
            <a:r>
              <a:rPr lang="en-US" sz="2000" dirty="0"/>
              <a:t>Tubes become brittle and fail</a:t>
            </a:r>
            <a:endParaRPr lang="en-US" sz="1100" dirty="0"/>
          </a:p>
          <a:p>
            <a:pPr marL="552450" lvl="1">
              <a:spcBef>
                <a:spcPts val="1200"/>
              </a:spcBef>
              <a:buFont typeface="Arial" panose="020B0604020202020204" pitchFamily="34" charset="0"/>
              <a:buChar char="•"/>
            </a:pPr>
            <a:r>
              <a:rPr lang="en-US" dirty="0"/>
              <a:t>Relatively easy to replace</a:t>
            </a:r>
          </a:p>
          <a:p>
            <a:pPr marL="552450" lvl="1">
              <a:spcBef>
                <a:spcPts val="1200"/>
              </a:spcBef>
              <a:buFont typeface="Arial" panose="020B0604020202020204" pitchFamily="34" charset="0"/>
              <a:buChar char="•"/>
            </a:pPr>
            <a:r>
              <a:rPr lang="en-US" dirty="0"/>
              <a:t>Check with doctor supplier on best material and replacement schedule</a:t>
            </a:r>
          </a:p>
          <a:p>
            <a:pPr>
              <a:spcBef>
                <a:spcPts val="0"/>
              </a:spcBef>
            </a:pPr>
            <a:endParaRPr lang="en-US" sz="2000" dirty="0"/>
          </a:p>
        </p:txBody>
      </p:sp>
    </p:spTree>
    <p:extLst>
      <p:ext uri="{BB962C8B-B14F-4D97-AF65-F5344CB8AC3E}">
        <p14:creationId xmlns:p14="http://schemas.microsoft.com/office/powerpoint/2010/main" val="2713582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3581400" y="228600"/>
            <a:ext cx="5638800" cy="1143000"/>
          </a:xfrm>
        </p:spPr>
        <p:txBody>
          <a:bodyPr/>
          <a:lstStyle/>
          <a:p>
            <a:r>
              <a:rPr lang="en-US" altLang="en-US" b="1" dirty="0"/>
              <a:t>What Happened Here?</a:t>
            </a:r>
          </a:p>
        </p:txBody>
      </p:sp>
      <p:pic>
        <p:nvPicPr>
          <p:cNvPr id="2" name="Picture 1">
            <a:extLst>
              <a:ext uri="{FF2B5EF4-FFF2-40B4-BE49-F238E27FC236}">
                <a16:creationId xmlns:a16="http://schemas.microsoft.com/office/drawing/2014/main" id="{E3E8C728-DAF2-4E4C-84DB-5551772998FE}"/>
              </a:ext>
            </a:extLst>
          </p:cNvPr>
          <p:cNvPicPr>
            <a:picLocks noChangeAspect="1"/>
          </p:cNvPicPr>
          <p:nvPr/>
        </p:nvPicPr>
        <p:blipFill>
          <a:blip r:embed="rId3"/>
          <a:stretch>
            <a:fillRect/>
          </a:stretch>
        </p:blipFill>
        <p:spPr>
          <a:xfrm>
            <a:off x="2057400" y="2209800"/>
            <a:ext cx="3759200" cy="2819400"/>
          </a:xfrm>
          <a:prstGeom prst="rect">
            <a:avLst/>
          </a:prstGeom>
        </p:spPr>
      </p:pic>
      <p:pic>
        <p:nvPicPr>
          <p:cNvPr id="3" name="Picture 2">
            <a:extLst>
              <a:ext uri="{FF2B5EF4-FFF2-40B4-BE49-F238E27FC236}">
                <a16:creationId xmlns:a16="http://schemas.microsoft.com/office/drawing/2014/main" id="{69071BE6-ECF8-4B82-8874-0B80147DE4F6}"/>
              </a:ext>
            </a:extLst>
          </p:cNvPr>
          <p:cNvPicPr>
            <a:picLocks noChangeAspect="1"/>
          </p:cNvPicPr>
          <p:nvPr/>
        </p:nvPicPr>
        <p:blipFill>
          <a:blip r:embed="rId4"/>
          <a:stretch>
            <a:fillRect/>
          </a:stretch>
        </p:blipFill>
        <p:spPr>
          <a:xfrm>
            <a:off x="6223000" y="2209800"/>
            <a:ext cx="3759200" cy="2819400"/>
          </a:xfrm>
          <a:prstGeom prst="rect">
            <a:avLst/>
          </a:prstGeom>
        </p:spPr>
      </p:pic>
    </p:spTree>
    <p:extLst>
      <p:ext uri="{BB962C8B-B14F-4D97-AF65-F5344CB8AC3E}">
        <p14:creationId xmlns:p14="http://schemas.microsoft.com/office/powerpoint/2010/main" val="3407641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3505200" y="65471"/>
            <a:ext cx="5410200" cy="1143000"/>
          </a:xfrm>
        </p:spPr>
        <p:txBody>
          <a:bodyPr/>
          <a:lstStyle/>
          <a:p>
            <a:r>
              <a:rPr lang="en-US" altLang="en-US" b="1" dirty="0"/>
              <a:t>Please Don’t Do This</a:t>
            </a:r>
          </a:p>
        </p:txBody>
      </p:sp>
      <p:pic>
        <p:nvPicPr>
          <p:cNvPr id="80901" name="Picture 2" descr="#4 tm DRYER 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7888" y="1263650"/>
            <a:ext cx="31242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7091" y="3722688"/>
            <a:ext cx="3240087" cy="248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p:nvPr/>
        </p:nvSpPr>
        <p:spPr>
          <a:xfrm>
            <a:off x="4497388" y="1304928"/>
            <a:ext cx="2590800" cy="26003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Yankee</a:t>
            </a:r>
          </a:p>
        </p:txBody>
      </p:sp>
      <p:sp>
        <p:nvSpPr>
          <p:cNvPr id="8" name="Rectangle 7"/>
          <p:cNvSpPr/>
          <p:nvPr/>
        </p:nvSpPr>
        <p:spPr>
          <a:xfrm rot="20860650">
            <a:off x="4968875" y="3689353"/>
            <a:ext cx="203200" cy="86042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80905" name="Picture 5" descr="http://tse1.mm.bing.net/th?id=OIP.Ma8f86735fec6a135995fdc8e250727b0o0&amp;pid=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7113" y="3722688"/>
            <a:ext cx="19240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p:cNvCxnSpPr/>
          <p:nvPr/>
        </p:nvCxnSpPr>
        <p:spPr>
          <a:xfrm flipV="1">
            <a:off x="3048000" y="3905253"/>
            <a:ext cx="1830388" cy="133032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8711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4200" y="177987"/>
            <a:ext cx="8534394" cy="1143000"/>
          </a:xfrm>
        </p:spPr>
        <p:txBody>
          <a:bodyPr/>
          <a:lstStyle/>
          <a:p>
            <a:r>
              <a:rPr lang="en-US" sz="4000" b="1" dirty="0"/>
              <a:t>Yankee Doctor Maintenance Quick Reference Chart</a:t>
            </a:r>
          </a:p>
        </p:txBody>
      </p:sp>
      <p:graphicFrame>
        <p:nvGraphicFramePr>
          <p:cNvPr id="5" name="Table 4"/>
          <p:cNvGraphicFramePr>
            <a:graphicFrameLocks noGrp="1"/>
          </p:cNvGraphicFramePr>
          <p:nvPr>
            <p:extLst>
              <p:ext uri="{D42A27DB-BD31-4B8C-83A1-F6EECF244321}">
                <p14:modId xmlns:p14="http://schemas.microsoft.com/office/powerpoint/2010/main" val="2777506712"/>
              </p:ext>
            </p:extLst>
          </p:nvPr>
        </p:nvGraphicFramePr>
        <p:xfrm>
          <a:off x="1905005" y="1371603"/>
          <a:ext cx="8534394" cy="3820033"/>
        </p:xfrm>
        <a:graphic>
          <a:graphicData uri="http://schemas.openxmlformats.org/drawingml/2006/table">
            <a:tbl>
              <a:tblPr firstRow="1" firstCol="1" bandRow="1"/>
              <a:tblGrid>
                <a:gridCol w="3017874">
                  <a:extLst>
                    <a:ext uri="{9D8B030D-6E8A-4147-A177-3AD203B41FA5}">
                      <a16:colId xmlns:a16="http://schemas.microsoft.com/office/drawing/2014/main" val="20000"/>
                    </a:ext>
                  </a:extLst>
                </a:gridCol>
                <a:gridCol w="719321">
                  <a:extLst>
                    <a:ext uri="{9D8B030D-6E8A-4147-A177-3AD203B41FA5}">
                      <a16:colId xmlns:a16="http://schemas.microsoft.com/office/drawing/2014/main" val="20001"/>
                    </a:ext>
                  </a:extLst>
                </a:gridCol>
                <a:gridCol w="827133">
                  <a:extLst>
                    <a:ext uri="{9D8B030D-6E8A-4147-A177-3AD203B41FA5}">
                      <a16:colId xmlns:a16="http://schemas.microsoft.com/office/drawing/2014/main" val="20002"/>
                    </a:ext>
                  </a:extLst>
                </a:gridCol>
                <a:gridCol w="827133">
                  <a:extLst>
                    <a:ext uri="{9D8B030D-6E8A-4147-A177-3AD203B41FA5}">
                      <a16:colId xmlns:a16="http://schemas.microsoft.com/office/drawing/2014/main" val="20003"/>
                    </a:ext>
                  </a:extLst>
                </a:gridCol>
                <a:gridCol w="827133">
                  <a:extLst>
                    <a:ext uri="{9D8B030D-6E8A-4147-A177-3AD203B41FA5}">
                      <a16:colId xmlns:a16="http://schemas.microsoft.com/office/drawing/2014/main" val="20004"/>
                    </a:ext>
                  </a:extLst>
                </a:gridCol>
                <a:gridCol w="827133">
                  <a:extLst>
                    <a:ext uri="{9D8B030D-6E8A-4147-A177-3AD203B41FA5}">
                      <a16:colId xmlns:a16="http://schemas.microsoft.com/office/drawing/2014/main" val="20005"/>
                    </a:ext>
                  </a:extLst>
                </a:gridCol>
                <a:gridCol w="827133">
                  <a:extLst>
                    <a:ext uri="{9D8B030D-6E8A-4147-A177-3AD203B41FA5}">
                      <a16:colId xmlns:a16="http://schemas.microsoft.com/office/drawing/2014/main" val="20006"/>
                    </a:ext>
                  </a:extLst>
                </a:gridCol>
                <a:gridCol w="661534">
                  <a:extLst>
                    <a:ext uri="{9D8B030D-6E8A-4147-A177-3AD203B41FA5}">
                      <a16:colId xmlns:a16="http://schemas.microsoft.com/office/drawing/2014/main" val="20007"/>
                    </a:ext>
                  </a:extLst>
                </a:gridCol>
              </a:tblGrid>
              <a:tr h="400050">
                <a:tc>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Times New Roman"/>
                        </a:rPr>
                        <a:t> Item/Schedule</a:t>
                      </a:r>
                      <a:endParaRPr lang="en-US" sz="1400" b="1"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effectLst/>
                          <a:latin typeface="Calibri"/>
                          <a:ea typeface="Times New Roman"/>
                          <a:cs typeface="Times New Roman"/>
                        </a:rPr>
                        <a:t>Daily</a:t>
                      </a:r>
                      <a:endParaRPr lang="en-US" sz="1100" b="1"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effectLst/>
                          <a:latin typeface="Calibri"/>
                          <a:ea typeface="Times New Roman"/>
                          <a:cs typeface="Times New Roman"/>
                        </a:rPr>
                        <a:t>3 Months</a:t>
                      </a:r>
                      <a:endParaRPr lang="en-US" sz="1100" b="1"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effectLst/>
                          <a:latin typeface="Calibri"/>
                          <a:ea typeface="Times New Roman"/>
                          <a:cs typeface="Times New Roman"/>
                        </a:rPr>
                        <a:t>6 Months</a:t>
                      </a:r>
                      <a:endParaRPr lang="en-US" sz="1100" b="1"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effectLst/>
                          <a:latin typeface="Calibri"/>
                          <a:ea typeface="Times New Roman"/>
                          <a:cs typeface="Times New Roman"/>
                        </a:rPr>
                        <a:t>1 Year</a:t>
                      </a:r>
                      <a:endParaRPr lang="en-US" sz="1100" b="1"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effectLst/>
                          <a:latin typeface="Calibri"/>
                          <a:ea typeface="Times New Roman"/>
                          <a:cs typeface="Times New Roman"/>
                        </a:rPr>
                        <a:t>3 Year</a:t>
                      </a:r>
                      <a:endParaRPr lang="en-US" sz="1100" b="1"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effectLst/>
                          <a:latin typeface="Calibri"/>
                          <a:ea typeface="Times New Roman"/>
                          <a:cs typeface="Times New Roman"/>
                        </a:rPr>
                        <a:t>5 Year</a:t>
                      </a:r>
                      <a:endParaRPr lang="en-US" sz="1100" b="1"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effectLst/>
                          <a:latin typeface="Calibri"/>
                          <a:ea typeface="Times New Roman"/>
                          <a:cs typeface="Times New Roman"/>
                        </a:rPr>
                        <a:t>As Needed</a:t>
                      </a:r>
                      <a:endParaRPr lang="en-US" sz="1100" b="1"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marL="0" marR="0">
                        <a:lnSpc>
                          <a:spcPct val="115000"/>
                        </a:lnSpc>
                        <a:spcBef>
                          <a:spcPts val="0"/>
                        </a:spcBef>
                        <a:spcAft>
                          <a:spcPts val="0"/>
                        </a:spcAft>
                      </a:pPr>
                      <a:r>
                        <a:rPr lang="en-US" sz="1100" b="1" dirty="0">
                          <a:solidFill>
                            <a:srgbClr val="000000"/>
                          </a:solidFill>
                          <a:effectLst/>
                          <a:latin typeface="Calibri"/>
                          <a:ea typeface="Times New Roman"/>
                          <a:cs typeface="Times New Roman"/>
                        </a:rPr>
                        <a:t>Holder</a:t>
                      </a:r>
                      <a:endParaRPr lang="en-US" sz="1100"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nSpc>
                          <a:spcPct val="115000"/>
                        </a:lnSpc>
                        <a:spcBef>
                          <a:spcPts val="0"/>
                        </a:spcBef>
                        <a:spcAft>
                          <a:spcPts val="0"/>
                        </a:spcAft>
                      </a:pPr>
                      <a:r>
                        <a:rPr lang="en-US" sz="1100" dirty="0">
                          <a:solidFill>
                            <a:srgbClr val="000000"/>
                          </a:solidFill>
                          <a:effectLst/>
                          <a:latin typeface="Calibri"/>
                          <a:ea typeface="Times New Roman"/>
                          <a:cs typeface="Times New Roman"/>
                        </a:rPr>
                        <a:t> </a:t>
                      </a:r>
                      <a:endParaRPr lang="en-US" sz="1100" dirty="0">
                        <a:effectLst/>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nSpc>
                          <a:spcPct val="115000"/>
                        </a:lnSpc>
                        <a:spcBef>
                          <a:spcPts val="0"/>
                        </a:spcBef>
                        <a:spcAft>
                          <a:spcPts val="0"/>
                        </a:spcAft>
                      </a:pPr>
                      <a:r>
                        <a:rPr lang="en-US" sz="1100" dirty="0">
                          <a:solidFill>
                            <a:srgbClr val="000000"/>
                          </a:solidFill>
                          <a:effectLst/>
                          <a:latin typeface="Calibri"/>
                          <a:ea typeface="Times New Roman"/>
                          <a:cs typeface="Times New Roman"/>
                        </a:rPr>
                        <a:t> </a:t>
                      </a:r>
                      <a:endParaRPr lang="en-US" sz="1100" dirty="0">
                        <a:effectLst/>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nSpc>
                          <a:spcPct val="115000"/>
                        </a:lnSpc>
                        <a:spcBef>
                          <a:spcPts val="0"/>
                        </a:spcBef>
                        <a:spcAft>
                          <a:spcPts val="0"/>
                        </a:spcAft>
                      </a:pPr>
                      <a:r>
                        <a:rPr lang="en-US" sz="1100" dirty="0">
                          <a:solidFill>
                            <a:srgbClr val="000000"/>
                          </a:solidFill>
                          <a:effectLst/>
                          <a:latin typeface="Calibri"/>
                          <a:ea typeface="Times New Roman"/>
                          <a:cs typeface="Times New Roman"/>
                        </a:rPr>
                        <a:t> </a:t>
                      </a:r>
                      <a:endParaRPr lang="en-US" sz="1100" dirty="0">
                        <a:effectLst/>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nSpc>
                          <a:spcPct val="115000"/>
                        </a:lnSpc>
                        <a:spcBef>
                          <a:spcPts val="0"/>
                        </a:spcBef>
                        <a:spcAft>
                          <a:spcPts val="0"/>
                        </a:spcAft>
                      </a:pPr>
                      <a:r>
                        <a:rPr lang="en-US" sz="1100" dirty="0">
                          <a:solidFill>
                            <a:srgbClr val="000000"/>
                          </a:solidFill>
                          <a:effectLst/>
                          <a:latin typeface="Calibri"/>
                          <a:ea typeface="Times New Roman"/>
                          <a:cs typeface="Times New Roman"/>
                        </a:rPr>
                        <a:t> </a:t>
                      </a:r>
                      <a:endParaRPr lang="en-US" sz="1100" dirty="0">
                        <a:effectLst/>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nSpc>
                          <a:spcPct val="115000"/>
                        </a:lnSpc>
                        <a:spcBef>
                          <a:spcPts val="0"/>
                        </a:spcBef>
                        <a:spcAft>
                          <a:spcPts val="0"/>
                        </a:spcAft>
                      </a:pPr>
                      <a:r>
                        <a:rPr lang="en-US" sz="1100" dirty="0">
                          <a:solidFill>
                            <a:srgbClr val="000000"/>
                          </a:solidFill>
                          <a:effectLst/>
                          <a:latin typeface="Calibri"/>
                          <a:ea typeface="Times New Roman"/>
                          <a:cs typeface="Times New Roman"/>
                        </a:rPr>
                        <a:t> </a:t>
                      </a:r>
                      <a:endParaRPr lang="en-US" sz="1100" dirty="0">
                        <a:effectLst/>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nSpc>
                          <a:spcPct val="115000"/>
                        </a:lnSpc>
                        <a:spcBef>
                          <a:spcPts val="0"/>
                        </a:spcBef>
                        <a:spcAft>
                          <a:spcPts val="0"/>
                        </a:spcAft>
                      </a:pPr>
                      <a:r>
                        <a:rPr lang="en-US" sz="1100" dirty="0">
                          <a:solidFill>
                            <a:srgbClr val="000000"/>
                          </a:solidFill>
                          <a:effectLst/>
                          <a:latin typeface="Calibri"/>
                          <a:ea typeface="Times New Roman"/>
                          <a:cs typeface="Times New Roman"/>
                        </a:rPr>
                        <a:t> </a:t>
                      </a:r>
                      <a:endParaRPr lang="en-US" sz="1100" dirty="0">
                        <a:effectLst/>
                        <a:latin typeface="Calibri"/>
                        <a:ea typeface="Times New Roman"/>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nSpc>
                          <a:spcPct val="115000"/>
                        </a:lnSpc>
                        <a:spcBef>
                          <a:spcPts val="0"/>
                        </a:spcBef>
                        <a:spcAft>
                          <a:spcPts val="0"/>
                        </a:spcAft>
                      </a:pPr>
                      <a:r>
                        <a:rPr lang="en-US" sz="1100" dirty="0">
                          <a:solidFill>
                            <a:srgbClr val="000000"/>
                          </a:solidFill>
                          <a:effectLst/>
                          <a:latin typeface="Calibri"/>
                          <a:ea typeface="Times New Roman"/>
                          <a:cs typeface="Times New Roman"/>
                        </a:rPr>
                        <a:t> </a:t>
                      </a:r>
                      <a:endParaRPr lang="en-US"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190500">
                <a:tc>
                  <a:txBody>
                    <a:bodyPr/>
                    <a:lstStyle/>
                    <a:p>
                      <a:pPr marL="0" marR="0" indent="139700">
                        <a:lnSpc>
                          <a:spcPct val="115000"/>
                        </a:lnSpc>
                        <a:spcBef>
                          <a:spcPts val="0"/>
                        </a:spcBef>
                        <a:spcAft>
                          <a:spcPts val="0"/>
                        </a:spcAft>
                      </a:pPr>
                      <a:r>
                        <a:rPr lang="en-US" sz="1100" dirty="0">
                          <a:solidFill>
                            <a:srgbClr val="000000"/>
                          </a:solidFill>
                          <a:effectLst/>
                          <a:latin typeface="Calibri"/>
                          <a:ea typeface="Times New Roman"/>
                          <a:cs typeface="Times New Roman"/>
                        </a:rPr>
                        <a:t>Hygiene </a:t>
                      </a:r>
                      <a:r>
                        <a:rPr lang="en-US" sz="1100" baseline="30000" dirty="0">
                          <a:solidFill>
                            <a:srgbClr val="000000"/>
                          </a:solidFill>
                          <a:effectLst/>
                          <a:latin typeface="Calibri"/>
                          <a:ea typeface="Times New Roman"/>
                          <a:cs typeface="Times New Roman"/>
                        </a:rPr>
                        <a:t>1</a:t>
                      </a:r>
                      <a:endParaRPr lang="en-US" sz="1100" baseline="300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ü</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0500">
                <a:tc>
                  <a:txBody>
                    <a:bodyPr/>
                    <a:lstStyle/>
                    <a:p>
                      <a:pPr marL="0" marR="0" indent="139700">
                        <a:lnSpc>
                          <a:spcPct val="115000"/>
                        </a:lnSpc>
                        <a:spcBef>
                          <a:spcPts val="0"/>
                        </a:spcBef>
                        <a:spcAft>
                          <a:spcPts val="0"/>
                        </a:spcAft>
                      </a:pPr>
                      <a:r>
                        <a:rPr lang="en-US" sz="1100" dirty="0">
                          <a:solidFill>
                            <a:srgbClr val="000000"/>
                          </a:solidFill>
                          <a:effectLst/>
                          <a:latin typeface="Calibri"/>
                          <a:ea typeface="Times New Roman"/>
                          <a:cs typeface="Times New Roman"/>
                        </a:rPr>
                        <a:t>Set-Up </a:t>
                      </a:r>
                      <a:r>
                        <a:rPr lang="en-US" sz="1100" baseline="30000" dirty="0">
                          <a:solidFill>
                            <a:srgbClr val="000000"/>
                          </a:solidFill>
                          <a:effectLst/>
                          <a:latin typeface="Calibri"/>
                          <a:ea typeface="Times New Roman"/>
                          <a:cs typeface="Times New Roman"/>
                        </a:rPr>
                        <a:t>2</a:t>
                      </a:r>
                      <a:endParaRPr lang="en-US" sz="1100" baseline="300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ü</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0500">
                <a:tc>
                  <a:txBody>
                    <a:bodyPr/>
                    <a:lstStyle/>
                    <a:p>
                      <a:pPr marL="0" marR="0" indent="139700">
                        <a:lnSpc>
                          <a:spcPct val="115000"/>
                        </a:lnSpc>
                        <a:spcBef>
                          <a:spcPts val="0"/>
                        </a:spcBef>
                        <a:spcAft>
                          <a:spcPts val="0"/>
                        </a:spcAft>
                      </a:pPr>
                      <a:r>
                        <a:rPr lang="en-US" sz="1100" dirty="0">
                          <a:solidFill>
                            <a:srgbClr val="000000"/>
                          </a:solidFill>
                          <a:effectLst/>
                          <a:latin typeface="Calibri"/>
                          <a:ea typeface="Times New Roman"/>
                          <a:cs typeface="Times New Roman"/>
                        </a:rPr>
                        <a:t>Rebuild</a:t>
                      </a:r>
                      <a:r>
                        <a:rPr lang="en-US" sz="1100" baseline="30000" dirty="0">
                          <a:solidFill>
                            <a:srgbClr val="000000"/>
                          </a:solidFill>
                          <a:effectLst/>
                          <a:latin typeface="Calibri"/>
                          <a:ea typeface="Times New Roman"/>
                          <a:cs typeface="Times New Roman"/>
                        </a:rPr>
                        <a:t>3</a:t>
                      </a:r>
                      <a:endParaRPr lang="en-US" sz="1100" baseline="300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ü</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 </a:t>
                      </a:r>
                      <a:endParaRPr lang="en-US"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0500">
                <a:tc>
                  <a:txBody>
                    <a:bodyPr/>
                    <a:lstStyle/>
                    <a:p>
                      <a:pPr marL="0" marR="0">
                        <a:lnSpc>
                          <a:spcPct val="115000"/>
                        </a:lnSpc>
                        <a:spcBef>
                          <a:spcPts val="0"/>
                        </a:spcBef>
                        <a:spcAft>
                          <a:spcPts val="0"/>
                        </a:spcAft>
                      </a:pPr>
                      <a:r>
                        <a:rPr lang="en-US" sz="1100" b="1" dirty="0">
                          <a:solidFill>
                            <a:srgbClr val="000000"/>
                          </a:solidFill>
                          <a:effectLst/>
                          <a:latin typeface="Calibri"/>
                          <a:ea typeface="Times New Roman"/>
                          <a:cs typeface="Times New Roman"/>
                        </a:rPr>
                        <a:t>Holder Components</a:t>
                      </a:r>
                      <a:endParaRPr lang="en-US" sz="1100"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07000"/>
                        </a:lnSpc>
                      </a:pPr>
                      <a:endParaRPr lang="en-US" sz="1100" dirty="0">
                        <a:effectLst/>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07000"/>
                        </a:lnSpc>
                      </a:pPr>
                      <a:endParaRPr lang="en-US" sz="1100" dirty="0">
                        <a:effectLst/>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07000"/>
                        </a:lnSpc>
                      </a:pPr>
                      <a:endParaRPr lang="en-US" sz="1100" dirty="0">
                        <a:effectLst/>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07000"/>
                        </a:lnSpc>
                      </a:pPr>
                      <a:endParaRPr lang="en-US" sz="1100" dirty="0">
                        <a:effectLst/>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07000"/>
                        </a:lnSpc>
                      </a:pPr>
                      <a:endParaRPr lang="en-US" sz="1100" dirty="0">
                        <a:effectLst/>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07000"/>
                        </a:lnSpc>
                      </a:pPr>
                      <a:endParaRPr lang="en-US" sz="1100" dirty="0">
                        <a:effectLst/>
                        <a:latin typeface="Calibri"/>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100" dirty="0">
                          <a:solidFill>
                            <a:srgbClr val="000000"/>
                          </a:solidFill>
                          <a:effectLst/>
                          <a:latin typeface="Calibri"/>
                          <a:ea typeface="Times New Roman"/>
                          <a:cs typeface="Times New Roman"/>
                        </a:rPr>
                        <a:t> </a:t>
                      </a:r>
                      <a:endParaRPr lang="en-US"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190500">
                <a:tc>
                  <a:txBody>
                    <a:bodyPr/>
                    <a:lstStyle/>
                    <a:p>
                      <a:pPr marL="0" marR="0">
                        <a:lnSpc>
                          <a:spcPct val="115000"/>
                        </a:lnSpc>
                        <a:spcBef>
                          <a:spcPts val="0"/>
                        </a:spcBef>
                        <a:spcAft>
                          <a:spcPts val="0"/>
                        </a:spcAft>
                      </a:pPr>
                      <a:r>
                        <a:rPr lang="en-US" sz="1100" dirty="0">
                          <a:solidFill>
                            <a:srgbClr val="000000"/>
                          </a:solidFill>
                          <a:effectLst/>
                          <a:latin typeface="Calibri"/>
                          <a:ea typeface="Times New Roman"/>
                          <a:cs typeface="Times New Roman"/>
                        </a:rPr>
                        <a:t>     Cartridge (Cartridge Type) </a:t>
                      </a:r>
                      <a:r>
                        <a:rPr lang="en-US" sz="1100" baseline="30000" dirty="0">
                          <a:solidFill>
                            <a:srgbClr val="000000"/>
                          </a:solidFill>
                          <a:effectLst/>
                          <a:latin typeface="Calibri"/>
                          <a:ea typeface="Times New Roman"/>
                          <a:cs typeface="Times New Roman"/>
                        </a:rPr>
                        <a:t>4</a:t>
                      </a:r>
                      <a:endParaRPr lang="en-US" sz="1100" baseline="30000"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ü</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X</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0500">
                <a:tc>
                  <a:txBody>
                    <a:bodyPr/>
                    <a:lstStyle/>
                    <a:p>
                      <a:pPr marL="0" marR="0" indent="139700">
                        <a:lnSpc>
                          <a:spcPct val="115000"/>
                        </a:lnSpc>
                        <a:spcBef>
                          <a:spcPts val="0"/>
                        </a:spcBef>
                        <a:spcAft>
                          <a:spcPts val="0"/>
                        </a:spcAft>
                      </a:pPr>
                      <a:r>
                        <a:rPr lang="en-US" sz="1100" dirty="0">
                          <a:solidFill>
                            <a:srgbClr val="000000"/>
                          </a:solidFill>
                          <a:effectLst/>
                          <a:latin typeface="Calibri"/>
                          <a:ea typeface="Times New Roman"/>
                          <a:cs typeface="Times New Roman"/>
                        </a:rPr>
                        <a:t>Step Up Strip (Ladder Type) </a:t>
                      </a:r>
                      <a:r>
                        <a:rPr lang="en-US" sz="1100" baseline="30000" dirty="0">
                          <a:solidFill>
                            <a:srgbClr val="000000"/>
                          </a:solidFill>
                          <a:effectLst/>
                          <a:latin typeface="Calibri"/>
                          <a:ea typeface="Times New Roman"/>
                          <a:cs typeface="Times New Roman"/>
                        </a:rPr>
                        <a:t>4</a:t>
                      </a:r>
                      <a:endParaRPr lang="en-US" sz="1100" baseline="30000"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ü</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X</a:t>
                      </a:r>
                      <a:endParaRPr lang="en-US"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0500">
                <a:tc>
                  <a:txBody>
                    <a:bodyPr/>
                    <a:lstStyle/>
                    <a:p>
                      <a:pPr marL="0" marR="0" indent="139700">
                        <a:lnSpc>
                          <a:spcPct val="115000"/>
                        </a:lnSpc>
                        <a:spcBef>
                          <a:spcPts val="0"/>
                        </a:spcBef>
                        <a:spcAft>
                          <a:spcPts val="0"/>
                        </a:spcAft>
                      </a:pPr>
                      <a:r>
                        <a:rPr lang="en-US" sz="1100">
                          <a:solidFill>
                            <a:srgbClr val="000000"/>
                          </a:solidFill>
                          <a:effectLst/>
                          <a:latin typeface="Calibri"/>
                          <a:ea typeface="Times New Roman"/>
                          <a:cs typeface="Times New Roman"/>
                        </a:rPr>
                        <a:t>Backing Blade</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ü</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dirty="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X</a:t>
                      </a:r>
                      <a:endParaRPr lang="en-US"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0500">
                <a:tc>
                  <a:txBody>
                    <a:bodyPr/>
                    <a:lstStyle/>
                    <a:p>
                      <a:pPr marL="0" marR="0" indent="139700">
                        <a:lnSpc>
                          <a:spcPct val="115000"/>
                        </a:lnSpc>
                        <a:spcBef>
                          <a:spcPts val="0"/>
                        </a:spcBef>
                        <a:spcAft>
                          <a:spcPts val="0"/>
                        </a:spcAft>
                      </a:pPr>
                      <a:r>
                        <a:rPr lang="en-US" sz="1100" dirty="0">
                          <a:solidFill>
                            <a:srgbClr val="000000"/>
                          </a:solidFill>
                          <a:effectLst/>
                          <a:latin typeface="Calibri"/>
                          <a:ea typeface="Times New Roman"/>
                          <a:cs typeface="Times New Roman"/>
                        </a:rPr>
                        <a:t>Edge Fingers </a:t>
                      </a:r>
                      <a:r>
                        <a:rPr lang="en-US" sz="1100" baseline="30000" dirty="0">
                          <a:solidFill>
                            <a:srgbClr val="000000"/>
                          </a:solidFill>
                          <a:effectLst/>
                          <a:latin typeface="Calibri"/>
                          <a:ea typeface="Times New Roman"/>
                          <a:cs typeface="Times New Roman"/>
                        </a:rPr>
                        <a:t>5</a:t>
                      </a:r>
                      <a:endParaRPr lang="en-US" sz="1100" baseline="30000"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ü</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0500">
                <a:tc>
                  <a:txBody>
                    <a:bodyPr/>
                    <a:lstStyle/>
                    <a:p>
                      <a:pPr marL="0" marR="0" indent="139700">
                        <a:lnSpc>
                          <a:spcPct val="115000"/>
                        </a:lnSpc>
                        <a:spcBef>
                          <a:spcPts val="0"/>
                        </a:spcBef>
                        <a:spcAft>
                          <a:spcPts val="0"/>
                        </a:spcAft>
                      </a:pPr>
                      <a:r>
                        <a:rPr lang="en-US" sz="1100" dirty="0">
                          <a:solidFill>
                            <a:srgbClr val="000000"/>
                          </a:solidFill>
                          <a:effectLst/>
                          <a:latin typeface="Calibri"/>
                          <a:ea typeface="Times New Roman"/>
                          <a:cs typeface="Times New Roman"/>
                        </a:rPr>
                        <a:t>Tube Liquid</a:t>
                      </a:r>
                      <a:endParaRPr lang="en-US" sz="1100"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Wingdings"/>
                          <a:ea typeface="Times New Roman"/>
                          <a:cs typeface="Times New Roman"/>
                        </a:rPr>
                        <a:t>ü</a:t>
                      </a:r>
                      <a:endParaRPr lang="en-US" sz="1100"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X</a:t>
                      </a:r>
                      <a:endParaRPr lang="en-US"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0500">
                <a:tc>
                  <a:txBody>
                    <a:bodyPr/>
                    <a:lstStyle/>
                    <a:p>
                      <a:pPr marL="0" marR="0" indent="139700">
                        <a:lnSpc>
                          <a:spcPct val="115000"/>
                        </a:lnSpc>
                        <a:spcBef>
                          <a:spcPts val="0"/>
                        </a:spcBef>
                        <a:spcAft>
                          <a:spcPts val="0"/>
                        </a:spcAft>
                      </a:pPr>
                      <a:r>
                        <a:rPr lang="en-US" sz="1100" dirty="0">
                          <a:solidFill>
                            <a:srgbClr val="000000"/>
                          </a:solidFill>
                          <a:effectLst/>
                          <a:latin typeface="Calibri"/>
                          <a:ea typeface="Times New Roman"/>
                          <a:cs typeface="Times New Roman"/>
                        </a:rPr>
                        <a:t>Tube Poly</a:t>
                      </a:r>
                      <a:endParaRPr lang="en-US" sz="1100"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ü</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X</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0500">
                <a:tc>
                  <a:txBody>
                    <a:bodyPr/>
                    <a:lstStyle/>
                    <a:p>
                      <a:pPr marL="0" marR="0" indent="139700">
                        <a:lnSpc>
                          <a:spcPct val="115000"/>
                        </a:lnSpc>
                        <a:spcBef>
                          <a:spcPts val="0"/>
                        </a:spcBef>
                        <a:spcAft>
                          <a:spcPts val="0"/>
                        </a:spcAft>
                      </a:pPr>
                      <a:r>
                        <a:rPr lang="en-US" sz="1100">
                          <a:solidFill>
                            <a:srgbClr val="000000"/>
                          </a:solidFill>
                          <a:effectLst/>
                          <a:latin typeface="Calibri"/>
                          <a:ea typeface="Times New Roman"/>
                          <a:cs typeface="Times New Roman"/>
                        </a:rPr>
                        <a:t>Air Tube (for air loaded holders)</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0500">
                <a:tc>
                  <a:txBody>
                    <a:bodyPr/>
                    <a:lstStyle/>
                    <a:p>
                      <a:pPr marL="0" marR="0">
                        <a:lnSpc>
                          <a:spcPct val="115000"/>
                        </a:lnSpc>
                        <a:spcBef>
                          <a:spcPts val="0"/>
                        </a:spcBef>
                        <a:spcAft>
                          <a:spcPts val="0"/>
                        </a:spcAft>
                      </a:pPr>
                      <a:r>
                        <a:rPr lang="en-US" sz="1100" b="1" dirty="0">
                          <a:solidFill>
                            <a:srgbClr val="000000"/>
                          </a:solidFill>
                          <a:effectLst/>
                          <a:latin typeface="Calibri"/>
                          <a:ea typeface="Times New Roman"/>
                          <a:cs typeface="Times New Roman"/>
                        </a:rPr>
                        <a:t>Doctor Components</a:t>
                      </a:r>
                      <a:endParaRPr lang="en-US" sz="1100"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07000"/>
                        </a:lnSpc>
                      </a:pPr>
                      <a:endParaRPr lang="en-US" sz="1100" dirty="0">
                        <a:effectLst/>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07000"/>
                        </a:lnSpc>
                      </a:pPr>
                      <a:endParaRPr lang="en-US" sz="1100" dirty="0">
                        <a:effectLst/>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07000"/>
                        </a:lnSpc>
                      </a:pPr>
                      <a:endParaRPr lang="en-US" sz="1100" dirty="0">
                        <a:effectLst/>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07000"/>
                        </a:lnSpc>
                      </a:pPr>
                      <a:endParaRPr lang="en-US" sz="1100" dirty="0">
                        <a:effectLst/>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07000"/>
                        </a:lnSpc>
                      </a:pPr>
                      <a:endParaRPr lang="en-US" sz="1100" dirty="0">
                        <a:effectLst/>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07000"/>
                        </a:lnSpc>
                      </a:pPr>
                      <a:endParaRPr lang="en-US" sz="1100" dirty="0">
                        <a:effectLst/>
                        <a:latin typeface="Calibri"/>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100" dirty="0">
                          <a:solidFill>
                            <a:srgbClr val="000000"/>
                          </a:solidFill>
                          <a:effectLst/>
                          <a:latin typeface="Calibri"/>
                          <a:ea typeface="Times New Roman"/>
                          <a:cs typeface="Times New Roman"/>
                        </a:rPr>
                        <a:t> </a:t>
                      </a:r>
                      <a:endParaRPr lang="en-US"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3"/>
                  </a:ext>
                </a:extLst>
              </a:tr>
              <a:tr h="190500">
                <a:tc>
                  <a:txBody>
                    <a:bodyPr/>
                    <a:lstStyle/>
                    <a:p>
                      <a:pPr marL="0" marR="0">
                        <a:lnSpc>
                          <a:spcPct val="115000"/>
                        </a:lnSpc>
                        <a:spcBef>
                          <a:spcPts val="0"/>
                        </a:spcBef>
                        <a:spcAft>
                          <a:spcPts val="0"/>
                        </a:spcAft>
                      </a:pPr>
                      <a:r>
                        <a:rPr lang="en-US" sz="1100">
                          <a:solidFill>
                            <a:srgbClr val="000000"/>
                          </a:solidFill>
                          <a:effectLst/>
                          <a:latin typeface="Calibri"/>
                          <a:ea typeface="Times New Roman"/>
                          <a:cs typeface="Times New Roman"/>
                        </a:rPr>
                        <a:t>     Bearings</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ü</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X</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0500">
                <a:tc>
                  <a:txBody>
                    <a:bodyPr/>
                    <a:lstStyle/>
                    <a:p>
                      <a:pPr marL="0" marR="0" indent="139700">
                        <a:lnSpc>
                          <a:spcPct val="115000"/>
                        </a:lnSpc>
                        <a:spcBef>
                          <a:spcPts val="0"/>
                        </a:spcBef>
                        <a:spcAft>
                          <a:spcPts val="0"/>
                        </a:spcAft>
                      </a:pPr>
                      <a:r>
                        <a:rPr lang="en-US" sz="1100" dirty="0">
                          <a:solidFill>
                            <a:srgbClr val="000000"/>
                          </a:solidFill>
                          <a:effectLst/>
                          <a:latin typeface="Calibri"/>
                          <a:ea typeface="Times New Roman"/>
                          <a:cs typeface="Times New Roman"/>
                        </a:rPr>
                        <a:t>Air Cylinders </a:t>
                      </a:r>
                      <a:r>
                        <a:rPr lang="en-US" sz="1100" baseline="30000" dirty="0">
                          <a:solidFill>
                            <a:srgbClr val="000000"/>
                          </a:solidFill>
                          <a:effectLst/>
                          <a:latin typeface="Calibri"/>
                          <a:ea typeface="Times New Roman"/>
                          <a:cs typeface="Times New Roman"/>
                        </a:rPr>
                        <a:t>6</a:t>
                      </a:r>
                      <a:endParaRPr lang="en-US" sz="1100" baseline="30000" dirty="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ü</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X</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0500">
                <a:tc>
                  <a:txBody>
                    <a:bodyPr/>
                    <a:lstStyle/>
                    <a:p>
                      <a:pPr marL="0" marR="0" indent="139700">
                        <a:lnSpc>
                          <a:spcPct val="115000"/>
                        </a:lnSpc>
                        <a:spcBef>
                          <a:spcPts val="0"/>
                        </a:spcBef>
                        <a:spcAft>
                          <a:spcPts val="0"/>
                        </a:spcAft>
                      </a:pPr>
                      <a:r>
                        <a:rPr lang="en-US" sz="1100">
                          <a:solidFill>
                            <a:srgbClr val="000000"/>
                          </a:solidFill>
                          <a:effectLst/>
                          <a:latin typeface="Calibri"/>
                          <a:ea typeface="Times New Roman"/>
                          <a:cs typeface="Times New Roman"/>
                        </a:rPr>
                        <a:t>Load Control Components</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ü</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X</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50800">
                <a:tc>
                  <a:txBody>
                    <a:bodyPr/>
                    <a:lstStyle/>
                    <a:p>
                      <a:pPr marL="0" marR="0" indent="139700">
                        <a:lnSpc>
                          <a:spcPct val="115000"/>
                        </a:lnSpc>
                        <a:spcBef>
                          <a:spcPts val="0"/>
                        </a:spcBef>
                        <a:spcAft>
                          <a:spcPts val="0"/>
                        </a:spcAft>
                      </a:pPr>
                      <a:r>
                        <a:rPr lang="en-US" sz="1100">
                          <a:solidFill>
                            <a:srgbClr val="000000"/>
                          </a:solidFill>
                          <a:effectLst/>
                          <a:latin typeface="Calibri"/>
                          <a:ea typeface="Times New Roman"/>
                          <a:cs typeface="Times New Roman"/>
                        </a:rPr>
                        <a:t>Oscillation</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ü</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n-US" sz="1100">
                        <a:effectLst/>
                        <a:latin typeface="Calibri"/>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X</a:t>
                      </a:r>
                      <a:endParaRPr lang="en-US"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0500">
                <a:tc>
                  <a:txBody>
                    <a:bodyPr/>
                    <a:lstStyle/>
                    <a:p>
                      <a:pPr marL="0" marR="0" indent="139700">
                        <a:lnSpc>
                          <a:spcPct val="115000"/>
                        </a:lnSpc>
                        <a:spcBef>
                          <a:spcPts val="0"/>
                        </a:spcBef>
                        <a:spcAft>
                          <a:spcPts val="0"/>
                        </a:spcAft>
                      </a:pPr>
                      <a:r>
                        <a:rPr lang="en-US" sz="1100">
                          <a:solidFill>
                            <a:srgbClr val="000000"/>
                          </a:solidFill>
                          <a:effectLst/>
                          <a:latin typeface="Calibri"/>
                          <a:ea typeface="Times New Roman"/>
                          <a:cs typeface="Times New Roman"/>
                        </a:rPr>
                        <a:t>Interlocks</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Wingdings"/>
                          <a:ea typeface="Times New Roman"/>
                          <a:cs typeface="Times New Roman"/>
                        </a:rPr>
                        <a:t>ü</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a:ea typeface="Times New Roman"/>
                          <a:cs typeface="Times New Roman"/>
                        </a:rPr>
                        <a:t> </a:t>
                      </a:r>
                      <a:endParaRPr lang="en-US"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bl>
          </a:graphicData>
        </a:graphic>
      </p:graphicFrame>
      <p:sp>
        <p:nvSpPr>
          <p:cNvPr id="6" name="Rectangle 2"/>
          <p:cNvSpPr>
            <a:spLocks noChangeArrowheads="1"/>
          </p:cNvSpPr>
          <p:nvPr/>
        </p:nvSpPr>
        <p:spPr bwMode="auto">
          <a:xfrm>
            <a:off x="1676400" y="5220325"/>
            <a:ext cx="88392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100" dirty="0">
                <a:solidFill>
                  <a:srgbClr val="000000"/>
                </a:solidFill>
                <a:latin typeface="Wingdings" pitchFamily="2" charset="2"/>
                <a:ea typeface="Times New Roman" pitchFamily="18" charset="0"/>
                <a:cs typeface="Times New Roman" pitchFamily="18" charset="0"/>
              </a:rPr>
              <a:t> </a:t>
            </a:r>
            <a:r>
              <a:rPr lang="en-US" sz="1100" dirty="0">
                <a:solidFill>
                  <a:srgbClr val="000000"/>
                </a:solidFill>
                <a:latin typeface="Wingdings"/>
                <a:ea typeface="Times New Roman"/>
                <a:cs typeface="Times New Roman"/>
              </a:rPr>
              <a:t>ü</a:t>
            </a:r>
            <a:r>
              <a:rPr lang="en-US" altLang="en-US" sz="1100" dirty="0">
                <a:solidFill>
                  <a:srgbClr val="000000"/>
                </a:solidFill>
                <a:latin typeface="Calibri" pitchFamily="34" charset="0"/>
                <a:ea typeface="Times New Roman" pitchFamily="18" charset="0"/>
                <a:cs typeface="Times New Roman" pitchFamily="18" charset="0"/>
              </a:rPr>
              <a:t>= Inspect         X = Replace</a:t>
            </a:r>
            <a:endParaRPr lang="en-US" altLang="en-US" sz="700" dirty="0"/>
          </a:p>
          <a:p>
            <a:pPr marL="228600" indent="-228600" eaLnBrk="0" hangingPunct="0">
              <a:buFont typeface="+mj-lt"/>
              <a:buAutoNum type="arabicPeriod"/>
            </a:pPr>
            <a:r>
              <a:rPr lang="en-US" altLang="en-US" sz="1100" dirty="0">
                <a:latin typeface="Calibri" pitchFamily="34" charset="0"/>
                <a:ea typeface="Times New Roman" pitchFamily="18" charset="0"/>
                <a:cs typeface="Times New Roman" pitchFamily="18" charset="0"/>
              </a:rPr>
              <a:t>Holder Hygiene – remove components from holder and clean internal cavities and individual components prior to re-assembly</a:t>
            </a:r>
            <a:endParaRPr lang="en-US" altLang="en-US" sz="700" dirty="0"/>
          </a:p>
          <a:p>
            <a:pPr marL="228600" indent="-228600" eaLnBrk="0" hangingPunct="0">
              <a:buFont typeface="+mj-lt"/>
              <a:buAutoNum type="arabicPeriod"/>
            </a:pPr>
            <a:r>
              <a:rPr lang="en-US" altLang="en-US" sz="1100" dirty="0">
                <a:latin typeface="Calibri" pitchFamily="34" charset="0"/>
                <a:ea typeface="Times New Roman" pitchFamily="18" charset="0"/>
                <a:cs typeface="Times New Roman" pitchFamily="18" charset="0"/>
              </a:rPr>
              <a:t>Set Up – confirm doctor is square and level.  Profile to Yankee surface and graph results.  This should be done at every grind.</a:t>
            </a:r>
            <a:endParaRPr lang="en-US" altLang="en-US" sz="700" dirty="0"/>
          </a:p>
          <a:p>
            <a:pPr marL="228600" indent="-228600" eaLnBrk="0" hangingPunct="0">
              <a:buFont typeface="+mj-lt"/>
              <a:buAutoNum type="arabicPeriod"/>
            </a:pPr>
            <a:r>
              <a:rPr lang="en-US" altLang="en-US" sz="1100" dirty="0">
                <a:latin typeface="Calibri" pitchFamily="34" charset="0"/>
                <a:ea typeface="Times New Roman" pitchFamily="18" charset="0"/>
                <a:cs typeface="Times New Roman" pitchFamily="18" charset="0"/>
              </a:rPr>
              <a:t>Rebuild – should consist of holder disassembly, cleaning, replace all mounting bolts and adjusting screws.  Re-tap as necessary. </a:t>
            </a:r>
            <a:endParaRPr lang="en-US" altLang="en-US" sz="700" dirty="0"/>
          </a:p>
          <a:p>
            <a:pPr marL="228600" indent="-228600" eaLnBrk="0" hangingPunct="0">
              <a:buFont typeface="+mj-lt"/>
              <a:buAutoNum type="arabicPeriod"/>
            </a:pPr>
            <a:r>
              <a:rPr lang="en-US" altLang="en-US" sz="1100" dirty="0">
                <a:latin typeface="Calibri" pitchFamily="34" charset="0"/>
                <a:ea typeface="Times New Roman" pitchFamily="18" charset="0"/>
                <a:cs typeface="Times New Roman" pitchFamily="18" charset="0"/>
              </a:rPr>
              <a:t>Cartridge / Step Up Strip – blade is registering against this components so it should be checked for wear (especially at TS) to confirm uniform stickout</a:t>
            </a:r>
            <a:endParaRPr lang="en-US" altLang="en-US" sz="700" dirty="0"/>
          </a:p>
          <a:p>
            <a:pPr marL="228600" indent="-228600" eaLnBrk="0" hangingPunct="0">
              <a:buFont typeface="+mj-lt"/>
              <a:buAutoNum type="arabicPeriod"/>
            </a:pPr>
            <a:r>
              <a:rPr lang="en-US" altLang="en-US" sz="1100" dirty="0">
                <a:latin typeface="Calibri" pitchFamily="34" charset="0"/>
                <a:ea typeface="Times New Roman" pitchFamily="18" charset="0"/>
                <a:cs typeface="Times New Roman" pitchFamily="18" charset="0"/>
              </a:rPr>
              <a:t>Edge Fingers – confirm that no debris has infiltrated preventing movement or pushing fingers towards Yankee surface.  Confirm dust shield is intact.  Disassemble and clean. </a:t>
            </a:r>
            <a:endParaRPr lang="en-US" altLang="en-US" sz="700" dirty="0"/>
          </a:p>
          <a:p>
            <a:pPr marL="228600" indent="-228600" eaLnBrk="0" hangingPunct="0">
              <a:buFont typeface="+mj-lt"/>
              <a:buAutoNum type="arabicPeriod"/>
            </a:pPr>
            <a:r>
              <a:rPr lang="en-US" altLang="en-US" sz="1100" dirty="0">
                <a:latin typeface="Calibri" pitchFamily="34" charset="0"/>
                <a:ea typeface="Times New Roman" pitchFamily="18" charset="0"/>
                <a:cs typeface="Times New Roman" pitchFamily="18" charset="0"/>
              </a:rPr>
              <a:t>Air Cylinders – confirm connections at lever and base, check for wear, confirm air cylinder condition by checking for blow by.</a:t>
            </a:r>
            <a:endParaRPr lang="en-US" altLang="en-US" dirty="0"/>
          </a:p>
        </p:txBody>
      </p:sp>
    </p:spTree>
    <p:extLst>
      <p:ext uri="{BB962C8B-B14F-4D97-AF65-F5344CB8AC3E}">
        <p14:creationId xmlns:p14="http://schemas.microsoft.com/office/powerpoint/2010/main" val="3723589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733800" y="161490"/>
            <a:ext cx="5791200" cy="1114425"/>
          </a:xfrm>
        </p:spPr>
        <p:txBody>
          <a:bodyPr/>
          <a:lstStyle/>
          <a:p>
            <a:pPr algn="l"/>
            <a:r>
              <a:rPr lang="en-US" altLang="en-US" b="1" dirty="0"/>
              <a:t>Summary</a:t>
            </a:r>
          </a:p>
        </p:txBody>
      </p:sp>
      <p:sp>
        <p:nvSpPr>
          <p:cNvPr id="29699" name="Content Placeholder 2"/>
          <p:cNvSpPr>
            <a:spLocks noGrp="1"/>
          </p:cNvSpPr>
          <p:nvPr>
            <p:ph idx="1"/>
          </p:nvPr>
        </p:nvSpPr>
        <p:spPr>
          <a:xfrm>
            <a:off x="1676400" y="1289053"/>
            <a:ext cx="8763000" cy="5165725"/>
          </a:xfrm>
        </p:spPr>
        <p:txBody>
          <a:bodyPr>
            <a:normAutofit fontScale="77500" lnSpcReduction="20000"/>
          </a:bodyPr>
          <a:lstStyle/>
          <a:p>
            <a:r>
              <a:rPr lang="en-US" altLang="en-US" dirty="0"/>
              <a:t>Establish a routine inspection/maintenance schedule</a:t>
            </a:r>
          </a:p>
          <a:p>
            <a:pPr lvl="1"/>
            <a:r>
              <a:rPr lang="en-US" altLang="en-US" b="1" i="1" dirty="0"/>
              <a:t>All doctor holders</a:t>
            </a:r>
          </a:p>
          <a:p>
            <a:pPr marL="457200" lvl="1" indent="0">
              <a:buNone/>
            </a:pPr>
            <a:endParaRPr lang="en-US" altLang="en-US" dirty="0"/>
          </a:p>
          <a:p>
            <a:r>
              <a:rPr lang="en-US" altLang="en-US" dirty="0"/>
              <a:t>Oscillation Strongly Recommended</a:t>
            </a:r>
          </a:p>
          <a:p>
            <a:pPr lvl="1"/>
            <a:r>
              <a:rPr lang="en-US" altLang="en-US" dirty="0"/>
              <a:t>More uniform blade wear</a:t>
            </a:r>
          </a:p>
          <a:p>
            <a:pPr lvl="1"/>
            <a:r>
              <a:rPr lang="en-US" altLang="en-US" dirty="0"/>
              <a:t>More uniform sheet quality</a:t>
            </a:r>
          </a:p>
          <a:p>
            <a:pPr lvl="1"/>
            <a:r>
              <a:rPr lang="en-US" altLang="en-US" dirty="0"/>
              <a:t>Less than ¾”, 6 cycles/min</a:t>
            </a:r>
          </a:p>
          <a:p>
            <a:pPr lvl="1"/>
            <a:r>
              <a:rPr lang="en-US" altLang="en-US" dirty="0"/>
              <a:t>Doctor blade should never overhang the edge of the Yankee</a:t>
            </a:r>
          </a:p>
          <a:p>
            <a:pPr lvl="2"/>
            <a:r>
              <a:rPr lang="en-US" altLang="en-US" dirty="0"/>
              <a:t>Especially on metallized surface</a:t>
            </a:r>
          </a:p>
          <a:p>
            <a:pPr lvl="1"/>
            <a:r>
              <a:rPr lang="en-US" altLang="en-US" dirty="0"/>
              <a:t>Must be interlocked with Yankee rotation</a:t>
            </a:r>
          </a:p>
          <a:p>
            <a:endParaRPr lang="en-US" altLang="en-US" dirty="0"/>
          </a:p>
          <a:p>
            <a:r>
              <a:rPr lang="en-US" altLang="en-US" dirty="0"/>
              <a:t>Utilize blade wear analysis to confirm profile alignment</a:t>
            </a:r>
          </a:p>
          <a:p>
            <a:pPr lvl="1"/>
            <a:r>
              <a:rPr lang="en-US" dirty="0"/>
              <a:t>Optimum profile </a:t>
            </a:r>
            <a:r>
              <a:rPr lang="en-US" u="sng" dirty="0"/>
              <a:t>+</a:t>
            </a:r>
            <a:r>
              <a:rPr lang="en-US" dirty="0"/>
              <a:t> 0.1</a:t>
            </a:r>
            <a:r>
              <a:rPr lang="en-US" baseline="30000" dirty="0"/>
              <a:t>o</a:t>
            </a:r>
            <a:r>
              <a:rPr lang="en-US" dirty="0"/>
              <a:t> , tolerable </a:t>
            </a:r>
            <a:r>
              <a:rPr lang="en-US" u="sng" dirty="0"/>
              <a:t>+</a:t>
            </a:r>
            <a:r>
              <a:rPr lang="en-US" dirty="0"/>
              <a:t>0.3</a:t>
            </a:r>
            <a:r>
              <a:rPr lang="en-US" baseline="30000" dirty="0"/>
              <a:t>o</a:t>
            </a:r>
          </a:p>
          <a:p>
            <a:pPr lvl="1"/>
            <a:r>
              <a:rPr lang="en-US" altLang="en-US" dirty="0"/>
              <a:t>Level within 0.005” at primary crown</a:t>
            </a:r>
          </a:p>
        </p:txBody>
      </p:sp>
    </p:spTree>
    <p:extLst>
      <p:ext uri="{BB962C8B-B14F-4D97-AF65-F5344CB8AC3E}">
        <p14:creationId xmlns:p14="http://schemas.microsoft.com/office/powerpoint/2010/main" val="25985013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9699">
                                            <p:txEl>
                                              <p:pRg st="1" end="1"/>
                                            </p:txEl>
                                          </p:spTgt>
                                        </p:tgtEl>
                                        <p:attrNameLst>
                                          <p:attrName>style.visibility</p:attrName>
                                        </p:attrNameLst>
                                      </p:cBhvr>
                                      <p:to>
                                        <p:strVal val="visible"/>
                                      </p:to>
                                    </p:set>
                                    <p:anim calcmode="lin" valueType="num">
                                      <p:cBhvr additive="base">
                                        <p:cTn id="13" dur="5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9699">
                                            <p:txEl>
                                              <p:pRg st="3" end="3"/>
                                            </p:txEl>
                                          </p:spTgt>
                                        </p:tgtEl>
                                        <p:attrNameLst>
                                          <p:attrName>style.visibility</p:attrName>
                                        </p:attrNameLst>
                                      </p:cBhvr>
                                      <p:to>
                                        <p:strVal val="visible"/>
                                      </p:to>
                                    </p:set>
                                    <p:anim calcmode="lin" valueType="num">
                                      <p:cBhvr additive="base">
                                        <p:cTn id="19" dur="500" fill="hold"/>
                                        <p:tgtEl>
                                          <p:spTgt spid="2969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969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9699">
                                            <p:txEl>
                                              <p:pRg st="4" end="4"/>
                                            </p:txEl>
                                          </p:spTgt>
                                        </p:tgtEl>
                                        <p:attrNameLst>
                                          <p:attrName>style.visibility</p:attrName>
                                        </p:attrNameLst>
                                      </p:cBhvr>
                                      <p:to>
                                        <p:strVal val="visible"/>
                                      </p:to>
                                    </p:set>
                                    <p:anim calcmode="lin" valueType="num">
                                      <p:cBhvr additive="base">
                                        <p:cTn id="23" dur="500" fill="hold"/>
                                        <p:tgtEl>
                                          <p:spTgt spid="2969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9699">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9699">
                                            <p:txEl>
                                              <p:pRg st="5" end="5"/>
                                            </p:txEl>
                                          </p:spTgt>
                                        </p:tgtEl>
                                        <p:attrNameLst>
                                          <p:attrName>style.visibility</p:attrName>
                                        </p:attrNameLst>
                                      </p:cBhvr>
                                      <p:to>
                                        <p:strVal val="visible"/>
                                      </p:to>
                                    </p:set>
                                    <p:anim calcmode="lin" valueType="num">
                                      <p:cBhvr additive="base">
                                        <p:cTn id="27" dur="500" fill="hold"/>
                                        <p:tgtEl>
                                          <p:spTgt spid="29699">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9699">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9699">
                                            <p:txEl>
                                              <p:pRg st="6" end="6"/>
                                            </p:txEl>
                                          </p:spTgt>
                                        </p:tgtEl>
                                        <p:attrNameLst>
                                          <p:attrName>style.visibility</p:attrName>
                                        </p:attrNameLst>
                                      </p:cBhvr>
                                      <p:to>
                                        <p:strVal val="visible"/>
                                      </p:to>
                                    </p:set>
                                    <p:anim calcmode="lin" valueType="num">
                                      <p:cBhvr additive="base">
                                        <p:cTn id="31" dur="500" fill="hold"/>
                                        <p:tgtEl>
                                          <p:spTgt spid="29699">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9699">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9699">
                                            <p:txEl>
                                              <p:pRg st="7" end="7"/>
                                            </p:txEl>
                                          </p:spTgt>
                                        </p:tgtEl>
                                        <p:attrNameLst>
                                          <p:attrName>style.visibility</p:attrName>
                                        </p:attrNameLst>
                                      </p:cBhvr>
                                      <p:to>
                                        <p:strVal val="visible"/>
                                      </p:to>
                                    </p:set>
                                    <p:anim calcmode="lin" valueType="num">
                                      <p:cBhvr additive="base">
                                        <p:cTn id="35" dur="500" fill="hold"/>
                                        <p:tgtEl>
                                          <p:spTgt spid="29699">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9699">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9699">
                                            <p:txEl>
                                              <p:pRg st="8" end="8"/>
                                            </p:txEl>
                                          </p:spTgt>
                                        </p:tgtEl>
                                        <p:attrNameLst>
                                          <p:attrName>style.visibility</p:attrName>
                                        </p:attrNameLst>
                                      </p:cBhvr>
                                      <p:to>
                                        <p:strVal val="visible"/>
                                      </p:to>
                                    </p:set>
                                    <p:anim calcmode="lin" valueType="num">
                                      <p:cBhvr additive="base">
                                        <p:cTn id="39" dur="500" fill="hold"/>
                                        <p:tgtEl>
                                          <p:spTgt spid="29699">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9699">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9699">
                                            <p:txEl>
                                              <p:pRg st="9" end="9"/>
                                            </p:txEl>
                                          </p:spTgt>
                                        </p:tgtEl>
                                        <p:attrNameLst>
                                          <p:attrName>style.visibility</p:attrName>
                                        </p:attrNameLst>
                                      </p:cBhvr>
                                      <p:to>
                                        <p:strVal val="visible"/>
                                      </p:to>
                                    </p:set>
                                    <p:anim calcmode="lin" valueType="num">
                                      <p:cBhvr additive="base">
                                        <p:cTn id="43" dur="500" fill="hold"/>
                                        <p:tgtEl>
                                          <p:spTgt spid="29699">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969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9699">
                                            <p:txEl>
                                              <p:pRg st="11" end="11"/>
                                            </p:txEl>
                                          </p:spTgt>
                                        </p:tgtEl>
                                        <p:attrNameLst>
                                          <p:attrName>style.visibility</p:attrName>
                                        </p:attrNameLst>
                                      </p:cBhvr>
                                      <p:to>
                                        <p:strVal val="visible"/>
                                      </p:to>
                                    </p:set>
                                    <p:anim calcmode="lin" valueType="num">
                                      <p:cBhvr additive="base">
                                        <p:cTn id="49" dur="500" fill="hold"/>
                                        <p:tgtEl>
                                          <p:spTgt spid="29699">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9699">
                                            <p:txEl>
                                              <p:pRg st="11" end="11"/>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9699">
                                            <p:txEl>
                                              <p:pRg st="12" end="12"/>
                                            </p:txEl>
                                          </p:spTgt>
                                        </p:tgtEl>
                                        <p:attrNameLst>
                                          <p:attrName>style.visibility</p:attrName>
                                        </p:attrNameLst>
                                      </p:cBhvr>
                                      <p:to>
                                        <p:strVal val="visible"/>
                                      </p:to>
                                    </p:set>
                                    <p:anim calcmode="lin" valueType="num">
                                      <p:cBhvr additive="base">
                                        <p:cTn id="53" dur="500" fill="hold"/>
                                        <p:tgtEl>
                                          <p:spTgt spid="29699">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9699">
                                            <p:txEl>
                                              <p:pRg st="12" end="1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9699">
                                            <p:txEl>
                                              <p:pRg st="13" end="13"/>
                                            </p:txEl>
                                          </p:spTgt>
                                        </p:tgtEl>
                                        <p:attrNameLst>
                                          <p:attrName>style.visibility</p:attrName>
                                        </p:attrNameLst>
                                      </p:cBhvr>
                                      <p:to>
                                        <p:strVal val="visible"/>
                                      </p:to>
                                    </p:set>
                                    <p:anim calcmode="lin" valueType="num">
                                      <p:cBhvr additive="base">
                                        <p:cTn id="57" dur="500" fill="hold"/>
                                        <p:tgtEl>
                                          <p:spTgt spid="29699">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9699">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eaLnBrk="1" hangingPunct="1">
              <a:lnSpc>
                <a:spcPct val="90000"/>
              </a:lnSpc>
            </a:pPr>
            <a:r>
              <a:rPr lang="en-US" sz="5400" b="1" dirty="0">
                <a:solidFill>
                  <a:schemeClr val="tx1"/>
                </a:solidFill>
              </a:rPr>
              <a:t>Factors Affecting </a:t>
            </a:r>
          </a:p>
          <a:p>
            <a:pPr eaLnBrk="1" hangingPunct="1">
              <a:lnSpc>
                <a:spcPct val="90000"/>
              </a:lnSpc>
            </a:pPr>
            <a:r>
              <a:rPr lang="en-US" sz="5400" b="1" dirty="0">
                <a:solidFill>
                  <a:schemeClr val="tx1"/>
                </a:solidFill>
              </a:rPr>
              <a:t>the Creping Process</a:t>
            </a:r>
          </a:p>
        </p:txBody>
      </p:sp>
    </p:spTree>
    <p:extLst>
      <p:ext uri="{BB962C8B-B14F-4D97-AF65-F5344CB8AC3E}">
        <p14:creationId xmlns:p14="http://schemas.microsoft.com/office/powerpoint/2010/main" val="1958384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3"/>
          <p:cNvSpPr>
            <a:spLocks noChangeArrowheads="1"/>
          </p:cNvSpPr>
          <p:nvPr/>
        </p:nvSpPr>
        <p:spPr bwMode="auto">
          <a:xfrm>
            <a:off x="1524000" y="0"/>
            <a:ext cx="8534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endParaRPr lang="en-US" sz="3200" i="1" dirty="0">
              <a:latin typeface="Helvetica" charset="0"/>
            </a:endParaRPr>
          </a:p>
        </p:txBody>
      </p:sp>
      <p:sp>
        <p:nvSpPr>
          <p:cNvPr id="46087" name="Rectangle 5"/>
          <p:cNvSpPr>
            <a:spLocks noChangeArrowheads="1"/>
          </p:cNvSpPr>
          <p:nvPr/>
        </p:nvSpPr>
        <p:spPr bwMode="auto">
          <a:xfrm>
            <a:off x="7369473" y="997027"/>
            <a:ext cx="3276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lnSpc>
                <a:spcPct val="90000"/>
              </a:lnSpc>
              <a:spcBef>
                <a:spcPct val="50000"/>
              </a:spcBef>
              <a:buClr>
                <a:schemeClr val="accent2"/>
              </a:buClr>
            </a:pPr>
            <a:r>
              <a:rPr lang="en-US" sz="2000" dirty="0">
                <a:latin typeface="+mj-lt"/>
                <a:cs typeface="Times New Roman" pitchFamily="18" charset="0"/>
              </a:rPr>
              <a:t>Angles: </a:t>
            </a:r>
          </a:p>
          <a:p>
            <a:pPr marL="342900" indent="-342900" algn="just">
              <a:lnSpc>
                <a:spcPct val="90000"/>
              </a:lnSpc>
              <a:spcBef>
                <a:spcPct val="50000"/>
              </a:spcBef>
              <a:buFont typeface="Wingdings" pitchFamily="2" charset="2"/>
              <a:buChar char="§"/>
            </a:pPr>
            <a:r>
              <a:rPr lang="en-US" sz="2000" dirty="0">
                <a:latin typeface="+mj-lt"/>
                <a:sym typeface="Symbol" pitchFamily="18" charset="2"/>
              </a:rPr>
              <a:t>α</a:t>
            </a:r>
            <a:r>
              <a:rPr lang="en-US" sz="2000" dirty="0">
                <a:latin typeface="+mj-lt"/>
                <a:cs typeface="Times New Roman" pitchFamily="18" charset="0"/>
              </a:rPr>
              <a:t> – Blade Wear Angle</a:t>
            </a:r>
            <a:endParaRPr lang="en-US" altLang="fr-FR" sz="1600" dirty="0">
              <a:latin typeface="+mj-lt"/>
              <a:cs typeface="Times New Roman" pitchFamily="18" charset="0"/>
            </a:endParaRPr>
          </a:p>
          <a:p>
            <a:pPr marL="171450" indent="-171450" algn="just">
              <a:lnSpc>
                <a:spcPct val="90000"/>
              </a:lnSpc>
              <a:spcBef>
                <a:spcPct val="50000"/>
              </a:spcBef>
              <a:buFont typeface="Wingdings" pitchFamily="2" charset="2"/>
              <a:buChar char="§"/>
            </a:pPr>
            <a:endParaRPr lang="en-US" sz="800" dirty="0">
              <a:latin typeface="+mj-lt"/>
              <a:sym typeface="Symbol" pitchFamily="18" charset="2"/>
            </a:endParaRPr>
          </a:p>
          <a:p>
            <a:pPr marL="342900" indent="-342900">
              <a:lnSpc>
                <a:spcPct val="90000"/>
              </a:lnSpc>
              <a:spcBef>
                <a:spcPct val="20000"/>
              </a:spcBef>
              <a:buFont typeface="Wingdings" pitchFamily="2" charset="2"/>
              <a:buChar char="§"/>
            </a:pPr>
            <a:r>
              <a:rPr lang="en-US" sz="2000" dirty="0">
                <a:latin typeface="+mj-lt"/>
              </a:rPr>
              <a:t> β</a:t>
            </a:r>
            <a:r>
              <a:rPr lang="en-US" sz="2000" dirty="0">
                <a:latin typeface="+mj-lt"/>
                <a:cs typeface="Times New Roman" pitchFamily="18" charset="0"/>
              </a:rPr>
              <a:t> – Blade Bevel Angle</a:t>
            </a:r>
            <a:endParaRPr lang="en-US" altLang="fr-FR" sz="1600" dirty="0">
              <a:latin typeface="+mj-lt"/>
            </a:endParaRPr>
          </a:p>
          <a:p>
            <a:pPr marL="171450" indent="-171450">
              <a:lnSpc>
                <a:spcPct val="90000"/>
              </a:lnSpc>
              <a:spcBef>
                <a:spcPct val="20000"/>
              </a:spcBef>
              <a:buFont typeface="Wingdings" pitchFamily="2" charset="2"/>
              <a:buChar char="§"/>
            </a:pPr>
            <a:endParaRPr lang="en-US" sz="800" dirty="0">
              <a:latin typeface="+mj-lt"/>
            </a:endParaRPr>
          </a:p>
          <a:p>
            <a:pPr marL="342900" indent="-342900">
              <a:lnSpc>
                <a:spcPct val="90000"/>
              </a:lnSpc>
              <a:spcBef>
                <a:spcPct val="20000"/>
              </a:spcBef>
              <a:buFont typeface="Wingdings" pitchFamily="2" charset="2"/>
              <a:buChar char="§"/>
            </a:pPr>
            <a:r>
              <a:rPr lang="en-US" sz="2000" dirty="0">
                <a:latin typeface="+mj-lt"/>
                <a:cs typeface="Times New Roman" pitchFamily="18" charset="0"/>
              </a:rPr>
              <a:t> </a:t>
            </a:r>
            <a:r>
              <a:rPr lang="en-US" sz="2000" dirty="0">
                <a:latin typeface="+mj-lt"/>
                <a:cs typeface="Times New Roman" pitchFamily="18" charset="0"/>
                <a:sym typeface="Symbol" pitchFamily="18" charset="2"/>
              </a:rPr>
              <a:t></a:t>
            </a:r>
            <a:r>
              <a:rPr lang="en-US" sz="2000" dirty="0">
                <a:latin typeface="+mj-lt"/>
                <a:cs typeface="Times New Roman" pitchFamily="18" charset="0"/>
              </a:rPr>
              <a:t> – Creping Pocket Angle</a:t>
            </a:r>
            <a:endParaRPr lang="en-US" altLang="fr-FR" sz="1600" dirty="0">
              <a:latin typeface="+mj-lt"/>
            </a:endParaRPr>
          </a:p>
        </p:txBody>
      </p:sp>
      <p:sp>
        <p:nvSpPr>
          <p:cNvPr id="41" name="Rectangle 2"/>
          <p:cNvSpPr>
            <a:spLocks noGrp="1" noChangeArrowheads="1"/>
          </p:cNvSpPr>
          <p:nvPr>
            <p:ph type="title"/>
          </p:nvPr>
        </p:nvSpPr>
        <p:spPr>
          <a:xfrm>
            <a:off x="4082408" y="9745"/>
            <a:ext cx="5605460" cy="11430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gn="l" eaLnBrk="1" hangingPunct="1"/>
            <a:r>
              <a:rPr lang="en-US" b="1" dirty="0"/>
              <a:t>Creping Geometry</a:t>
            </a:r>
          </a:p>
        </p:txBody>
      </p:sp>
      <p:grpSp>
        <p:nvGrpSpPr>
          <p:cNvPr id="22" name="Group 21"/>
          <p:cNvGrpSpPr/>
          <p:nvPr/>
        </p:nvGrpSpPr>
        <p:grpSpPr>
          <a:xfrm>
            <a:off x="6530904" y="5562600"/>
            <a:ext cx="3756096" cy="491698"/>
            <a:chOff x="5520300" y="5638800"/>
            <a:chExt cx="3756096" cy="491698"/>
          </a:xfrm>
        </p:grpSpPr>
        <p:sp>
          <p:nvSpPr>
            <p:cNvPr id="19" name="TextBox 18"/>
            <p:cNvSpPr txBox="1"/>
            <p:nvPr/>
          </p:nvSpPr>
          <p:spPr>
            <a:xfrm>
              <a:off x="5520300" y="5715000"/>
              <a:ext cx="3711337" cy="369332"/>
            </a:xfrm>
            <a:prstGeom prst="rect">
              <a:avLst/>
            </a:prstGeom>
            <a:noFill/>
          </p:spPr>
          <p:txBody>
            <a:bodyPr wrap="none" rtlCol="0">
              <a:spAutoFit/>
            </a:bodyPr>
            <a:lstStyle/>
            <a:p>
              <a:r>
                <a:rPr lang="en-US" dirty="0"/>
                <a:t>Creping Pocket Angle = 90</a:t>
              </a:r>
              <a:r>
                <a:rPr lang="en-US" baseline="30000" dirty="0"/>
                <a:t>o </a:t>
              </a:r>
              <a:r>
                <a:rPr lang="en-US" dirty="0"/>
                <a:t>-     +  </a:t>
              </a:r>
            </a:p>
          </p:txBody>
        </p:sp>
        <p:sp>
          <p:nvSpPr>
            <p:cNvPr id="20" name="Rectangle 19"/>
            <p:cNvSpPr/>
            <p:nvPr/>
          </p:nvSpPr>
          <p:spPr>
            <a:xfrm>
              <a:off x="8476600" y="5638800"/>
              <a:ext cx="362600" cy="461665"/>
            </a:xfrm>
            <a:prstGeom prst="rect">
              <a:avLst/>
            </a:prstGeom>
          </p:spPr>
          <p:txBody>
            <a:bodyPr wrap="none">
              <a:spAutoFit/>
            </a:bodyPr>
            <a:lstStyle/>
            <a:p>
              <a:r>
                <a:rPr lang="en-US" sz="2400" dirty="0">
                  <a:sym typeface="Symbol" pitchFamily="18" charset="2"/>
                </a:rPr>
                <a:t>α</a:t>
              </a:r>
              <a:endParaRPr lang="en-US" sz="2400" dirty="0"/>
            </a:p>
          </p:txBody>
        </p:sp>
        <p:sp>
          <p:nvSpPr>
            <p:cNvPr id="21" name="Rectangle 20"/>
            <p:cNvSpPr/>
            <p:nvPr/>
          </p:nvSpPr>
          <p:spPr>
            <a:xfrm>
              <a:off x="8915400" y="5668833"/>
              <a:ext cx="360996" cy="461665"/>
            </a:xfrm>
            <a:prstGeom prst="rect">
              <a:avLst/>
            </a:prstGeom>
          </p:spPr>
          <p:txBody>
            <a:bodyPr wrap="none">
              <a:spAutoFit/>
            </a:bodyPr>
            <a:lstStyle/>
            <a:p>
              <a:r>
                <a:rPr lang="en-US" sz="2400" dirty="0"/>
                <a:t>β</a:t>
              </a:r>
            </a:p>
          </p:txBody>
        </p:sp>
      </p:grpSp>
      <p:grpSp>
        <p:nvGrpSpPr>
          <p:cNvPr id="3" name="Group 2"/>
          <p:cNvGrpSpPr/>
          <p:nvPr/>
        </p:nvGrpSpPr>
        <p:grpSpPr>
          <a:xfrm>
            <a:off x="1981203" y="990603"/>
            <a:ext cx="6125683" cy="5093375"/>
            <a:chOff x="457200" y="990600"/>
            <a:chExt cx="6125683" cy="5093375"/>
          </a:xfrm>
        </p:grpSpPr>
        <p:sp>
          <p:nvSpPr>
            <p:cNvPr id="15" name="Isosceles Triangle 14"/>
            <p:cNvSpPr/>
            <p:nvPr/>
          </p:nvSpPr>
          <p:spPr>
            <a:xfrm rot="14678346">
              <a:off x="4210403" y="3081589"/>
              <a:ext cx="2204163" cy="176700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Isosceles Triangle 1"/>
            <p:cNvSpPr/>
            <p:nvPr/>
          </p:nvSpPr>
          <p:spPr>
            <a:xfrm rot="1249694">
              <a:off x="3864995" y="4230395"/>
              <a:ext cx="784088" cy="1853580"/>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sym typeface="Symbol" pitchFamily="18" charset="2"/>
                </a:rPr>
                <a:t>α</a:t>
              </a:r>
              <a:endParaRPr lang="en-US" sz="2800" b="1" dirty="0">
                <a:solidFill>
                  <a:schemeClr val="tx1"/>
                </a:solidFill>
              </a:endParaRPr>
            </a:p>
          </p:txBody>
        </p:sp>
        <p:sp>
          <p:nvSpPr>
            <p:cNvPr id="8" name="Oval 7"/>
            <p:cNvSpPr/>
            <p:nvPr/>
          </p:nvSpPr>
          <p:spPr>
            <a:xfrm>
              <a:off x="457200" y="990600"/>
              <a:ext cx="4419600" cy="432088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Yankee Dryer</a:t>
              </a:r>
            </a:p>
          </p:txBody>
        </p:sp>
        <p:cxnSp>
          <p:nvCxnSpPr>
            <p:cNvPr id="13" name="Straight Connector 12"/>
            <p:cNvCxnSpPr/>
            <p:nvPr/>
          </p:nvCxnSpPr>
          <p:spPr>
            <a:xfrm flipH="1">
              <a:off x="3657600" y="2590800"/>
              <a:ext cx="1981200" cy="3124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rot="493317">
              <a:off x="4464594" y="4369298"/>
              <a:ext cx="304800" cy="152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457500" y="3533353"/>
              <a:ext cx="362600" cy="523220"/>
            </a:xfrm>
            <a:prstGeom prst="rect">
              <a:avLst/>
            </a:prstGeom>
          </p:spPr>
          <p:txBody>
            <a:bodyPr wrap="none">
              <a:spAutoFit/>
            </a:bodyPr>
            <a:lstStyle/>
            <a:p>
              <a:r>
                <a:rPr lang="en-US" sz="2800" b="1" dirty="0">
                  <a:solidFill>
                    <a:schemeClr val="bg1"/>
                  </a:solidFill>
                  <a:cs typeface="Times New Roman" pitchFamily="18" charset="0"/>
                  <a:sym typeface="Symbol" pitchFamily="18" charset="2"/>
                </a:rPr>
                <a:t></a:t>
              </a:r>
              <a:endParaRPr lang="en-US" sz="2800" b="1" dirty="0">
                <a:solidFill>
                  <a:schemeClr val="bg1"/>
                </a:solidFill>
              </a:endParaRPr>
            </a:p>
          </p:txBody>
        </p:sp>
        <p:grpSp>
          <p:nvGrpSpPr>
            <p:cNvPr id="23" name="Group 22"/>
            <p:cNvGrpSpPr/>
            <p:nvPr/>
          </p:nvGrpSpPr>
          <p:grpSpPr>
            <a:xfrm>
              <a:off x="3899897" y="3690343"/>
              <a:ext cx="1620403" cy="1728451"/>
              <a:chOff x="3899897" y="3690343"/>
              <a:chExt cx="1620403" cy="1728451"/>
            </a:xfrm>
          </p:grpSpPr>
          <p:sp>
            <p:nvSpPr>
              <p:cNvPr id="17" name="Arc 16"/>
              <p:cNvSpPr/>
              <p:nvPr/>
            </p:nvSpPr>
            <p:spPr>
              <a:xfrm rot="6391037">
                <a:off x="3871656" y="3718584"/>
                <a:ext cx="1438155" cy="1381674"/>
              </a:xfrm>
              <a:prstGeom prst="arc">
                <a:avLst>
                  <a:gd name="adj1" fmla="val 15285019"/>
                  <a:gd name="adj2" fmla="val 21279312"/>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ectangle 17"/>
              <p:cNvSpPr/>
              <p:nvPr/>
            </p:nvSpPr>
            <p:spPr>
              <a:xfrm>
                <a:off x="5116022" y="4895574"/>
                <a:ext cx="404278" cy="523220"/>
              </a:xfrm>
              <a:prstGeom prst="rect">
                <a:avLst/>
              </a:prstGeom>
            </p:spPr>
            <p:txBody>
              <a:bodyPr wrap="none">
                <a:spAutoFit/>
              </a:bodyPr>
              <a:lstStyle/>
              <a:p>
                <a:r>
                  <a:rPr lang="en-US" sz="2800" b="1" dirty="0"/>
                  <a:t>β</a:t>
                </a:r>
              </a:p>
            </p:txBody>
          </p:sp>
        </p:grpSp>
        <p:cxnSp>
          <p:nvCxnSpPr>
            <p:cNvPr id="25" name="Straight Connector 24"/>
            <p:cNvCxnSpPr>
              <a:endCxn id="15" idx="2"/>
            </p:cNvCxnSpPr>
            <p:nvPr/>
          </p:nvCxnSpPr>
          <p:spPr>
            <a:xfrm>
              <a:off x="4590733" y="4355335"/>
              <a:ext cx="1992150" cy="2272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6104972" y="6163304"/>
            <a:ext cx="4339778" cy="369332"/>
          </a:xfrm>
          <a:prstGeom prst="rect">
            <a:avLst/>
          </a:prstGeom>
          <a:noFill/>
        </p:spPr>
        <p:txBody>
          <a:bodyPr wrap="none" rtlCol="0">
            <a:spAutoFit/>
          </a:bodyPr>
          <a:lstStyle/>
          <a:p>
            <a:r>
              <a:rPr lang="en-US" dirty="0"/>
              <a:t>Typical Creping Pocket Angle: 65</a:t>
            </a:r>
            <a:r>
              <a:rPr lang="en-US" baseline="30000" dirty="0"/>
              <a:t>o</a:t>
            </a:r>
            <a:r>
              <a:rPr lang="en-US" dirty="0"/>
              <a:t> – 95</a:t>
            </a:r>
            <a:r>
              <a:rPr lang="en-US" baseline="30000" dirty="0"/>
              <a:t>o</a:t>
            </a:r>
          </a:p>
        </p:txBody>
      </p:sp>
    </p:spTree>
    <p:extLst>
      <p:ext uri="{BB962C8B-B14F-4D97-AF65-F5344CB8AC3E}">
        <p14:creationId xmlns:p14="http://schemas.microsoft.com/office/powerpoint/2010/main" val="1742639515"/>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6087">
                                            <p:txEl>
                                              <p:pRg st="0" end="0"/>
                                            </p:txEl>
                                          </p:spTgt>
                                        </p:tgtEl>
                                        <p:attrNameLst>
                                          <p:attrName>style.visibility</p:attrName>
                                        </p:attrNameLst>
                                      </p:cBhvr>
                                      <p:to>
                                        <p:strVal val="visible"/>
                                      </p:to>
                                    </p:set>
                                    <p:animEffect transition="in" filter="randombar(horizontal)">
                                      <p:cBhvr>
                                        <p:cTn id="7" dur="500"/>
                                        <p:tgtEl>
                                          <p:spTgt spid="460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6087">
                                            <p:txEl>
                                              <p:pRg st="1" end="1"/>
                                            </p:txEl>
                                          </p:spTgt>
                                        </p:tgtEl>
                                        <p:attrNameLst>
                                          <p:attrName>style.visibility</p:attrName>
                                        </p:attrNameLst>
                                      </p:cBhvr>
                                      <p:to>
                                        <p:strVal val="visible"/>
                                      </p:to>
                                    </p:set>
                                    <p:anim calcmode="lin" valueType="num">
                                      <p:cBhvr additive="base">
                                        <p:cTn id="12" dur="500" fill="hold"/>
                                        <p:tgtEl>
                                          <p:spTgt spid="46087">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60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6087">
                                            <p:txEl>
                                              <p:pRg st="3" end="3"/>
                                            </p:txEl>
                                          </p:spTgt>
                                        </p:tgtEl>
                                        <p:attrNameLst>
                                          <p:attrName>style.visibility</p:attrName>
                                        </p:attrNameLst>
                                      </p:cBhvr>
                                      <p:to>
                                        <p:strVal val="visible"/>
                                      </p:to>
                                    </p:set>
                                    <p:anim calcmode="lin" valueType="num">
                                      <p:cBhvr additive="base">
                                        <p:cTn id="18" dur="500" fill="hold"/>
                                        <p:tgtEl>
                                          <p:spTgt spid="46087">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608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6087">
                                            <p:txEl>
                                              <p:pRg st="5" end="5"/>
                                            </p:txEl>
                                          </p:spTgt>
                                        </p:tgtEl>
                                        <p:attrNameLst>
                                          <p:attrName>style.visibility</p:attrName>
                                        </p:attrNameLst>
                                      </p:cBhvr>
                                      <p:to>
                                        <p:strVal val="visible"/>
                                      </p:to>
                                    </p:set>
                                    <p:anim calcmode="lin" valueType="num">
                                      <p:cBhvr additive="base">
                                        <p:cTn id="24" dur="500" fill="hold"/>
                                        <p:tgtEl>
                                          <p:spTgt spid="46087">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608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162303" y="180873"/>
            <a:ext cx="6172200" cy="942975"/>
          </a:xfrm>
        </p:spPr>
        <p:txBody>
          <a:bodyPr vert="horz" wrap="square" lIns="90488" tIns="44450" rIns="90488" bIns="44450" numCol="1" anchor="ctr" anchorCtr="0" compatLnSpc="1">
            <a:prstTxWarp prst="textNoShape">
              <a:avLst/>
            </a:prstTxWarp>
          </a:bodyPr>
          <a:lstStyle/>
          <a:p>
            <a:r>
              <a:rPr lang="de-DE" altLang="en-US" b="1" dirty="0"/>
              <a:t>Influence of Pocket Angle</a:t>
            </a:r>
            <a:endParaRPr lang="en-US" altLang="en-US" b="1" dirty="0"/>
          </a:p>
        </p:txBody>
      </p:sp>
      <p:sp>
        <p:nvSpPr>
          <p:cNvPr id="39949" name="Rectangle 10"/>
          <p:cNvSpPr>
            <a:spLocks noChangeArrowheads="1"/>
          </p:cNvSpPr>
          <p:nvPr/>
        </p:nvSpPr>
        <p:spPr bwMode="auto">
          <a:xfrm>
            <a:off x="1676400" y="1268413"/>
            <a:ext cx="4683318"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eaLnBrk="1" hangingPunct="1">
              <a:spcBef>
                <a:spcPct val="0"/>
              </a:spcBef>
              <a:buClrTx/>
              <a:buFontTx/>
              <a:buNone/>
            </a:pPr>
            <a:endParaRPr lang="de-DE" altLang="en-US" sz="2400">
              <a:solidFill>
                <a:schemeClr val="tx1"/>
              </a:solidFill>
              <a:latin typeface="+mj-lt"/>
            </a:endParaRPr>
          </a:p>
        </p:txBody>
      </p:sp>
      <p:sp>
        <p:nvSpPr>
          <p:cNvPr id="39942" name="Rectangle 11"/>
          <p:cNvSpPr>
            <a:spLocks noChangeArrowheads="1"/>
          </p:cNvSpPr>
          <p:nvPr/>
        </p:nvSpPr>
        <p:spPr bwMode="auto">
          <a:xfrm>
            <a:off x="5943600" y="1268413"/>
            <a:ext cx="43434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eaLnBrk="1" hangingPunct="1">
              <a:spcBef>
                <a:spcPct val="0"/>
              </a:spcBef>
              <a:buClrTx/>
              <a:buFontTx/>
              <a:buNone/>
            </a:pPr>
            <a:endParaRPr lang="de-DE" altLang="en-US" sz="2400">
              <a:solidFill>
                <a:schemeClr val="tx1"/>
              </a:solidFill>
              <a:latin typeface="+mj-lt"/>
            </a:endParaRPr>
          </a:p>
        </p:txBody>
      </p:sp>
      <p:grpSp>
        <p:nvGrpSpPr>
          <p:cNvPr id="2" name="Group 1"/>
          <p:cNvGrpSpPr/>
          <p:nvPr/>
        </p:nvGrpSpPr>
        <p:grpSpPr>
          <a:xfrm>
            <a:off x="1839018" y="1385891"/>
            <a:ext cx="4561785" cy="4706937"/>
            <a:chOff x="315015" y="1385888"/>
            <a:chExt cx="4561785" cy="4706937"/>
          </a:xfrm>
        </p:grpSpPr>
        <p:pic>
          <p:nvPicPr>
            <p:cNvPr id="39953"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0792" y="1539876"/>
              <a:ext cx="2680584" cy="395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54" name="Rectangle 14"/>
            <p:cNvSpPr>
              <a:spLocks noChangeArrowheads="1"/>
            </p:cNvSpPr>
            <p:nvPr/>
          </p:nvSpPr>
          <p:spPr bwMode="auto">
            <a:xfrm>
              <a:off x="924394" y="5659438"/>
              <a:ext cx="29253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de-DE" altLang="en-US" sz="1800" dirty="0">
                  <a:solidFill>
                    <a:schemeClr val="tx1"/>
                  </a:solidFill>
                  <a:latin typeface="+mj-lt"/>
                </a:rPr>
                <a:t>High Pocket – Fine Crepe</a:t>
              </a:r>
              <a:endParaRPr lang="en-US" altLang="en-US" sz="1800" dirty="0">
                <a:solidFill>
                  <a:schemeClr val="tx1"/>
                </a:solidFill>
                <a:latin typeface="+mj-lt"/>
              </a:endParaRPr>
            </a:p>
          </p:txBody>
        </p:sp>
        <p:sp>
          <p:nvSpPr>
            <p:cNvPr id="39955" name="Rectangle 15"/>
            <p:cNvSpPr>
              <a:spLocks noChangeArrowheads="1"/>
            </p:cNvSpPr>
            <p:nvPr/>
          </p:nvSpPr>
          <p:spPr bwMode="auto">
            <a:xfrm>
              <a:off x="3272900" y="2528888"/>
              <a:ext cx="724558"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800" b="1" dirty="0">
                  <a:solidFill>
                    <a:schemeClr val="tx1"/>
                  </a:solidFill>
                  <a:latin typeface="+mj-lt"/>
                </a:rPr>
                <a:t>Sheet</a:t>
              </a:r>
            </a:p>
          </p:txBody>
        </p:sp>
        <p:sp>
          <p:nvSpPr>
            <p:cNvPr id="39956" name="Rectangle 16"/>
            <p:cNvSpPr>
              <a:spLocks noChangeArrowheads="1"/>
            </p:cNvSpPr>
            <p:nvPr/>
          </p:nvSpPr>
          <p:spPr bwMode="auto">
            <a:xfrm>
              <a:off x="2779920" y="1385888"/>
              <a:ext cx="141667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800" b="1" dirty="0">
                  <a:solidFill>
                    <a:schemeClr val="tx1"/>
                  </a:solidFill>
                  <a:latin typeface="+mj-lt"/>
                </a:rPr>
                <a:t>Pocket Angle</a:t>
              </a:r>
            </a:p>
          </p:txBody>
        </p:sp>
        <p:sp>
          <p:nvSpPr>
            <p:cNvPr id="39957" name="Rectangle 17"/>
            <p:cNvSpPr>
              <a:spLocks noChangeArrowheads="1"/>
            </p:cNvSpPr>
            <p:nvPr/>
          </p:nvSpPr>
          <p:spPr bwMode="auto">
            <a:xfrm>
              <a:off x="315015" y="2071688"/>
              <a:ext cx="969818"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800" b="1" dirty="0">
                  <a:solidFill>
                    <a:schemeClr val="tx1"/>
                  </a:solidFill>
                  <a:latin typeface="+mj-lt"/>
                </a:rPr>
                <a:t>Yankee-</a:t>
              </a:r>
              <a:endParaRPr lang="en-US" altLang="en-US" sz="1800" dirty="0">
                <a:solidFill>
                  <a:schemeClr val="tx1"/>
                </a:solidFill>
                <a:latin typeface="+mj-lt"/>
              </a:endParaRPr>
            </a:p>
            <a:p>
              <a:pPr>
                <a:spcBef>
                  <a:spcPct val="0"/>
                </a:spcBef>
                <a:buClrTx/>
                <a:buFontTx/>
                <a:buNone/>
              </a:pPr>
              <a:r>
                <a:rPr lang="en-US" altLang="en-US" sz="1800" b="1" dirty="0">
                  <a:solidFill>
                    <a:schemeClr val="tx1"/>
                  </a:solidFill>
                  <a:latin typeface="+mj-lt"/>
                </a:rPr>
                <a:t>Cylinder</a:t>
              </a:r>
            </a:p>
          </p:txBody>
        </p:sp>
        <p:sp>
          <p:nvSpPr>
            <p:cNvPr id="39951" name="Line 18"/>
            <p:cNvSpPr>
              <a:spLocks noChangeShapeType="1"/>
            </p:cNvSpPr>
            <p:nvPr/>
          </p:nvSpPr>
          <p:spPr bwMode="auto">
            <a:xfrm>
              <a:off x="4876800" y="1412875"/>
              <a:ext cx="0" cy="4679950"/>
            </a:xfrm>
            <a:prstGeom prst="line">
              <a:avLst/>
            </a:prstGeom>
            <a:noFill/>
            <a:ln w="762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mj-lt"/>
              </a:endParaRPr>
            </a:p>
          </p:txBody>
        </p:sp>
        <p:grpSp>
          <p:nvGrpSpPr>
            <p:cNvPr id="22" name="Group 21"/>
            <p:cNvGrpSpPr/>
            <p:nvPr/>
          </p:nvGrpSpPr>
          <p:grpSpPr>
            <a:xfrm>
              <a:off x="3154363" y="4577827"/>
              <a:ext cx="1570037" cy="889794"/>
              <a:chOff x="6934200" y="2672556"/>
              <a:chExt cx="1570037" cy="889794"/>
            </a:xfrm>
          </p:grpSpPr>
          <p:pic>
            <p:nvPicPr>
              <p:cNvPr id="2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1662" y="2672556"/>
                <a:ext cx="1552575" cy="889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643688" y="3014662"/>
                <a:ext cx="781050"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grpSp>
        <p:nvGrpSpPr>
          <p:cNvPr id="3" name="Group 2"/>
          <p:cNvGrpSpPr/>
          <p:nvPr/>
        </p:nvGrpSpPr>
        <p:grpSpPr>
          <a:xfrm>
            <a:off x="6421438" y="1325566"/>
            <a:ext cx="4141788" cy="4703763"/>
            <a:chOff x="4897438" y="1325563"/>
            <a:chExt cx="4141788" cy="4703763"/>
          </a:xfrm>
        </p:grpSpPr>
        <p:sp>
          <p:nvSpPr>
            <p:cNvPr id="39944" name="Rectangle 5"/>
            <p:cNvSpPr>
              <a:spLocks noChangeArrowheads="1"/>
            </p:cNvSpPr>
            <p:nvPr/>
          </p:nvSpPr>
          <p:spPr bwMode="auto">
            <a:xfrm>
              <a:off x="7578726" y="2895601"/>
              <a:ext cx="1460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800" b="1" dirty="0">
                  <a:solidFill>
                    <a:schemeClr val="tx1"/>
                  </a:solidFill>
                  <a:latin typeface="+mj-lt"/>
                </a:rPr>
                <a:t>Sheet</a:t>
              </a:r>
            </a:p>
          </p:txBody>
        </p:sp>
        <p:pic>
          <p:nvPicPr>
            <p:cNvPr id="3994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3201" y="1555751"/>
              <a:ext cx="2692400" cy="395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46" name="Rectangle 7"/>
            <p:cNvSpPr>
              <a:spLocks noChangeArrowheads="1"/>
            </p:cNvSpPr>
            <p:nvPr/>
          </p:nvSpPr>
          <p:spPr bwMode="auto">
            <a:xfrm>
              <a:off x="5203826" y="5662613"/>
              <a:ext cx="32543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de-DE" altLang="en-US" sz="1800" dirty="0">
                  <a:solidFill>
                    <a:schemeClr val="tx1"/>
                  </a:solidFill>
                  <a:latin typeface="+mj-lt"/>
                </a:rPr>
                <a:t>Small Pocket – Coarse Crepe</a:t>
              </a:r>
              <a:endParaRPr lang="en-US" altLang="en-US" sz="1800" dirty="0">
                <a:solidFill>
                  <a:schemeClr val="tx1"/>
                </a:solidFill>
                <a:latin typeface="+mj-lt"/>
              </a:endParaRPr>
            </a:p>
          </p:txBody>
        </p:sp>
        <p:sp>
          <p:nvSpPr>
            <p:cNvPr id="39947" name="Rectangle 8"/>
            <p:cNvSpPr>
              <a:spLocks noChangeArrowheads="1"/>
            </p:cNvSpPr>
            <p:nvPr/>
          </p:nvSpPr>
          <p:spPr bwMode="auto">
            <a:xfrm>
              <a:off x="6553201" y="1325563"/>
              <a:ext cx="1416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800" b="1" dirty="0">
                  <a:solidFill>
                    <a:schemeClr val="tx1"/>
                  </a:solidFill>
                  <a:latin typeface="+mj-lt"/>
                </a:rPr>
                <a:t>Pocket Angle</a:t>
              </a:r>
            </a:p>
          </p:txBody>
        </p:sp>
        <p:sp>
          <p:nvSpPr>
            <p:cNvPr id="39948" name="Rectangle 9"/>
            <p:cNvSpPr>
              <a:spLocks noChangeArrowheads="1"/>
            </p:cNvSpPr>
            <p:nvPr/>
          </p:nvSpPr>
          <p:spPr bwMode="auto">
            <a:xfrm>
              <a:off x="4897438" y="2087563"/>
              <a:ext cx="969963"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800" b="1" dirty="0">
                  <a:solidFill>
                    <a:schemeClr val="tx1"/>
                  </a:solidFill>
                  <a:latin typeface="+mj-lt"/>
                </a:rPr>
                <a:t>Yankee-</a:t>
              </a:r>
              <a:endParaRPr lang="en-US" altLang="en-US" sz="1800" dirty="0">
                <a:solidFill>
                  <a:schemeClr val="tx1"/>
                </a:solidFill>
                <a:latin typeface="+mj-lt"/>
              </a:endParaRPr>
            </a:p>
            <a:p>
              <a:pPr>
                <a:spcBef>
                  <a:spcPct val="0"/>
                </a:spcBef>
                <a:buClrTx/>
                <a:buFontTx/>
                <a:buNone/>
              </a:pPr>
              <a:r>
                <a:rPr lang="en-US" altLang="en-US" sz="1800" b="1" dirty="0">
                  <a:solidFill>
                    <a:schemeClr val="tx1"/>
                  </a:solidFill>
                  <a:latin typeface="+mj-lt"/>
                </a:rPr>
                <a:t>Cylinder</a:t>
              </a:r>
            </a:p>
          </p:txBody>
        </p:sp>
        <p:pic>
          <p:nvPicPr>
            <p:cNvPr id="1894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91400" y="4557571"/>
              <a:ext cx="1438275" cy="91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7124700" y="4922712"/>
              <a:ext cx="781050"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0747884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p:cNvSpPr>
          <p:nvPr>
            <p:ph type="title"/>
          </p:nvPr>
        </p:nvSpPr>
        <p:spPr>
          <a:xfrm>
            <a:off x="2895600" y="75500"/>
            <a:ext cx="9067800" cy="1143000"/>
          </a:xfrm>
        </p:spPr>
        <p:txBody>
          <a:bodyPr/>
          <a:lstStyle/>
          <a:p>
            <a:pPr algn="l" eaLnBrk="1" hangingPunct="1"/>
            <a:r>
              <a:rPr lang="en-GB" b="1" dirty="0"/>
              <a:t>Ways to Change the Creping Pocket</a:t>
            </a:r>
          </a:p>
        </p:txBody>
      </p:sp>
      <p:sp>
        <p:nvSpPr>
          <p:cNvPr id="59394" name="Rectangle 3"/>
          <p:cNvSpPr>
            <a:spLocks noGrp="1"/>
          </p:cNvSpPr>
          <p:nvPr>
            <p:ph type="body" idx="1"/>
          </p:nvPr>
        </p:nvSpPr>
        <p:spPr/>
        <p:txBody>
          <a:bodyPr/>
          <a:lstStyle/>
          <a:p>
            <a:pPr eaLnBrk="1" hangingPunct="1">
              <a:spcBef>
                <a:spcPct val="0"/>
              </a:spcBef>
            </a:pPr>
            <a:r>
              <a:rPr lang="en-GB" sz="2800" dirty="0"/>
              <a:t>Blade Holder Angle</a:t>
            </a:r>
          </a:p>
          <a:p>
            <a:pPr eaLnBrk="1" hangingPunct="1">
              <a:lnSpc>
                <a:spcPct val="200000"/>
              </a:lnSpc>
            </a:pPr>
            <a:r>
              <a:rPr lang="en-GB" sz="2800" dirty="0"/>
              <a:t>Blade Bevel Angle</a:t>
            </a:r>
          </a:p>
          <a:p>
            <a:pPr eaLnBrk="1" hangingPunct="1">
              <a:lnSpc>
                <a:spcPct val="200000"/>
              </a:lnSpc>
            </a:pPr>
            <a:r>
              <a:rPr lang="en-GB" sz="2800" dirty="0"/>
              <a:t>Blade Height or Stickout</a:t>
            </a:r>
          </a:p>
          <a:p>
            <a:pPr eaLnBrk="1" hangingPunct="1">
              <a:lnSpc>
                <a:spcPct val="200000"/>
              </a:lnSpc>
            </a:pPr>
            <a:r>
              <a:rPr lang="en-GB" sz="2800" dirty="0"/>
              <a:t>Blade Loading Pressure</a:t>
            </a:r>
          </a:p>
          <a:p>
            <a:pPr eaLnBrk="1" hangingPunct="1">
              <a:lnSpc>
                <a:spcPct val="200000"/>
              </a:lnSpc>
            </a:pPr>
            <a:r>
              <a:rPr lang="en-GB" sz="2800" dirty="0"/>
              <a:t>Blade Thickness</a:t>
            </a:r>
          </a:p>
          <a:p>
            <a:pPr eaLnBrk="1" hangingPunct="1">
              <a:lnSpc>
                <a:spcPct val="200000"/>
              </a:lnSpc>
            </a:pPr>
            <a:r>
              <a:rPr lang="en-GB" sz="2800" dirty="0"/>
              <a:t>Blade Material</a:t>
            </a:r>
          </a:p>
        </p:txBody>
      </p:sp>
      <p:sp>
        <p:nvSpPr>
          <p:cNvPr id="59395" name="AutoShape 4"/>
          <p:cNvSpPr>
            <a:spLocks/>
          </p:cNvSpPr>
          <p:nvPr/>
        </p:nvSpPr>
        <p:spPr bwMode="auto">
          <a:xfrm>
            <a:off x="6743700" y="1341441"/>
            <a:ext cx="527050" cy="4967287"/>
          </a:xfrm>
          <a:prstGeom prst="rightBrace">
            <a:avLst>
              <a:gd name="adj1" fmla="val 78539"/>
              <a:gd name="adj2" fmla="val 50000"/>
            </a:avLst>
          </a:prstGeom>
          <a:noFill/>
          <a:ln w="38100">
            <a:solidFill>
              <a:schemeClr val="tx1"/>
            </a:solidFill>
            <a:round/>
            <a:headEnd/>
            <a:tailEnd/>
          </a:ln>
        </p:spPr>
        <p:txBody>
          <a:bodyPr wrap="none" anchor="ctr"/>
          <a:lstStyle/>
          <a:p>
            <a:endParaRPr lang="en-US" dirty="0"/>
          </a:p>
        </p:txBody>
      </p:sp>
      <p:sp>
        <p:nvSpPr>
          <p:cNvPr id="59396" name="Text Box 5"/>
          <p:cNvSpPr txBox="1">
            <a:spLocks noChangeArrowheads="1"/>
          </p:cNvSpPr>
          <p:nvPr/>
        </p:nvSpPr>
        <p:spPr bwMode="auto">
          <a:xfrm>
            <a:off x="7654928" y="3002340"/>
            <a:ext cx="2547429" cy="1569660"/>
          </a:xfrm>
          <a:prstGeom prst="rect">
            <a:avLst/>
          </a:prstGeom>
          <a:noFill/>
          <a:ln w="12700">
            <a:noFill/>
            <a:miter lim="800000"/>
            <a:headEnd/>
            <a:tailEnd/>
          </a:ln>
        </p:spPr>
        <p:txBody>
          <a:bodyPr wrap="none">
            <a:spAutoFit/>
          </a:bodyPr>
          <a:lstStyle/>
          <a:p>
            <a:pPr eaLnBrk="0" hangingPunct="0"/>
            <a:r>
              <a:rPr lang="en-US" sz="2400" b="1" dirty="0">
                <a:latin typeface="+mn-lt"/>
              </a:rPr>
              <a:t>All these influence</a:t>
            </a:r>
          </a:p>
          <a:p>
            <a:pPr eaLnBrk="0" hangingPunct="0"/>
            <a:r>
              <a:rPr lang="en-US" sz="2400" b="1" dirty="0">
                <a:latin typeface="+mn-lt"/>
              </a:rPr>
              <a:t>CREPING POCKET</a:t>
            </a:r>
          </a:p>
          <a:p>
            <a:pPr eaLnBrk="0" hangingPunct="0"/>
            <a:r>
              <a:rPr lang="en-US" sz="2400" b="1" dirty="0">
                <a:latin typeface="+mn-lt"/>
              </a:rPr>
              <a:t>              or</a:t>
            </a:r>
          </a:p>
          <a:p>
            <a:pPr eaLnBrk="0" hangingPunct="0"/>
            <a:r>
              <a:rPr lang="en-US" sz="2400" b="1" dirty="0">
                <a:latin typeface="+mn-lt"/>
              </a:rPr>
              <a:t>IMPACT ANGLE</a:t>
            </a:r>
          </a:p>
        </p:txBody>
      </p:sp>
    </p:spTree>
    <p:extLst>
      <p:ext uri="{BB962C8B-B14F-4D97-AF65-F5344CB8AC3E}">
        <p14:creationId xmlns:p14="http://schemas.microsoft.com/office/powerpoint/2010/main" val="145151878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9394">
                                            <p:txEl>
                                              <p:pRg st="0" end="0"/>
                                            </p:txEl>
                                          </p:spTgt>
                                        </p:tgtEl>
                                        <p:attrNameLst>
                                          <p:attrName>style.visibility</p:attrName>
                                        </p:attrNameLst>
                                      </p:cBhvr>
                                      <p:to>
                                        <p:strVal val="visible"/>
                                      </p:to>
                                    </p:set>
                                    <p:animEffect transition="in" filter="fade">
                                      <p:cBhvr>
                                        <p:cTn id="7" dur="1000"/>
                                        <p:tgtEl>
                                          <p:spTgt spid="59394">
                                            <p:txEl>
                                              <p:pRg st="0" end="0"/>
                                            </p:txEl>
                                          </p:spTgt>
                                        </p:tgtEl>
                                      </p:cBhvr>
                                    </p:animEffect>
                                    <p:anim calcmode="lin" valueType="num">
                                      <p:cBhvr>
                                        <p:cTn id="8" dur="1000" fill="hold"/>
                                        <p:tgtEl>
                                          <p:spTgt spid="5939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939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9394">
                                            <p:txEl>
                                              <p:pRg st="1" end="1"/>
                                            </p:txEl>
                                          </p:spTgt>
                                        </p:tgtEl>
                                        <p:attrNameLst>
                                          <p:attrName>style.visibility</p:attrName>
                                        </p:attrNameLst>
                                      </p:cBhvr>
                                      <p:to>
                                        <p:strVal val="visible"/>
                                      </p:to>
                                    </p:set>
                                    <p:animEffect transition="in" filter="fade">
                                      <p:cBhvr>
                                        <p:cTn id="14" dur="1000"/>
                                        <p:tgtEl>
                                          <p:spTgt spid="59394">
                                            <p:txEl>
                                              <p:pRg st="1" end="1"/>
                                            </p:txEl>
                                          </p:spTgt>
                                        </p:tgtEl>
                                      </p:cBhvr>
                                    </p:animEffect>
                                    <p:anim calcmode="lin" valueType="num">
                                      <p:cBhvr>
                                        <p:cTn id="15" dur="1000" fill="hold"/>
                                        <p:tgtEl>
                                          <p:spTgt spid="5939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939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9394">
                                            <p:txEl>
                                              <p:pRg st="2" end="2"/>
                                            </p:txEl>
                                          </p:spTgt>
                                        </p:tgtEl>
                                        <p:attrNameLst>
                                          <p:attrName>style.visibility</p:attrName>
                                        </p:attrNameLst>
                                      </p:cBhvr>
                                      <p:to>
                                        <p:strVal val="visible"/>
                                      </p:to>
                                    </p:set>
                                    <p:animEffect transition="in" filter="fade">
                                      <p:cBhvr>
                                        <p:cTn id="21" dur="1000"/>
                                        <p:tgtEl>
                                          <p:spTgt spid="59394">
                                            <p:txEl>
                                              <p:pRg st="2" end="2"/>
                                            </p:txEl>
                                          </p:spTgt>
                                        </p:tgtEl>
                                      </p:cBhvr>
                                    </p:animEffect>
                                    <p:anim calcmode="lin" valueType="num">
                                      <p:cBhvr>
                                        <p:cTn id="22" dur="1000" fill="hold"/>
                                        <p:tgtEl>
                                          <p:spTgt spid="5939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939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9394">
                                            <p:txEl>
                                              <p:pRg st="3" end="3"/>
                                            </p:txEl>
                                          </p:spTgt>
                                        </p:tgtEl>
                                        <p:attrNameLst>
                                          <p:attrName>style.visibility</p:attrName>
                                        </p:attrNameLst>
                                      </p:cBhvr>
                                      <p:to>
                                        <p:strVal val="visible"/>
                                      </p:to>
                                    </p:set>
                                    <p:animEffect transition="in" filter="fade">
                                      <p:cBhvr>
                                        <p:cTn id="28" dur="1000"/>
                                        <p:tgtEl>
                                          <p:spTgt spid="59394">
                                            <p:txEl>
                                              <p:pRg st="3" end="3"/>
                                            </p:txEl>
                                          </p:spTgt>
                                        </p:tgtEl>
                                      </p:cBhvr>
                                    </p:animEffect>
                                    <p:anim calcmode="lin" valueType="num">
                                      <p:cBhvr>
                                        <p:cTn id="29" dur="1000" fill="hold"/>
                                        <p:tgtEl>
                                          <p:spTgt spid="5939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939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9394">
                                            <p:txEl>
                                              <p:pRg st="4" end="4"/>
                                            </p:txEl>
                                          </p:spTgt>
                                        </p:tgtEl>
                                        <p:attrNameLst>
                                          <p:attrName>style.visibility</p:attrName>
                                        </p:attrNameLst>
                                      </p:cBhvr>
                                      <p:to>
                                        <p:strVal val="visible"/>
                                      </p:to>
                                    </p:set>
                                    <p:animEffect transition="in" filter="fade">
                                      <p:cBhvr>
                                        <p:cTn id="35" dur="1000"/>
                                        <p:tgtEl>
                                          <p:spTgt spid="59394">
                                            <p:txEl>
                                              <p:pRg st="4" end="4"/>
                                            </p:txEl>
                                          </p:spTgt>
                                        </p:tgtEl>
                                      </p:cBhvr>
                                    </p:animEffect>
                                    <p:anim calcmode="lin" valueType="num">
                                      <p:cBhvr>
                                        <p:cTn id="36" dur="1000" fill="hold"/>
                                        <p:tgtEl>
                                          <p:spTgt spid="5939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939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9394">
                                            <p:txEl>
                                              <p:pRg st="5" end="5"/>
                                            </p:txEl>
                                          </p:spTgt>
                                        </p:tgtEl>
                                        <p:attrNameLst>
                                          <p:attrName>style.visibility</p:attrName>
                                        </p:attrNameLst>
                                      </p:cBhvr>
                                      <p:to>
                                        <p:strVal val="visible"/>
                                      </p:to>
                                    </p:set>
                                    <p:animEffect transition="in" filter="fade">
                                      <p:cBhvr>
                                        <p:cTn id="42" dur="1000"/>
                                        <p:tgtEl>
                                          <p:spTgt spid="59394">
                                            <p:txEl>
                                              <p:pRg st="5" end="5"/>
                                            </p:txEl>
                                          </p:spTgt>
                                        </p:tgtEl>
                                      </p:cBhvr>
                                    </p:animEffect>
                                    <p:anim calcmode="lin" valueType="num">
                                      <p:cBhvr>
                                        <p:cTn id="43" dur="1000" fill="hold"/>
                                        <p:tgtEl>
                                          <p:spTgt spid="5939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939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59395"/>
                                        </p:tgtEl>
                                        <p:attrNameLst>
                                          <p:attrName>style.visibility</p:attrName>
                                        </p:attrNameLst>
                                      </p:cBhvr>
                                      <p:to>
                                        <p:strVal val="visible"/>
                                      </p:to>
                                    </p:set>
                                    <p:animEffect transition="in" filter="circle(in)">
                                      <p:cBhvr>
                                        <p:cTn id="49" dur="1000"/>
                                        <p:tgtEl>
                                          <p:spTgt spid="59395"/>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grpId="0" nodeType="clickEffect">
                                  <p:stCondLst>
                                    <p:cond delay="0"/>
                                  </p:stCondLst>
                                  <p:childTnLst>
                                    <p:set>
                                      <p:cBhvr>
                                        <p:cTn id="53" dur="1" fill="hold">
                                          <p:stCondLst>
                                            <p:cond delay="0"/>
                                          </p:stCondLst>
                                        </p:cTn>
                                        <p:tgtEl>
                                          <p:spTgt spid="59396"/>
                                        </p:tgtEl>
                                        <p:attrNameLst>
                                          <p:attrName>style.visibility</p:attrName>
                                        </p:attrNameLst>
                                      </p:cBhvr>
                                      <p:to>
                                        <p:strVal val="visible"/>
                                      </p:to>
                                    </p:set>
                                    <p:anim calcmode="lin" valueType="num">
                                      <p:cBhvr>
                                        <p:cTn id="54" dur="1000" fill="hold"/>
                                        <p:tgtEl>
                                          <p:spTgt spid="59396"/>
                                        </p:tgtEl>
                                        <p:attrNameLst>
                                          <p:attrName>ppt_w</p:attrName>
                                        </p:attrNameLst>
                                      </p:cBhvr>
                                      <p:tavLst>
                                        <p:tav tm="0">
                                          <p:val>
                                            <p:fltVal val="0"/>
                                          </p:val>
                                        </p:tav>
                                        <p:tav tm="100000">
                                          <p:val>
                                            <p:strVal val="#ppt_w"/>
                                          </p:val>
                                        </p:tav>
                                      </p:tavLst>
                                    </p:anim>
                                    <p:anim calcmode="lin" valueType="num">
                                      <p:cBhvr>
                                        <p:cTn id="55" dur="1000" fill="hold"/>
                                        <p:tgtEl>
                                          <p:spTgt spid="59396"/>
                                        </p:tgtEl>
                                        <p:attrNameLst>
                                          <p:attrName>ppt_h</p:attrName>
                                        </p:attrNameLst>
                                      </p:cBhvr>
                                      <p:tavLst>
                                        <p:tav tm="0">
                                          <p:val>
                                            <p:fltVal val="0"/>
                                          </p:val>
                                        </p:tav>
                                        <p:tav tm="100000">
                                          <p:val>
                                            <p:strVal val="#ppt_h"/>
                                          </p:val>
                                        </p:tav>
                                      </p:tavLst>
                                    </p:anim>
                                    <p:anim calcmode="lin" valueType="num">
                                      <p:cBhvr>
                                        <p:cTn id="56" dur="1000" fill="hold"/>
                                        <p:tgtEl>
                                          <p:spTgt spid="59396"/>
                                        </p:tgtEl>
                                        <p:attrNameLst>
                                          <p:attrName>style.rotation</p:attrName>
                                        </p:attrNameLst>
                                      </p:cBhvr>
                                      <p:tavLst>
                                        <p:tav tm="0">
                                          <p:val>
                                            <p:fltVal val="90"/>
                                          </p:val>
                                        </p:tav>
                                        <p:tav tm="100000">
                                          <p:val>
                                            <p:fltVal val="0"/>
                                          </p:val>
                                        </p:tav>
                                      </p:tavLst>
                                    </p:anim>
                                    <p:animEffect transition="in" filter="fade">
                                      <p:cBhvr>
                                        <p:cTn id="57" dur="1000"/>
                                        <p:tgtEl>
                                          <p:spTgt spid="59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build="p"/>
      <p:bldP spid="59395" grpId="0" animBg="1"/>
      <p:bldP spid="5939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a:xfrm>
            <a:off x="2895600" y="255888"/>
            <a:ext cx="5410200" cy="744538"/>
          </a:xfrm>
        </p:spPr>
        <p:txBody>
          <a:bodyPr vert="horz" wrap="square" lIns="90488" tIns="44450" rIns="90488" bIns="44450" numCol="1" anchor="t" anchorCtr="0" compatLnSpc="1">
            <a:prstTxWarp prst="textNoShape">
              <a:avLst/>
            </a:prstTxWarp>
          </a:bodyPr>
          <a:lstStyle/>
          <a:p>
            <a:pPr eaLnBrk="1" hangingPunct="1"/>
            <a:r>
              <a:rPr lang="en-US" altLang="en-US" b="1" dirty="0"/>
              <a:t>Blade Holder Angle</a:t>
            </a:r>
          </a:p>
        </p:txBody>
      </p:sp>
      <p:sp>
        <p:nvSpPr>
          <p:cNvPr id="192514" name="Rectangle 3"/>
          <p:cNvSpPr>
            <a:spLocks noGrp="1"/>
          </p:cNvSpPr>
          <p:nvPr>
            <p:ph type="body" idx="1"/>
          </p:nvPr>
        </p:nvSpPr>
        <p:spPr>
          <a:xfrm>
            <a:off x="887304" y="1410147"/>
            <a:ext cx="7867650" cy="5029200"/>
          </a:xfrm>
        </p:spPr>
        <p:txBody>
          <a:bodyPr vert="horz" wrap="square" lIns="90488" tIns="44450" rIns="90488" bIns="44450" numCol="1" anchor="t" anchorCtr="0" compatLnSpc="1">
            <a:prstTxWarp prst="textNoShape">
              <a:avLst/>
            </a:prstTxWarp>
            <a:normAutofit fontScale="92500"/>
          </a:bodyPr>
          <a:lstStyle/>
          <a:p>
            <a:pPr eaLnBrk="1" hangingPunct="1">
              <a:lnSpc>
                <a:spcPct val="90000"/>
              </a:lnSpc>
              <a:spcBef>
                <a:spcPct val="100000"/>
              </a:spcBef>
            </a:pPr>
            <a:r>
              <a:rPr lang="en-US" altLang="en-US" dirty="0"/>
              <a:t>The angle between the lower face of the creping blade and the tangent to the Yankee surface</a:t>
            </a:r>
          </a:p>
          <a:p>
            <a:pPr eaLnBrk="1" hangingPunct="1">
              <a:lnSpc>
                <a:spcPct val="90000"/>
              </a:lnSpc>
              <a:spcBef>
                <a:spcPct val="100000"/>
              </a:spcBef>
            </a:pPr>
            <a:r>
              <a:rPr lang="en-US" altLang="en-US" dirty="0"/>
              <a:t>Typical range is 10 to 30°</a:t>
            </a:r>
          </a:p>
          <a:p>
            <a:pPr lvl="1" eaLnBrk="1" hangingPunct="1">
              <a:lnSpc>
                <a:spcPct val="90000"/>
              </a:lnSpc>
              <a:spcBef>
                <a:spcPct val="0"/>
              </a:spcBef>
            </a:pPr>
            <a:r>
              <a:rPr lang="en-US" altLang="en-US" dirty="0"/>
              <a:t>15° to 20° (Conventional)</a:t>
            </a:r>
          </a:p>
          <a:p>
            <a:pPr lvl="1" eaLnBrk="1" hangingPunct="1">
              <a:lnSpc>
                <a:spcPct val="90000"/>
              </a:lnSpc>
              <a:spcBef>
                <a:spcPct val="0"/>
              </a:spcBef>
            </a:pPr>
            <a:r>
              <a:rPr lang="en-US" altLang="en-US" dirty="0"/>
              <a:t>20</a:t>
            </a:r>
            <a:r>
              <a:rPr lang="en-US" altLang="en-US" baseline="30000" dirty="0"/>
              <a:t>o</a:t>
            </a:r>
            <a:r>
              <a:rPr lang="en-US" altLang="en-US" dirty="0"/>
              <a:t> to 30</a:t>
            </a:r>
            <a:r>
              <a:rPr lang="en-US" altLang="en-US" baseline="30000" dirty="0"/>
              <a:t>o</a:t>
            </a:r>
            <a:r>
              <a:rPr lang="en-US" altLang="en-US" dirty="0"/>
              <a:t> (Structured)</a:t>
            </a:r>
          </a:p>
          <a:p>
            <a:pPr lvl="1" eaLnBrk="1" hangingPunct="1">
              <a:lnSpc>
                <a:spcPct val="90000"/>
              </a:lnSpc>
              <a:spcBef>
                <a:spcPct val="0"/>
              </a:spcBef>
            </a:pPr>
            <a:endParaRPr lang="en-US" altLang="en-US" dirty="0"/>
          </a:p>
          <a:p>
            <a:pPr eaLnBrk="1" hangingPunct="1">
              <a:lnSpc>
                <a:spcPct val="90000"/>
              </a:lnSpc>
              <a:spcBef>
                <a:spcPts val="0"/>
              </a:spcBef>
            </a:pPr>
            <a:r>
              <a:rPr lang="en-US" altLang="en-US" dirty="0"/>
              <a:t>Lower blade angles provide finer </a:t>
            </a:r>
          </a:p>
          <a:p>
            <a:pPr marL="0" indent="0" eaLnBrk="1" hangingPunct="1">
              <a:lnSpc>
                <a:spcPct val="90000"/>
              </a:lnSpc>
              <a:spcBef>
                <a:spcPts val="0"/>
              </a:spcBef>
              <a:buNone/>
            </a:pPr>
            <a:r>
              <a:rPr lang="en-US" altLang="en-US" dirty="0"/>
              <a:t>    crepe and minimize wear</a:t>
            </a:r>
          </a:p>
          <a:p>
            <a:pPr eaLnBrk="1" hangingPunct="1">
              <a:lnSpc>
                <a:spcPct val="90000"/>
              </a:lnSpc>
              <a:spcBef>
                <a:spcPct val="100000"/>
              </a:spcBef>
            </a:pPr>
            <a:r>
              <a:rPr lang="en-US" altLang="en-US" dirty="0"/>
              <a:t>Higher angles more aggressive on the coating</a:t>
            </a:r>
          </a:p>
        </p:txBody>
      </p:sp>
      <p:grpSp>
        <p:nvGrpSpPr>
          <p:cNvPr id="4" name="Group 3"/>
          <p:cNvGrpSpPr/>
          <p:nvPr/>
        </p:nvGrpSpPr>
        <p:grpSpPr>
          <a:xfrm>
            <a:off x="8077200" y="1842543"/>
            <a:ext cx="3617631" cy="3172913"/>
            <a:chOff x="457200" y="990600"/>
            <a:chExt cx="6125683" cy="5093375"/>
          </a:xfrm>
        </p:grpSpPr>
        <p:sp>
          <p:nvSpPr>
            <p:cNvPr id="5" name="Isosceles Triangle 4"/>
            <p:cNvSpPr/>
            <p:nvPr/>
          </p:nvSpPr>
          <p:spPr>
            <a:xfrm rot="14678346">
              <a:off x="4210403" y="3081589"/>
              <a:ext cx="2204163" cy="176700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Isosceles Triangle 5"/>
            <p:cNvSpPr/>
            <p:nvPr/>
          </p:nvSpPr>
          <p:spPr>
            <a:xfrm rot="1249694">
              <a:off x="3864995" y="4230395"/>
              <a:ext cx="784088" cy="1853580"/>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sym typeface="Symbol" pitchFamily="18" charset="2"/>
                </a:rPr>
                <a:t>α</a:t>
              </a:r>
              <a:endParaRPr lang="en-US" b="1" dirty="0">
                <a:solidFill>
                  <a:schemeClr val="tx1"/>
                </a:solidFill>
              </a:endParaRPr>
            </a:p>
          </p:txBody>
        </p:sp>
        <p:sp>
          <p:nvSpPr>
            <p:cNvPr id="7" name="Oval 6"/>
            <p:cNvSpPr/>
            <p:nvPr/>
          </p:nvSpPr>
          <p:spPr>
            <a:xfrm>
              <a:off x="457200" y="990600"/>
              <a:ext cx="4419600" cy="432088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Yankee Dryer</a:t>
              </a:r>
            </a:p>
          </p:txBody>
        </p:sp>
        <p:cxnSp>
          <p:nvCxnSpPr>
            <p:cNvPr id="8" name="Straight Connector 7"/>
            <p:cNvCxnSpPr/>
            <p:nvPr/>
          </p:nvCxnSpPr>
          <p:spPr>
            <a:xfrm flipH="1">
              <a:off x="3657600" y="2590800"/>
              <a:ext cx="1981200" cy="3124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rot="493317">
              <a:off x="4464594" y="4369298"/>
              <a:ext cx="304800" cy="152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457501" y="3533352"/>
              <a:ext cx="605067" cy="739807"/>
            </a:xfrm>
            <a:prstGeom prst="rect">
              <a:avLst/>
            </a:prstGeom>
          </p:spPr>
          <p:txBody>
            <a:bodyPr wrap="none">
              <a:spAutoFit/>
            </a:bodyPr>
            <a:lstStyle/>
            <a:p>
              <a:r>
                <a:rPr lang="en-US" b="1" dirty="0">
                  <a:solidFill>
                    <a:schemeClr val="bg1"/>
                  </a:solidFill>
                  <a:cs typeface="Times New Roman" pitchFamily="18" charset="0"/>
                  <a:sym typeface="Symbol" pitchFamily="18" charset="2"/>
                </a:rPr>
                <a:t></a:t>
              </a:r>
              <a:endParaRPr lang="en-US" b="1" dirty="0">
                <a:solidFill>
                  <a:schemeClr val="bg1"/>
                </a:solidFill>
              </a:endParaRPr>
            </a:p>
          </p:txBody>
        </p:sp>
        <p:grpSp>
          <p:nvGrpSpPr>
            <p:cNvPr id="11" name="Group 10"/>
            <p:cNvGrpSpPr/>
            <p:nvPr/>
          </p:nvGrpSpPr>
          <p:grpSpPr>
            <a:xfrm>
              <a:off x="3899897" y="3690343"/>
              <a:ext cx="1876431" cy="1945037"/>
              <a:chOff x="3899897" y="3690343"/>
              <a:chExt cx="1876431" cy="1945037"/>
            </a:xfrm>
          </p:grpSpPr>
          <p:sp>
            <p:nvSpPr>
              <p:cNvPr id="13" name="Arc 12"/>
              <p:cNvSpPr/>
              <p:nvPr/>
            </p:nvSpPr>
            <p:spPr>
              <a:xfrm rot="6391037">
                <a:off x="3871656" y="3718584"/>
                <a:ext cx="1438155" cy="1381674"/>
              </a:xfrm>
              <a:prstGeom prst="arc">
                <a:avLst>
                  <a:gd name="adj1" fmla="val 15285019"/>
                  <a:gd name="adj2" fmla="val 21279312"/>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Rectangle 13"/>
              <p:cNvSpPr/>
              <p:nvPr/>
            </p:nvSpPr>
            <p:spPr>
              <a:xfrm>
                <a:off x="5116021" y="4895573"/>
                <a:ext cx="660307" cy="739807"/>
              </a:xfrm>
              <a:prstGeom prst="rect">
                <a:avLst/>
              </a:prstGeom>
            </p:spPr>
            <p:txBody>
              <a:bodyPr wrap="none">
                <a:spAutoFit/>
              </a:bodyPr>
              <a:lstStyle/>
              <a:p>
                <a:r>
                  <a:rPr lang="en-US" b="1" dirty="0"/>
                  <a:t>β</a:t>
                </a:r>
              </a:p>
            </p:txBody>
          </p:sp>
        </p:grpSp>
        <p:cxnSp>
          <p:nvCxnSpPr>
            <p:cNvPr id="12" name="Straight Connector 11"/>
            <p:cNvCxnSpPr>
              <a:endCxn id="5" idx="2"/>
            </p:cNvCxnSpPr>
            <p:nvPr/>
          </p:nvCxnSpPr>
          <p:spPr>
            <a:xfrm>
              <a:off x="4590733" y="4355335"/>
              <a:ext cx="1992150" cy="2272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8857758" y="5137253"/>
            <a:ext cx="2478564" cy="369332"/>
          </a:xfrm>
          <a:prstGeom prst="rect">
            <a:avLst/>
          </a:prstGeom>
        </p:spPr>
        <p:txBody>
          <a:bodyPr wrap="none">
            <a:spAutoFit/>
          </a:bodyPr>
          <a:lstStyle/>
          <a:p>
            <a:pPr algn="ctr"/>
            <a:r>
              <a:rPr lang="en-US" dirty="0">
                <a:sym typeface="Symbol" pitchFamily="18" charset="2"/>
              </a:rPr>
              <a:t>α = blade holder angle</a:t>
            </a:r>
            <a:endParaRPr lang="en-US" dirty="0"/>
          </a:p>
        </p:txBody>
      </p:sp>
    </p:spTree>
    <p:extLst>
      <p:ext uri="{BB962C8B-B14F-4D97-AF65-F5344CB8AC3E}">
        <p14:creationId xmlns:p14="http://schemas.microsoft.com/office/powerpoint/2010/main" val="17151029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192514">
                                            <p:txEl>
                                              <p:pRg st="0" end="0"/>
                                            </p:txEl>
                                          </p:spTgt>
                                        </p:tgtEl>
                                        <p:attrNameLst>
                                          <p:attrName>style.visibility</p:attrName>
                                        </p:attrNameLst>
                                      </p:cBhvr>
                                      <p:to>
                                        <p:strVal val="visible"/>
                                      </p:to>
                                    </p:set>
                                    <p:animEffect transition="in" filter="barn(inVertical)">
                                      <p:cBhvr>
                                        <p:cTn id="7" dur="500"/>
                                        <p:tgtEl>
                                          <p:spTgt spid="19251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92514">
                                            <p:txEl>
                                              <p:pRg st="1" end="1"/>
                                            </p:txEl>
                                          </p:spTgt>
                                        </p:tgtEl>
                                        <p:attrNameLst>
                                          <p:attrName>style.visibility</p:attrName>
                                        </p:attrNameLst>
                                      </p:cBhvr>
                                      <p:to>
                                        <p:strVal val="visible"/>
                                      </p:to>
                                    </p:set>
                                    <p:anim calcmode="lin" valueType="num">
                                      <p:cBhvr additive="base">
                                        <p:cTn id="12" dur="500" fill="hold"/>
                                        <p:tgtEl>
                                          <p:spTgt spid="19251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925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21" fill="hold" nodeType="clickEffect">
                                  <p:stCondLst>
                                    <p:cond delay="0"/>
                                  </p:stCondLst>
                                  <p:childTnLst>
                                    <p:set>
                                      <p:cBhvr>
                                        <p:cTn id="17" dur="1" fill="hold">
                                          <p:stCondLst>
                                            <p:cond delay="0"/>
                                          </p:stCondLst>
                                        </p:cTn>
                                        <p:tgtEl>
                                          <p:spTgt spid="192514">
                                            <p:txEl>
                                              <p:pRg st="2" end="2"/>
                                            </p:txEl>
                                          </p:spTgt>
                                        </p:tgtEl>
                                        <p:attrNameLst>
                                          <p:attrName>style.visibility</p:attrName>
                                        </p:attrNameLst>
                                      </p:cBhvr>
                                      <p:to>
                                        <p:strVal val="visible"/>
                                      </p:to>
                                    </p:set>
                                    <p:animEffect transition="in" filter="barn(inVertical)">
                                      <p:cBhvr>
                                        <p:cTn id="18" dur="500"/>
                                        <p:tgtEl>
                                          <p:spTgt spid="192514">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21" fill="hold" nodeType="clickEffect">
                                  <p:stCondLst>
                                    <p:cond delay="0"/>
                                  </p:stCondLst>
                                  <p:childTnLst>
                                    <p:set>
                                      <p:cBhvr>
                                        <p:cTn id="22" dur="1" fill="hold">
                                          <p:stCondLst>
                                            <p:cond delay="0"/>
                                          </p:stCondLst>
                                        </p:cTn>
                                        <p:tgtEl>
                                          <p:spTgt spid="192514">
                                            <p:txEl>
                                              <p:pRg st="3" end="3"/>
                                            </p:txEl>
                                          </p:spTgt>
                                        </p:tgtEl>
                                        <p:attrNameLst>
                                          <p:attrName>style.visibility</p:attrName>
                                        </p:attrNameLst>
                                      </p:cBhvr>
                                      <p:to>
                                        <p:strVal val="visible"/>
                                      </p:to>
                                    </p:set>
                                    <p:animEffect transition="in" filter="barn(inVertical)">
                                      <p:cBhvr>
                                        <p:cTn id="23" dur="500"/>
                                        <p:tgtEl>
                                          <p:spTgt spid="192514">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192514">
                                            <p:txEl>
                                              <p:pRg st="5" end="5"/>
                                            </p:txEl>
                                          </p:spTgt>
                                        </p:tgtEl>
                                        <p:attrNameLst>
                                          <p:attrName>style.visibility</p:attrName>
                                        </p:attrNameLst>
                                      </p:cBhvr>
                                      <p:to>
                                        <p:strVal val="visible"/>
                                      </p:to>
                                    </p:set>
                                    <p:anim calcmode="lin" valueType="num">
                                      <p:cBhvr additive="base">
                                        <p:cTn id="28" dur="500" fill="hold"/>
                                        <p:tgtEl>
                                          <p:spTgt spid="192514">
                                            <p:txEl>
                                              <p:pRg st="5" end="5"/>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92514">
                                            <p:txEl>
                                              <p:pRg st="5" end="5"/>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92514">
                                            <p:txEl>
                                              <p:pRg st="6" end="6"/>
                                            </p:txEl>
                                          </p:spTgt>
                                        </p:tgtEl>
                                        <p:attrNameLst>
                                          <p:attrName>style.visibility</p:attrName>
                                        </p:attrNameLst>
                                      </p:cBhvr>
                                      <p:to>
                                        <p:strVal val="visible"/>
                                      </p:to>
                                    </p:set>
                                    <p:anim calcmode="lin" valueType="num">
                                      <p:cBhvr additive="base">
                                        <p:cTn id="32" dur="500" fill="hold"/>
                                        <p:tgtEl>
                                          <p:spTgt spid="192514">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925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192514">
                                            <p:txEl>
                                              <p:pRg st="7" end="7"/>
                                            </p:txEl>
                                          </p:spTgt>
                                        </p:tgtEl>
                                        <p:attrNameLst>
                                          <p:attrName>style.visibility</p:attrName>
                                        </p:attrNameLst>
                                      </p:cBhvr>
                                      <p:to>
                                        <p:strVal val="visible"/>
                                      </p:to>
                                    </p:set>
                                    <p:animEffect transition="in" filter="barn(inVertical)">
                                      <p:cBhvr>
                                        <p:cTn id="38" dur="500"/>
                                        <p:tgtEl>
                                          <p:spTgt spid="1925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p:nvPr>
        </p:nvSpPr>
        <p:spPr>
          <a:xfrm>
            <a:off x="3165477" y="333615"/>
            <a:ext cx="6423025" cy="762000"/>
          </a:xfrm>
        </p:spPr>
        <p:txBody>
          <a:bodyPr vert="horz" wrap="square" lIns="90488" tIns="44450" rIns="90488" bIns="44450" numCol="1" anchor="t" anchorCtr="0" compatLnSpc="1">
            <a:prstTxWarp prst="textNoShape">
              <a:avLst/>
            </a:prstTxWarp>
          </a:bodyPr>
          <a:lstStyle/>
          <a:p>
            <a:pPr eaLnBrk="1" hangingPunct="1"/>
            <a:r>
              <a:rPr lang="en-US" altLang="en-US" sz="4000" b="1" dirty="0"/>
              <a:t>Crepe Blade Bevel Angle</a:t>
            </a:r>
          </a:p>
        </p:txBody>
      </p:sp>
      <p:grpSp>
        <p:nvGrpSpPr>
          <p:cNvPr id="5" name="Group 3"/>
          <p:cNvGrpSpPr>
            <a:grpSpLocks/>
          </p:cNvGrpSpPr>
          <p:nvPr/>
        </p:nvGrpSpPr>
        <p:grpSpPr bwMode="auto">
          <a:xfrm>
            <a:off x="2206628" y="1066800"/>
            <a:ext cx="7921625" cy="4768850"/>
            <a:chOff x="385" y="799"/>
            <a:chExt cx="4990" cy="3004"/>
          </a:xfrm>
        </p:grpSpPr>
        <p:sp>
          <p:nvSpPr>
            <p:cNvPr id="6" name="Rectangle 4"/>
            <p:cNvSpPr>
              <a:spLocks noChangeArrowheads="1"/>
            </p:cNvSpPr>
            <p:nvPr/>
          </p:nvSpPr>
          <p:spPr bwMode="auto">
            <a:xfrm>
              <a:off x="385" y="799"/>
              <a:ext cx="4990" cy="2994"/>
            </a:xfrm>
            <a:prstGeom prst="rect">
              <a:avLst/>
            </a:prstGeom>
            <a:solidFill>
              <a:schemeClr val="hlink"/>
            </a:solidFill>
            <a:ln w="1905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eaLnBrk="1" hangingPunct="1">
                <a:spcBef>
                  <a:spcPct val="0"/>
                </a:spcBef>
                <a:buClrTx/>
                <a:buFontTx/>
                <a:buNone/>
              </a:pPr>
              <a:endParaRPr lang="de-DE" altLang="en-US" sz="2400">
                <a:solidFill>
                  <a:schemeClr val="tx1"/>
                </a:solidFill>
                <a:latin typeface="Times New Roman" pitchFamily="18" charset="0"/>
              </a:endParaRPr>
            </a:p>
          </p:txBody>
        </p:sp>
        <p:sp>
          <p:nvSpPr>
            <p:cNvPr id="7" name="Rectangle 5"/>
            <p:cNvSpPr>
              <a:spLocks noChangeArrowheads="1"/>
            </p:cNvSpPr>
            <p:nvPr/>
          </p:nvSpPr>
          <p:spPr bwMode="auto">
            <a:xfrm>
              <a:off x="3626" y="1855"/>
              <a:ext cx="1161"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fr-FR" sz="1800" b="1" dirty="0"/>
                <a:t>Negative Angle</a:t>
              </a:r>
            </a:p>
          </p:txBody>
        </p:sp>
        <p:sp>
          <p:nvSpPr>
            <p:cNvPr id="8" name="Rectangle 6"/>
            <p:cNvSpPr>
              <a:spLocks noChangeArrowheads="1"/>
            </p:cNvSpPr>
            <p:nvPr/>
          </p:nvSpPr>
          <p:spPr bwMode="auto">
            <a:xfrm>
              <a:off x="3617" y="1331"/>
              <a:ext cx="749"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lnSpc>
                  <a:spcPct val="144000"/>
                </a:lnSpc>
                <a:spcBef>
                  <a:spcPct val="0"/>
                </a:spcBef>
                <a:buClrTx/>
                <a:buFontTx/>
                <a:buNone/>
              </a:pPr>
              <a:r>
                <a:rPr lang="en-US" altLang="fr-FR" sz="1800" b="1" dirty="0"/>
                <a:t>No Angle</a:t>
              </a:r>
              <a:endParaRPr lang="fr-FR" altLang="fr-FR" sz="1800" b="1" dirty="0"/>
            </a:p>
          </p:txBody>
        </p:sp>
        <p:sp>
          <p:nvSpPr>
            <p:cNvPr id="9" name="Rectangle 7"/>
            <p:cNvSpPr>
              <a:spLocks noChangeArrowheads="1"/>
            </p:cNvSpPr>
            <p:nvPr/>
          </p:nvSpPr>
          <p:spPr bwMode="auto">
            <a:xfrm>
              <a:off x="3626" y="935"/>
              <a:ext cx="1113"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lnSpc>
                  <a:spcPct val="144000"/>
                </a:lnSpc>
                <a:spcBef>
                  <a:spcPct val="0"/>
                </a:spcBef>
                <a:buClrTx/>
                <a:buFontTx/>
                <a:buNone/>
              </a:pPr>
              <a:r>
                <a:rPr lang="en-US" altLang="fr-FR" sz="1800" b="1" dirty="0"/>
                <a:t>Positive Angle</a:t>
              </a:r>
              <a:endParaRPr lang="fr-FR" altLang="fr-FR" sz="1800" b="1" dirty="0"/>
            </a:p>
          </p:txBody>
        </p:sp>
        <p:graphicFrame>
          <p:nvGraphicFramePr>
            <p:cNvPr id="10" name="Object 8"/>
            <p:cNvGraphicFramePr>
              <a:graphicFrameLocks noChangeAspect="1"/>
            </p:cNvGraphicFramePr>
            <p:nvPr/>
          </p:nvGraphicFramePr>
          <p:xfrm>
            <a:off x="890" y="1000"/>
            <a:ext cx="2023" cy="2803"/>
          </p:xfrm>
          <a:graphic>
            <a:graphicData uri="http://schemas.openxmlformats.org/presentationml/2006/ole">
              <mc:AlternateContent xmlns:mc="http://schemas.openxmlformats.org/markup-compatibility/2006">
                <mc:Choice xmlns:v="urn:schemas-microsoft-com:vml" Requires="v">
                  <p:oleObj name="CorelDRAW" r:id="rId3" imgW="3467520" imgH="4587840" progId="CorelDraw.Graphic.8">
                    <p:embed/>
                  </p:oleObj>
                </mc:Choice>
                <mc:Fallback>
                  <p:oleObj name="CorelDRAW" r:id="rId3" imgW="3467520" imgH="4587840" progId="CorelDraw.Graphic.8">
                    <p:embed/>
                    <p:pic>
                      <p:nvPicPr>
                        <p:cNvPr id="1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 y="1000"/>
                          <a:ext cx="2023" cy="2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Text Box 9"/>
            <p:cNvSpPr txBox="1">
              <a:spLocks noChangeArrowheads="1"/>
            </p:cNvSpPr>
            <p:nvPr/>
          </p:nvSpPr>
          <p:spPr bwMode="auto">
            <a:xfrm>
              <a:off x="2937" y="815"/>
              <a:ext cx="439" cy="1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lgn="r">
                <a:spcBef>
                  <a:spcPct val="0"/>
                </a:spcBef>
                <a:buClrTx/>
                <a:buFontTx/>
                <a:buNone/>
              </a:pPr>
              <a:r>
                <a:rPr lang="fr-FR" altLang="en-US" sz="1900" b="1" dirty="0"/>
                <a:t>+15°</a:t>
              </a:r>
            </a:p>
            <a:p>
              <a:pPr algn="r">
                <a:spcBef>
                  <a:spcPct val="0"/>
                </a:spcBef>
                <a:buClrTx/>
                <a:buFontTx/>
                <a:buNone/>
              </a:pPr>
              <a:r>
                <a:rPr lang="fr-FR" altLang="en-US" sz="1900" b="1" dirty="0"/>
                <a:t>+10°</a:t>
              </a:r>
            </a:p>
            <a:p>
              <a:pPr algn="r">
                <a:spcBef>
                  <a:spcPct val="0"/>
                </a:spcBef>
                <a:buClrTx/>
                <a:buFontTx/>
                <a:buNone/>
              </a:pPr>
              <a:r>
                <a:rPr lang="fr-FR" altLang="en-US" sz="1900" b="1" dirty="0"/>
                <a:t>+  5°</a:t>
              </a:r>
            </a:p>
            <a:p>
              <a:pPr algn="r">
                <a:spcBef>
                  <a:spcPct val="0"/>
                </a:spcBef>
                <a:buClrTx/>
                <a:buFontTx/>
                <a:buNone/>
              </a:pPr>
              <a:r>
                <a:rPr lang="fr-FR" altLang="en-US" sz="1900" b="1" dirty="0"/>
                <a:t>0°</a:t>
              </a:r>
            </a:p>
            <a:p>
              <a:pPr algn="r">
                <a:spcBef>
                  <a:spcPct val="0"/>
                </a:spcBef>
                <a:buClrTx/>
                <a:buFontTx/>
                <a:buNone/>
              </a:pPr>
              <a:r>
                <a:rPr lang="fr-FR" altLang="en-US" sz="1900" b="1" dirty="0"/>
                <a:t>-  5°</a:t>
              </a:r>
            </a:p>
            <a:p>
              <a:pPr algn="r">
                <a:spcBef>
                  <a:spcPct val="0"/>
                </a:spcBef>
                <a:buClrTx/>
                <a:buFontTx/>
                <a:buNone/>
              </a:pPr>
              <a:r>
                <a:rPr lang="fr-FR" altLang="en-US" sz="1900" b="1" dirty="0"/>
                <a:t>-10°</a:t>
              </a:r>
            </a:p>
            <a:p>
              <a:pPr algn="r">
                <a:spcBef>
                  <a:spcPct val="0"/>
                </a:spcBef>
                <a:buClrTx/>
                <a:buFontTx/>
                <a:buNone/>
              </a:pPr>
              <a:r>
                <a:rPr lang="fr-FR" altLang="en-US" sz="1900" b="1" dirty="0"/>
                <a:t>-15°</a:t>
              </a:r>
            </a:p>
            <a:p>
              <a:pPr algn="r">
                <a:spcBef>
                  <a:spcPct val="0"/>
                </a:spcBef>
                <a:buClrTx/>
                <a:buFontTx/>
                <a:buNone/>
              </a:pPr>
              <a:r>
                <a:rPr lang="fr-FR" altLang="en-US" sz="1900" b="1" dirty="0"/>
                <a:t>-20°</a:t>
              </a:r>
            </a:p>
          </p:txBody>
        </p:sp>
        <p:sp>
          <p:nvSpPr>
            <p:cNvPr id="12" name="Line 10"/>
            <p:cNvSpPr>
              <a:spLocks noChangeShapeType="1"/>
            </p:cNvSpPr>
            <p:nvPr/>
          </p:nvSpPr>
          <p:spPr bwMode="auto">
            <a:xfrm>
              <a:off x="890" y="3665"/>
              <a:ext cx="576" cy="1"/>
            </a:xfrm>
            <a:prstGeom prst="line">
              <a:avLst/>
            </a:prstGeom>
            <a:noFill/>
            <a:ln w="2857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 name="Line 11"/>
            <p:cNvSpPr>
              <a:spLocks noChangeShapeType="1"/>
            </p:cNvSpPr>
            <p:nvPr/>
          </p:nvSpPr>
          <p:spPr bwMode="auto">
            <a:xfrm>
              <a:off x="650" y="3665"/>
              <a:ext cx="240" cy="1"/>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 name="Line 12"/>
            <p:cNvSpPr>
              <a:spLocks noChangeShapeType="1"/>
            </p:cNvSpPr>
            <p:nvPr/>
          </p:nvSpPr>
          <p:spPr bwMode="auto">
            <a:xfrm flipH="1" flipV="1">
              <a:off x="1466" y="3665"/>
              <a:ext cx="2832" cy="1"/>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 name="Text Box 13"/>
            <p:cNvSpPr txBox="1">
              <a:spLocks noChangeArrowheads="1"/>
            </p:cNvSpPr>
            <p:nvPr/>
          </p:nvSpPr>
          <p:spPr bwMode="auto">
            <a:xfrm>
              <a:off x="1819" y="2981"/>
              <a:ext cx="2386" cy="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accent2"/>
                </a:buClr>
                <a:buFont typeface="Wingdings" pitchFamily="2" charset="2"/>
                <a:buChar char="§"/>
                <a:tabLst>
                  <a:tab pos="762000" algn="l"/>
                  <a:tab pos="1524000" algn="l"/>
                  <a:tab pos="2286000" algn="l"/>
                  <a:tab pos="3048000" algn="l"/>
                </a:tabLst>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tabLst>
                  <a:tab pos="762000" algn="l"/>
                  <a:tab pos="1524000" algn="l"/>
                  <a:tab pos="2286000" algn="l"/>
                  <a:tab pos="3048000" algn="l"/>
                </a:tabLst>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tabLst>
                  <a:tab pos="762000" algn="l"/>
                  <a:tab pos="1524000" algn="l"/>
                  <a:tab pos="2286000" algn="l"/>
                  <a:tab pos="3048000" algn="l"/>
                </a:tabLst>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tabLst>
                  <a:tab pos="762000" algn="l"/>
                  <a:tab pos="1524000" algn="l"/>
                  <a:tab pos="2286000" algn="l"/>
                  <a:tab pos="3048000" algn="l"/>
                </a:tabLst>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tabLst>
                  <a:tab pos="762000" algn="l"/>
                  <a:tab pos="1524000" algn="l"/>
                  <a:tab pos="2286000" algn="l"/>
                  <a:tab pos="3048000" algn="l"/>
                </a:tabLst>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tabLst>
                  <a:tab pos="762000" algn="l"/>
                  <a:tab pos="1524000" algn="l"/>
                  <a:tab pos="2286000" algn="l"/>
                  <a:tab pos="3048000" algn="l"/>
                </a:tabLst>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tabLst>
                  <a:tab pos="762000" algn="l"/>
                  <a:tab pos="1524000" algn="l"/>
                  <a:tab pos="2286000" algn="l"/>
                  <a:tab pos="3048000" algn="l"/>
                </a:tabLst>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tabLst>
                  <a:tab pos="762000" algn="l"/>
                  <a:tab pos="1524000" algn="l"/>
                  <a:tab pos="2286000" algn="l"/>
                  <a:tab pos="3048000" algn="l"/>
                </a:tabLst>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tabLst>
                  <a:tab pos="762000" algn="l"/>
                  <a:tab pos="1524000" algn="l"/>
                  <a:tab pos="2286000" algn="l"/>
                  <a:tab pos="3048000" algn="l"/>
                </a:tabLst>
                <a:defRPr sz="1400">
                  <a:solidFill>
                    <a:schemeClr val="bg2"/>
                  </a:solidFill>
                  <a:latin typeface="Arial" pitchFamily="34" charset="0"/>
                </a:defRPr>
              </a:lvl9pPr>
            </a:lstStyle>
            <a:p>
              <a:pPr algn="ctr">
                <a:spcBef>
                  <a:spcPct val="0"/>
                </a:spcBef>
                <a:buClrTx/>
                <a:buFontTx/>
                <a:buNone/>
              </a:pPr>
              <a:r>
                <a:rPr lang="en-US" altLang="en-US" sz="1900" b="1" dirty="0"/>
                <a:t>Thickness</a:t>
              </a:r>
            </a:p>
            <a:p>
              <a:pPr>
                <a:spcBef>
                  <a:spcPct val="0"/>
                </a:spcBef>
                <a:buClrTx/>
                <a:buFontTx/>
                <a:buNone/>
              </a:pPr>
              <a:r>
                <a:rPr lang="en-US" altLang="en-US" sz="1900" b="1" dirty="0"/>
                <a:t>1200 	1000	 880	 635 	</a:t>
              </a:r>
              <a:r>
                <a:rPr lang="el-GR" altLang="en-US" sz="1900" b="1">
                  <a:cs typeface="Arial" pitchFamily="34" charset="0"/>
                  <a:sym typeface="WP Greek Century"/>
                </a:rPr>
                <a:t>μ</a:t>
              </a:r>
              <a:r>
                <a:rPr lang="en-US" altLang="en-US" sz="1900" b="1" dirty="0"/>
                <a:t>m</a:t>
              </a:r>
            </a:p>
            <a:p>
              <a:pPr>
                <a:spcBef>
                  <a:spcPct val="0"/>
                </a:spcBef>
                <a:buClrTx/>
                <a:buFontTx/>
                <a:buNone/>
              </a:pPr>
              <a:r>
                <a:rPr lang="en-US" altLang="en-US" sz="1900" b="1" dirty="0"/>
                <a:t>.050	.040	.035	.025	inch</a:t>
              </a:r>
            </a:p>
          </p:txBody>
        </p:sp>
        <p:sp>
          <p:nvSpPr>
            <p:cNvPr id="16" name="Text Box 14"/>
            <p:cNvSpPr txBox="1">
              <a:spLocks noChangeArrowheads="1"/>
            </p:cNvSpPr>
            <p:nvPr/>
          </p:nvSpPr>
          <p:spPr bwMode="auto">
            <a:xfrm>
              <a:off x="3338" y="827"/>
              <a:ext cx="315" cy="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lgn="r">
                <a:lnSpc>
                  <a:spcPct val="70000"/>
                </a:lnSpc>
                <a:spcBef>
                  <a:spcPct val="0"/>
                </a:spcBef>
                <a:buClrTx/>
                <a:buFontTx/>
                <a:buNone/>
              </a:pPr>
              <a:r>
                <a:rPr lang="fr-FR" altLang="en-US" sz="8000" dirty="0">
                  <a:solidFill>
                    <a:schemeClr val="tx1"/>
                  </a:solidFill>
                  <a:latin typeface="Arial Narrow" pitchFamily="34" charset="0"/>
                  <a:cs typeface="Arial" pitchFamily="34" charset="0"/>
                </a:rPr>
                <a:t>}</a:t>
              </a:r>
              <a:endParaRPr lang="fr-FR" altLang="en-US" sz="8000" dirty="0">
                <a:solidFill>
                  <a:schemeClr val="tx1"/>
                </a:solidFill>
                <a:latin typeface="Arial Narrow" pitchFamily="34" charset="0"/>
              </a:endParaRPr>
            </a:p>
          </p:txBody>
        </p:sp>
        <p:sp>
          <p:nvSpPr>
            <p:cNvPr id="17" name="Text Box 15"/>
            <p:cNvSpPr txBox="1">
              <a:spLocks noChangeArrowheads="1"/>
            </p:cNvSpPr>
            <p:nvPr/>
          </p:nvSpPr>
          <p:spPr bwMode="auto">
            <a:xfrm>
              <a:off x="3338" y="1654"/>
              <a:ext cx="315" cy="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lgn="r">
                <a:lnSpc>
                  <a:spcPct val="70000"/>
                </a:lnSpc>
                <a:spcBef>
                  <a:spcPct val="0"/>
                </a:spcBef>
                <a:buClrTx/>
                <a:buFontTx/>
                <a:buNone/>
              </a:pPr>
              <a:r>
                <a:rPr lang="fr-FR" altLang="en-US" sz="8000" dirty="0">
                  <a:solidFill>
                    <a:schemeClr val="tx1"/>
                  </a:solidFill>
                  <a:latin typeface="Arial Narrow" pitchFamily="34" charset="0"/>
                  <a:cs typeface="Arial" pitchFamily="34" charset="0"/>
                </a:rPr>
                <a:t>}</a:t>
              </a:r>
              <a:endParaRPr lang="fr-FR" altLang="en-US" sz="8000" dirty="0">
                <a:solidFill>
                  <a:schemeClr val="tx1"/>
                </a:solidFill>
                <a:latin typeface="Arial Narrow" pitchFamily="34" charset="0"/>
              </a:endParaRPr>
            </a:p>
          </p:txBody>
        </p:sp>
      </p:grpSp>
      <p:sp>
        <p:nvSpPr>
          <p:cNvPr id="3" name="TextBox 2"/>
          <p:cNvSpPr txBox="1"/>
          <p:nvPr/>
        </p:nvSpPr>
        <p:spPr>
          <a:xfrm>
            <a:off x="2206625" y="5987537"/>
            <a:ext cx="7866256" cy="646331"/>
          </a:xfrm>
          <a:prstGeom prst="rect">
            <a:avLst/>
          </a:prstGeom>
          <a:solidFill>
            <a:srgbClr val="FFFF00"/>
          </a:solidFill>
          <a:ln>
            <a:solidFill>
              <a:schemeClr val="tx1"/>
            </a:solidFill>
          </a:ln>
        </p:spPr>
        <p:txBody>
          <a:bodyPr wrap="none" rtlCol="0">
            <a:spAutoFit/>
          </a:bodyPr>
          <a:lstStyle/>
          <a:p>
            <a:pPr algn="ctr"/>
            <a:r>
              <a:rPr lang="en-US" dirty="0"/>
              <a:t>What side of the blade do you put toward the dryer?  High side or low side?</a:t>
            </a:r>
          </a:p>
          <a:p>
            <a:pPr algn="ctr"/>
            <a:r>
              <a:rPr lang="en-US" dirty="0"/>
              <a:t>What impact will this have on the crepe type and sheet properties?</a:t>
            </a:r>
          </a:p>
        </p:txBody>
      </p:sp>
    </p:spTree>
    <p:extLst>
      <p:ext uri="{BB962C8B-B14F-4D97-AF65-F5344CB8AC3E}">
        <p14:creationId xmlns:p14="http://schemas.microsoft.com/office/powerpoint/2010/main" val="200214512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descr="Stick o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4115" y="1337927"/>
            <a:ext cx="5405885" cy="4800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083" name="Rectangle 2"/>
          <p:cNvSpPr>
            <a:spLocks noGrp="1"/>
          </p:cNvSpPr>
          <p:nvPr>
            <p:ph type="title"/>
          </p:nvPr>
        </p:nvSpPr>
        <p:spPr>
          <a:xfrm>
            <a:off x="2743201" y="207173"/>
            <a:ext cx="9220200" cy="1087437"/>
          </a:xfrm>
        </p:spPr>
        <p:txBody>
          <a:bodyPr vert="horz" wrap="square" lIns="90488" tIns="44450" rIns="90488" bIns="44450" numCol="1" anchor="t" anchorCtr="0" compatLnSpc="1">
            <a:prstTxWarp prst="textNoShape">
              <a:avLst/>
            </a:prstTxWarp>
          </a:bodyPr>
          <a:lstStyle/>
          <a:p>
            <a:pPr eaLnBrk="1" hangingPunct="1"/>
            <a:r>
              <a:rPr lang="en-US" altLang="en-US" b="1" dirty="0"/>
              <a:t>Blade Stick-out/Height or Free Height</a:t>
            </a:r>
          </a:p>
        </p:txBody>
      </p:sp>
      <p:sp>
        <p:nvSpPr>
          <p:cNvPr id="200706" name="Rectangle 3"/>
          <p:cNvSpPr>
            <a:spLocks noGrp="1"/>
          </p:cNvSpPr>
          <p:nvPr>
            <p:ph type="body" idx="1"/>
          </p:nvPr>
        </p:nvSpPr>
        <p:spPr>
          <a:xfrm>
            <a:off x="838200" y="1551784"/>
            <a:ext cx="5257800" cy="4586287"/>
          </a:xfrm>
        </p:spPr>
        <p:txBody>
          <a:bodyPr vert="horz" wrap="square" lIns="90488" tIns="44450" rIns="90488" bIns="44450" numCol="1" anchor="t" anchorCtr="0" compatLnSpc="1">
            <a:prstTxWarp prst="textNoShape">
              <a:avLst/>
            </a:prstTxWarp>
            <a:normAutofit fontScale="85000" lnSpcReduction="20000"/>
          </a:bodyPr>
          <a:lstStyle/>
          <a:p>
            <a:pPr eaLnBrk="1" hangingPunct="1">
              <a:spcBef>
                <a:spcPct val="100000"/>
              </a:spcBef>
              <a:defRPr/>
            </a:pPr>
            <a:r>
              <a:rPr lang="en-US" dirty="0"/>
              <a:t>The distance the crepe blade sits out of the holder (“stick out”)</a:t>
            </a:r>
          </a:p>
          <a:p>
            <a:pPr eaLnBrk="1" hangingPunct="1">
              <a:spcBef>
                <a:spcPct val="100000"/>
              </a:spcBef>
              <a:defRPr/>
            </a:pPr>
            <a:r>
              <a:rPr lang="en-US" dirty="0"/>
              <a:t>Typical is ½” to 1-½”</a:t>
            </a:r>
          </a:p>
          <a:p>
            <a:pPr eaLnBrk="1" hangingPunct="1">
              <a:spcBef>
                <a:spcPct val="100000"/>
              </a:spcBef>
              <a:defRPr/>
            </a:pPr>
            <a:r>
              <a:rPr lang="en-US" dirty="0"/>
              <a:t>At equal pressure, the higher the blade height, the less coating will be removed.</a:t>
            </a:r>
          </a:p>
          <a:p>
            <a:pPr eaLnBrk="1" hangingPunct="1">
              <a:spcBef>
                <a:spcPct val="100000"/>
              </a:spcBef>
              <a:defRPr/>
            </a:pPr>
            <a:r>
              <a:rPr lang="en-US" dirty="0"/>
              <a:t>An increase in blade height results in less creping and reduced blade wear</a:t>
            </a:r>
          </a:p>
        </p:txBody>
      </p:sp>
    </p:spTree>
    <p:extLst>
      <p:ext uri="{BB962C8B-B14F-4D97-AF65-F5344CB8AC3E}">
        <p14:creationId xmlns:p14="http://schemas.microsoft.com/office/powerpoint/2010/main" val="37242405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200706">
                                            <p:txEl>
                                              <p:pRg st="0" end="0"/>
                                            </p:txEl>
                                          </p:spTgt>
                                        </p:tgtEl>
                                        <p:attrNameLst>
                                          <p:attrName>style.visibility</p:attrName>
                                        </p:attrNameLst>
                                      </p:cBhvr>
                                      <p:to>
                                        <p:strVal val="visible"/>
                                      </p:to>
                                    </p:set>
                                    <p:animEffect transition="in" filter="barn(inVertical)">
                                      <p:cBhvr>
                                        <p:cTn id="7" dur="500"/>
                                        <p:tgtEl>
                                          <p:spTgt spid="20070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200706">
                                            <p:txEl>
                                              <p:pRg st="1" end="1"/>
                                            </p:txEl>
                                          </p:spTgt>
                                        </p:tgtEl>
                                        <p:attrNameLst>
                                          <p:attrName>style.visibility</p:attrName>
                                        </p:attrNameLst>
                                      </p:cBhvr>
                                      <p:to>
                                        <p:strVal val="visible"/>
                                      </p:to>
                                    </p:set>
                                    <p:animEffect transition="in" filter="barn(inVertical)">
                                      <p:cBhvr>
                                        <p:cTn id="12" dur="500"/>
                                        <p:tgtEl>
                                          <p:spTgt spid="20070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nodeType="clickEffect">
                                  <p:stCondLst>
                                    <p:cond delay="0"/>
                                  </p:stCondLst>
                                  <p:childTnLst>
                                    <p:set>
                                      <p:cBhvr>
                                        <p:cTn id="16" dur="1" fill="hold">
                                          <p:stCondLst>
                                            <p:cond delay="0"/>
                                          </p:stCondLst>
                                        </p:cTn>
                                        <p:tgtEl>
                                          <p:spTgt spid="200706">
                                            <p:txEl>
                                              <p:pRg st="2" end="2"/>
                                            </p:txEl>
                                          </p:spTgt>
                                        </p:tgtEl>
                                        <p:attrNameLst>
                                          <p:attrName>style.visibility</p:attrName>
                                        </p:attrNameLst>
                                      </p:cBhvr>
                                      <p:to>
                                        <p:strVal val="visible"/>
                                      </p:to>
                                    </p:set>
                                    <p:animEffect transition="in" filter="barn(inVertical)">
                                      <p:cBhvr>
                                        <p:cTn id="17" dur="500"/>
                                        <p:tgtEl>
                                          <p:spTgt spid="20070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200706">
                                            <p:txEl>
                                              <p:pRg st="3" end="3"/>
                                            </p:txEl>
                                          </p:spTgt>
                                        </p:tgtEl>
                                        <p:attrNameLst>
                                          <p:attrName>style.visibility</p:attrName>
                                        </p:attrNameLst>
                                      </p:cBhvr>
                                      <p:to>
                                        <p:strVal val="visible"/>
                                      </p:to>
                                    </p:set>
                                    <p:animEffect transition="in" filter="barn(inVertical)">
                                      <p:cBhvr>
                                        <p:cTn id="22" dur="500"/>
                                        <p:tgtEl>
                                          <p:spTgt spid="2007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a:xfrm>
            <a:off x="3048000" y="375950"/>
            <a:ext cx="6248400" cy="685800"/>
          </a:xfrm>
        </p:spPr>
        <p:txBody>
          <a:bodyPr vert="horz" wrap="square" lIns="90488" tIns="44450" rIns="90488" bIns="44450" numCol="1" anchor="t" anchorCtr="0" compatLnSpc="1">
            <a:prstTxWarp prst="textNoShape">
              <a:avLst/>
            </a:prstTxWarp>
          </a:bodyPr>
          <a:lstStyle/>
          <a:p>
            <a:pPr eaLnBrk="1" hangingPunct="1"/>
            <a:r>
              <a:rPr lang="en-US" altLang="en-US" b="1" dirty="0"/>
              <a:t>Blade Pressure</a:t>
            </a:r>
          </a:p>
        </p:txBody>
      </p:sp>
      <p:sp>
        <p:nvSpPr>
          <p:cNvPr id="198658" name="Rectangle 3"/>
          <p:cNvSpPr>
            <a:spLocks noGrp="1"/>
          </p:cNvSpPr>
          <p:nvPr>
            <p:ph type="body" idx="1"/>
          </p:nvPr>
        </p:nvSpPr>
        <p:spPr>
          <a:xfrm>
            <a:off x="1905000" y="1241425"/>
            <a:ext cx="8229600" cy="4984750"/>
          </a:xfrm>
        </p:spPr>
        <p:txBody>
          <a:bodyPr vert="horz" wrap="square" lIns="90488" tIns="44450" rIns="90488" bIns="44450" numCol="1" anchor="t" anchorCtr="0" compatLnSpc="1">
            <a:prstTxWarp prst="textNoShape">
              <a:avLst/>
            </a:prstTxWarp>
            <a:normAutofit fontScale="85000" lnSpcReduction="10000"/>
          </a:bodyPr>
          <a:lstStyle/>
          <a:p>
            <a:pPr eaLnBrk="1" hangingPunct="1">
              <a:spcBef>
                <a:spcPct val="100000"/>
              </a:spcBef>
              <a:defRPr/>
            </a:pPr>
            <a:r>
              <a:rPr lang="en-US" dirty="0"/>
              <a:t>The force used to keep the blade in contact with the Yankee Surface</a:t>
            </a:r>
          </a:p>
          <a:p>
            <a:pPr eaLnBrk="1" hangingPunct="1">
              <a:spcBef>
                <a:spcPts val="2400"/>
              </a:spcBef>
              <a:defRPr/>
            </a:pPr>
            <a:r>
              <a:rPr lang="en-US" dirty="0"/>
              <a:t>Varies based on blade thickness and height</a:t>
            </a:r>
          </a:p>
          <a:p>
            <a:pPr eaLnBrk="1" hangingPunct="1">
              <a:spcBef>
                <a:spcPts val="2400"/>
              </a:spcBef>
              <a:defRPr/>
            </a:pPr>
            <a:r>
              <a:rPr lang="en-US" dirty="0"/>
              <a:t>Typical range:</a:t>
            </a:r>
          </a:p>
          <a:p>
            <a:pPr lvl="1" eaLnBrk="1" hangingPunct="1">
              <a:spcBef>
                <a:spcPts val="0"/>
              </a:spcBef>
              <a:defRPr/>
            </a:pPr>
            <a:r>
              <a:rPr lang="en-US" dirty="0"/>
              <a:t>15 to 25 pli (conventional)</a:t>
            </a:r>
          </a:p>
          <a:p>
            <a:pPr lvl="1" eaLnBrk="1" hangingPunct="1">
              <a:spcBef>
                <a:spcPts val="0"/>
              </a:spcBef>
              <a:defRPr/>
            </a:pPr>
            <a:r>
              <a:rPr lang="en-US" dirty="0"/>
              <a:t>25 to 45pli (structured)</a:t>
            </a:r>
          </a:p>
          <a:p>
            <a:pPr eaLnBrk="1" hangingPunct="1">
              <a:spcBef>
                <a:spcPts val="2400"/>
              </a:spcBef>
              <a:defRPr/>
            </a:pPr>
            <a:r>
              <a:rPr lang="en-US" dirty="0"/>
              <a:t>As the blade wears and the wear pad increases, blade tip pressure drops and crepe quality changes</a:t>
            </a:r>
          </a:p>
          <a:p>
            <a:pPr eaLnBrk="1" hangingPunct="1">
              <a:spcBef>
                <a:spcPts val="2400"/>
              </a:spcBef>
              <a:defRPr/>
            </a:pPr>
            <a:r>
              <a:rPr lang="en-US" dirty="0"/>
              <a:t>Excessive pressure relates to more Yankee wear and possible generation of chatter marks</a:t>
            </a:r>
          </a:p>
        </p:txBody>
      </p:sp>
      <p:sp>
        <p:nvSpPr>
          <p:cNvPr id="2" name="Rectangle 1"/>
          <p:cNvSpPr/>
          <p:nvPr/>
        </p:nvSpPr>
        <p:spPr>
          <a:xfrm>
            <a:off x="4038600" y="4724400"/>
            <a:ext cx="838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7391400" y="4724400"/>
            <a:ext cx="1219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5486400" y="5715000"/>
            <a:ext cx="1981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191500" y="5322600"/>
            <a:ext cx="8001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615955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198658">
                                            <p:txEl>
                                              <p:pRg st="0" end="0"/>
                                            </p:txEl>
                                          </p:spTgt>
                                        </p:tgtEl>
                                        <p:attrNameLst>
                                          <p:attrName>style.visibility</p:attrName>
                                        </p:attrNameLst>
                                      </p:cBhvr>
                                      <p:to>
                                        <p:strVal val="visible"/>
                                      </p:to>
                                    </p:set>
                                    <p:animEffect transition="in" filter="barn(inVertical)">
                                      <p:cBhvr>
                                        <p:cTn id="7" dur="500"/>
                                        <p:tgtEl>
                                          <p:spTgt spid="19865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198658">
                                            <p:txEl>
                                              <p:pRg st="1" end="1"/>
                                            </p:txEl>
                                          </p:spTgt>
                                        </p:tgtEl>
                                        <p:attrNameLst>
                                          <p:attrName>style.visibility</p:attrName>
                                        </p:attrNameLst>
                                      </p:cBhvr>
                                      <p:to>
                                        <p:strVal val="visible"/>
                                      </p:to>
                                    </p:set>
                                    <p:animEffect transition="in" filter="barn(inVertical)">
                                      <p:cBhvr>
                                        <p:cTn id="12" dur="500"/>
                                        <p:tgtEl>
                                          <p:spTgt spid="19865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nodeType="clickEffect">
                                  <p:stCondLst>
                                    <p:cond delay="0"/>
                                  </p:stCondLst>
                                  <p:childTnLst>
                                    <p:set>
                                      <p:cBhvr>
                                        <p:cTn id="16" dur="1" fill="hold">
                                          <p:stCondLst>
                                            <p:cond delay="0"/>
                                          </p:stCondLst>
                                        </p:cTn>
                                        <p:tgtEl>
                                          <p:spTgt spid="198658">
                                            <p:txEl>
                                              <p:pRg st="2" end="2"/>
                                            </p:txEl>
                                          </p:spTgt>
                                        </p:tgtEl>
                                        <p:attrNameLst>
                                          <p:attrName>style.visibility</p:attrName>
                                        </p:attrNameLst>
                                      </p:cBhvr>
                                      <p:to>
                                        <p:strVal val="visible"/>
                                      </p:to>
                                    </p:set>
                                    <p:animEffect transition="in" filter="barn(inVertical)">
                                      <p:cBhvr>
                                        <p:cTn id="17" dur="500"/>
                                        <p:tgtEl>
                                          <p:spTgt spid="19865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198658">
                                            <p:txEl>
                                              <p:pRg st="3" end="3"/>
                                            </p:txEl>
                                          </p:spTgt>
                                        </p:tgtEl>
                                        <p:attrNameLst>
                                          <p:attrName>style.visibility</p:attrName>
                                        </p:attrNameLst>
                                      </p:cBhvr>
                                      <p:to>
                                        <p:strVal val="visible"/>
                                      </p:to>
                                    </p:set>
                                    <p:animEffect transition="in" filter="barn(inVertical)">
                                      <p:cBhvr>
                                        <p:cTn id="22" dur="500"/>
                                        <p:tgtEl>
                                          <p:spTgt spid="19865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1" fill="hold" nodeType="clickEffect">
                                  <p:stCondLst>
                                    <p:cond delay="0"/>
                                  </p:stCondLst>
                                  <p:childTnLst>
                                    <p:set>
                                      <p:cBhvr>
                                        <p:cTn id="26" dur="1" fill="hold">
                                          <p:stCondLst>
                                            <p:cond delay="0"/>
                                          </p:stCondLst>
                                        </p:cTn>
                                        <p:tgtEl>
                                          <p:spTgt spid="198658">
                                            <p:txEl>
                                              <p:pRg st="4" end="4"/>
                                            </p:txEl>
                                          </p:spTgt>
                                        </p:tgtEl>
                                        <p:attrNameLst>
                                          <p:attrName>style.visibility</p:attrName>
                                        </p:attrNameLst>
                                      </p:cBhvr>
                                      <p:to>
                                        <p:strVal val="visible"/>
                                      </p:to>
                                    </p:set>
                                    <p:animEffect transition="in" filter="barn(inVertical)">
                                      <p:cBhvr>
                                        <p:cTn id="27" dur="500"/>
                                        <p:tgtEl>
                                          <p:spTgt spid="198658">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198658">
                                            <p:txEl>
                                              <p:pRg st="5" end="5"/>
                                            </p:txEl>
                                          </p:spTgt>
                                        </p:tgtEl>
                                        <p:attrNameLst>
                                          <p:attrName>style.visibility</p:attrName>
                                        </p:attrNameLst>
                                      </p:cBhvr>
                                      <p:to>
                                        <p:strVal val="visible"/>
                                      </p:to>
                                    </p:set>
                                    <p:anim calcmode="lin" valueType="num">
                                      <p:cBhvr additive="base">
                                        <p:cTn id="32" dur="500" fill="hold"/>
                                        <p:tgtEl>
                                          <p:spTgt spid="198658">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9865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0" nodeType="clickEffect">
                                  <p:stCondLst>
                                    <p:cond delay="0"/>
                                  </p:stCondLst>
                                  <p:childTnLst>
                                    <p:set>
                                      <p:cBhvr>
                                        <p:cTn id="37" dur="1" fill="hold">
                                          <p:stCondLst>
                                            <p:cond delay="0"/>
                                          </p:stCondLst>
                                        </p:cTn>
                                        <p:tgtEl>
                                          <p:spTgt spid="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0" nodeType="clickEffect">
                                  <p:stCondLst>
                                    <p:cond delay="0"/>
                                  </p:stCondLst>
                                  <p:childTnLst>
                                    <p:set>
                                      <p:cBhvr>
                                        <p:cTn id="41" dur="1" fill="hold">
                                          <p:stCondLst>
                                            <p:cond delay="0"/>
                                          </p:stCondLst>
                                        </p:cTn>
                                        <p:tgtEl>
                                          <p:spTgt spid="3"/>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198658">
                                            <p:txEl>
                                              <p:pRg st="6" end="6"/>
                                            </p:txEl>
                                          </p:spTgt>
                                        </p:tgtEl>
                                        <p:attrNameLst>
                                          <p:attrName>style.visibility</p:attrName>
                                        </p:attrNameLst>
                                      </p:cBhvr>
                                      <p:to>
                                        <p:strVal val="visible"/>
                                      </p:to>
                                    </p:set>
                                    <p:animEffect transition="in" filter="barn(inVertical)">
                                      <p:cBhvr>
                                        <p:cTn id="46" dur="500"/>
                                        <p:tgtEl>
                                          <p:spTgt spid="198658">
                                            <p:txEl>
                                              <p:pRg st="6" end="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2991734" y="70375"/>
            <a:ext cx="8880006" cy="1044575"/>
          </a:xfrm>
        </p:spPr>
        <p:txBody>
          <a:bodyPr vert="horz" wrap="square" lIns="90488" tIns="44450" rIns="90488" bIns="44450" numCol="1" anchor="ctr" anchorCtr="0" compatLnSpc="1">
            <a:prstTxWarp prst="textNoShape">
              <a:avLst/>
            </a:prstTxWarp>
          </a:bodyPr>
          <a:lstStyle/>
          <a:p>
            <a:pPr eaLnBrk="1" hangingPunct="1"/>
            <a:r>
              <a:rPr lang="en-US" altLang="en-US" b="1" dirty="0"/>
              <a:t>Contact Pressure vs Blade Changes</a:t>
            </a:r>
          </a:p>
        </p:txBody>
      </p:sp>
      <p:sp>
        <p:nvSpPr>
          <p:cNvPr id="45059" name="Footer Placeholder 5"/>
          <p:cNvSpPr>
            <a:spLocks noGrp="1"/>
          </p:cNvSpPr>
          <p:nvPr>
            <p:ph type="ftr" sz="quarter" idx="10"/>
          </p:nvPr>
        </p:nvSpPr>
        <p:spPr>
          <a:xfrm>
            <a:off x="1676400" y="6511928"/>
            <a:ext cx="2171700" cy="269875"/>
          </a:xfrm>
          <a:noFill/>
        </p:spPr>
        <p:txBody>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000" dirty="0">
                <a:solidFill>
                  <a:schemeClr val="bg1"/>
                </a:solidFill>
              </a:rPr>
              <a:t>BTG</a:t>
            </a:r>
            <a:endParaRPr lang="en-US" altLang="en-US" sz="1000" baseline="30000" dirty="0">
              <a:solidFill>
                <a:schemeClr val="bg1"/>
              </a:solidFill>
            </a:endParaRPr>
          </a:p>
        </p:txBody>
      </p:sp>
      <p:sp>
        <p:nvSpPr>
          <p:cNvPr id="45062" name="Rectangle 6"/>
          <p:cNvSpPr>
            <a:spLocks noChangeArrowheads="1"/>
          </p:cNvSpPr>
          <p:nvPr/>
        </p:nvSpPr>
        <p:spPr bwMode="auto">
          <a:xfrm rot="-5400000">
            <a:off x="3150904" y="2183358"/>
            <a:ext cx="2521525" cy="491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lnSpc>
                <a:spcPct val="192000"/>
              </a:lnSpc>
              <a:spcBef>
                <a:spcPct val="0"/>
              </a:spcBef>
              <a:buClrTx/>
              <a:buFontTx/>
              <a:buNone/>
            </a:pPr>
            <a:r>
              <a:rPr lang="en-US" altLang="en-US" sz="1600" b="1" dirty="0">
                <a:solidFill>
                  <a:srgbClr val="131310"/>
                </a:solidFill>
              </a:rPr>
              <a:t> blade specific pressure</a:t>
            </a:r>
          </a:p>
        </p:txBody>
      </p:sp>
      <p:sp>
        <p:nvSpPr>
          <p:cNvPr id="45063" name="Rectangle 8"/>
          <p:cNvSpPr>
            <a:spLocks noChangeArrowheads="1"/>
          </p:cNvSpPr>
          <p:nvPr/>
        </p:nvSpPr>
        <p:spPr bwMode="auto">
          <a:xfrm>
            <a:off x="5149850" y="3757613"/>
            <a:ext cx="899286" cy="610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lnSpc>
                <a:spcPct val="110000"/>
              </a:lnSpc>
              <a:spcBef>
                <a:spcPct val="0"/>
              </a:spcBef>
              <a:buClrTx/>
              <a:buFontTx/>
              <a:buNone/>
            </a:pPr>
            <a:r>
              <a:rPr lang="en-US" altLang="en-US" sz="1600" b="1" dirty="0">
                <a:solidFill>
                  <a:srgbClr val="131310"/>
                </a:solidFill>
              </a:rPr>
              <a:t>Blade </a:t>
            </a:r>
          </a:p>
          <a:p>
            <a:pPr>
              <a:lnSpc>
                <a:spcPct val="110000"/>
              </a:lnSpc>
              <a:spcBef>
                <a:spcPct val="0"/>
              </a:spcBef>
              <a:buClrTx/>
              <a:buFontTx/>
              <a:buNone/>
            </a:pPr>
            <a:r>
              <a:rPr lang="en-US" altLang="en-US" sz="1600" b="1" dirty="0">
                <a:solidFill>
                  <a:srgbClr val="131310"/>
                </a:solidFill>
              </a:rPr>
              <a:t>change</a:t>
            </a:r>
          </a:p>
        </p:txBody>
      </p:sp>
      <p:sp>
        <p:nvSpPr>
          <p:cNvPr id="45064" name="Rectangle 9"/>
          <p:cNvSpPr>
            <a:spLocks noChangeArrowheads="1"/>
          </p:cNvSpPr>
          <p:nvPr/>
        </p:nvSpPr>
        <p:spPr bwMode="auto">
          <a:xfrm>
            <a:off x="7239003" y="3723809"/>
            <a:ext cx="899286" cy="610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lnSpc>
                <a:spcPct val="110000"/>
              </a:lnSpc>
              <a:spcBef>
                <a:spcPct val="0"/>
              </a:spcBef>
              <a:buClrTx/>
              <a:buFontTx/>
              <a:buNone/>
            </a:pPr>
            <a:r>
              <a:rPr lang="en-US" altLang="en-US" sz="1600" b="1" dirty="0">
                <a:solidFill>
                  <a:srgbClr val="131310"/>
                </a:solidFill>
              </a:rPr>
              <a:t>Blade </a:t>
            </a:r>
          </a:p>
          <a:p>
            <a:pPr>
              <a:lnSpc>
                <a:spcPct val="110000"/>
              </a:lnSpc>
              <a:spcBef>
                <a:spcPct val="0"/>
              </a:spcBef>
              <a:buClrTx/>
              <a:buFontTx/>
              <a:buNone/>
            </a:pPr>
            <a:r>
              <a:rPr lang="en-US" altLang="en-US" sz="1600" b="1" dirty="0">
                <a:solidFill>
                  <a:srgbClr val="131310"/>
                </a:solidFill>
              </a:rPr>
              <a:t>change</a:t>
            </a:r>
          </a:p>
        </p:txBody>
      </p:sp>
      <p:sp>
        <p:nvSpPr>
          <p:cNvPr id="45065" name="Rectangle 10"/>
          <p:cNvSpPr>
            <a:spLocks noChangeArrowheads="1"/>
          </p:cNvSpPr>
          <p:nvPr/>
        </p:nvSpPr>
        <p:spPr bwMode="auto">
          <a:xfrm>
            <a:off x="9328156" y="3757613"/>
            <a:ext cx="899286" cy="610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lnSpc>
                <a:spcPct val="110000"/>
              </a:lnSpc>
              <a:spcBef>
                <a:spcPct val="0"/>
              </a:spcBef>
              <a:buClrTx/>
              <a:buFontTx/>
              <a:buNone/>
            </a:pPr>
            <a:r>
              <a:rPr lang="en-US" altLang="en-US" sz="1600" b="1" dirty="0">
                <a:solidFill>
                  <a:srgbClr val="131310"/>
                </a:solidFill>
              </a:rPr>
              <a:t>Blade </a:t>
            </a:r>
          </a:p>
          <a:p>
            <a:pPr>
              <a:lnSpc>
                <a:spcPct val="110000"/>
              </a:lnSpc>
              <a:spcBef>
                <a:spcPct val="0"/>
              </a:spcBef>
              <a:buClrTx/>
              <a:buFontTx/>
              <a:buNone/>
            </a:pPr>
            <a:r>
              <a:rPr lang="en-US" altLang="en-US" sz="1600" b="1" dirty="0">
                <a:solidFill>
                  <a:srgbClr val="131310"/>
                </a:solidFill>
              </a:rPr>
              <a:t>change</a:t>
            </a:r>
          </a:p>
        </p:txBody>
      </p:sp>
      <p:grpSp>
        <p:nvGrpSpPr>
          <p:cNvPr id="45066" name="Group 2"/>
          <p:cNvGrpSpPr>
            <a:grpSpLocks/>
          </p:cNvGrpSpPr>
          <p:nvPr/>
        </p:nvGrpSpPr>
        <p:grpSpPr bwMode="auto">
          <a:xfrm>
            <a:off x="4427541" y="1068388"/>
            <a:ext cx="7535859" cy="2949848"/>
            <a:chOff x="3142962" y="1068735"/>
            <a:chExt cx="6041651" cy="2948952"/>
          </a:xfrm>
        </p:grpSpPr>
        <p:pic>
          <p:nvPicPr>
            <p:cNvPr id="45073" name="Picture 12"/>
            <p:cNvPicPr>
              <a:picLocks noChangeAspect="1" noChangeArrowheads="1"/>
            </p:cNvPicPr>
            <p:nvPr/>
          </p:nvPicPr>
          <p:blipFill>
            <a:blip r:embed="rId3">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bwMode="auto">
            <a:xfrm>
              <a:off x="3142962" y="1068735"/>
              <a:ext cx="6041651" cy="2688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4" name="Rectangle 13"/>
            <p:cNvSpPr>
              <a:spLocks noChangeArrowheads="1"/>
            </p:cNvSpPr>
            <p:nvPr/>
          </p:nvSpPr>
          <p:spPr bwMode="auto">
            <a:xfrm>
              <a:off x="8280816" y="3556354"/>
              <a:ext cx="658282" cy="461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lnSpc>
                  <a:spcPct val="176000"/>
                </a:lnSpc>
                <a:spcBef>
                  <a:spcPct val="0"/>
                </a:spcBef>
                <a:buClrTx/>
                <a:buFontTx/>
                <a:buNone/>
              </a:pPr>
              <a:r>
                <a:rPr lang="en-US" altLang="en-US" sz="1600" b="1" dirty="0">
                  <a:solidFill>
                    <a:srgbClr val="131310"/>
                  </a:solidFill>
                </a:rPr>
                <a:t>Time</a:t>
              </a:r>
            </a:p>
          </p:txBody>
        </p:sp>
      </p:grpSp>
      <p:sp>
        <p:nvSpPr>
          <p:cNvPr id="2" name="Right Arrow 1"/>
          <p:cNvSpPr/>
          <p:nvPr/>
        </p:nvSpPr>
        <p:spPr>
          <a:xfrm rot="16200000">
            <a:off x="4999038" y="1684338"/>
            <a:ext cx="666750" cy="2413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9" name="Right Arrow 18"/>
          <p:cNvSpPr/>
          <p:nvPr/>
        </p:nvSpPr>
        <p:spPr>
          <a:xfrm rot="16200000">
            <a:off x="5337178" y="2424116"/>
            <a:ext cx="665163" cy="24288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 name="TextBox 3"/>
          <p:cNvSpPr txBox="1"/>
          <p:nvPr/>
        </p:nvSpPr>
        <p:spPr>
          <a:xfrm>
            <a:off x="1095143" y="3330521"/>
            <a:ext cx="2476382" cy="3170099"/>
          </a:xfrm>
          <a:prstGeom prst="rect">
            <a:avLst/>
          </a:prstGeom>
          <a:noFill/>
        </p:spPr>
        <p:txBody>
          <a:bodyPr wrap="square">
            <a:spAutoFit/>
          </a:bodyPr>
          <a:lstStyle/>
          <a:p>
            <a:pPr>
              <a:defRPr/>
            </a:pPr>
            <a:r>
              <a:rPr lang="en-US" sz="2000" dirty="0">
                <a:latin typeface="+mn-lt"/>
              </a:rPr>
              <a:t>As the sliding wear increases, the specific pressure drops</a:t>
            </a:r>
          </a:p>
          <a:p>
            <a:pPr>
              <a:defRPr/>
            </a:pPr>
            <a:endParaRPr lang="en-US" sz="2000" dirty="0">
              <a:latin typeface="+mn-lt"/>
            </a:endParaRPr>
          </a:p>
          <a:p>
            <a:pPr>
              <a:defRPr/>
            </a:pPr>
            <a:r>
              <a:rPr lang="en-US" sz="2000" dirty="0">
                <a:latin typeface="+mn-lt"/>
              </a:rPr>
              <a:t>As the specific pressure drops, the coating builds and the blade rides more into the sheet/coating interface</a:t>
            </a:r>
          </a:p>
        </p:txBody>
      </p:sp>
      <p:sp>
        <p:nvSpPr>
          <p:cNvPr id="22" name="Right Arrow 21"/>
          <p:cNvSpPr/>
          <p:nvPr/>
        </p:nvSpPr>
        <p:spPr>
          <a:xfrm rot="16200000">
            <a:off x="6246813" y="3046413"/>
            <a:ext cx="666750" cy="2413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21" name="Group 20"/>
          <p:cNvGrpSpPr/>
          <p:nvPr/>
        </p:nvGrpSpPr>
        <p:grpSpPr>
          <a:xfrm>
            <a:off x="9750763" y="2875616"/>
            <a:ext cx="1754187" cy="681147"/>
            <a:chOff x="488950" y="1438220"/>
            <a:chExt cx="1754187" cy="681147"/>
          </a:xfrm>
        </p:grpSpPr>
        <p:sp>
          <p:nvSpPr>
            <p:cNvPr id="23" name="Rectangle 3"/>
            <p:cNvSpPr>
              <a:spLocks noChangeArrowheads="1"/>
            </p:cNvSpPr>
            <p:nvPr/>
          </p:nvSpPr>
          <p:spPr bwMode="auto">
            <a:xfrm>
              <a:off x="685800" y="1438220"/>
              <a:ext cx="1557337"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800" b="1" dirty="0">
                  <a:solidFill>
                    <a:schemeClr val="bg1"/>
                  </a:solidFill>
                </a:rPr>
                <a:t>Steel blade</a:t>
              </a:r>
            </a:p>
          </p:txBody>
        </p:sp>
        <p:sp>
          <p:nvSpPr>
            <p:cNvPr id="24" name="Rectangle 4"/>
            <p:cNvSpPr>
              <a:spLocks noChangeArrowheads="1"/>
            </p:cNvSpPr>
            <p:nvPr/>
          </p:nvSpPr>
          <p:spPr bwMode="auto">
            <a:xfrm>
              <a:off x="667366" y="1752600"/>
              <a:ext cx="1136531"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800" b="1" dirty="0">
                  <a:solidFill>
                    <a:schemeClr val="bg1"/>
                  </a:solidFill>
                </a:rPr>
                <a:t>Ceramic</a:t>
              </a:r>
              <a:r>
                <a:rPr lang="en-US" altLang="en-US" sz="1800" b="1" baseline="30000" dirty="0">
                  <a:solidFill>
                    <a:schemeClr val="bg1"/>
                  </a:solidFill>
                </a:rPr>
                <a:t> </a:t>
              </a:r>
            </a:p>
          </p:txBody>
        </p:sp>
        <p:sp>
          <p:nvSpPr>
            <p:cNvPr id="25" name="Rectangle 14"/>
            <p:cNvSpPr>
              <a:spLocks noChangeArrowheads="1"/>
            </p:cNvSpPr>
            <p:nvPr/>
          </p:nvSpPr>
          <p:spPr bwMode="auto">
            <a:xfrm>
              <a:off x="488950" y="1589087"/>
              <a:ext cx="146050" cy="106363"/>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eaLnBrk="1" hangingPunct="1">
                <a:spcBef>
                  <a:spcPct val="0"/>
                </a:spcBef>
                <a:buClrTx/>
                <a:buFontTx/>
                <a:buNone/>
              </a:pPr>
              <a:endParaRPr lang="en-US" altLang="en-US" sz="2400" dirty="0">
                <a:solidFill>
                  <a:schemeClr val="tx1"/>
                </a:solidFill>
                <a:latin typeface="Times New Roman" pitchFamily="18" charset="0"/>
              </a:endParaRPr>
            </a:p>
          </p:txBody>
        </p:sp>
        <p:sp>
          <p:nvSpPr>
            <p:cNvPr id="26" name="Rectangle 15"/>
            <p:cNvSpPr>
              <a:spLocks noChangeArrowheads="1"/>
            </p:cNvSpPr>
            <p:nvPr/>
          </p:nvSpPr>
          <p:spPr bwMode="auto">
            <a:xfrm>
              <a:off x="488950" y="1882217"/>
              <a:ext cx="146050" cy="104775"/>
            </a:xfrm>
            <a:prstGeom prst="rect">
              <a:avLst/>
            </a:prstGeom>
            <a:solidFill>
              <a:srgbClr val="FF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eaLnBrk="1" hangingPunct="1">
                <a:spcBef>
                  <a:spcPct val="0"/>
                </a:spcBef>
                <a:buClrTx/>
                <a:buFontTx/>
                <a:buNone/>
              </a:pPr>
              <a:endParaRPr lang="en-US" altLang="en-US" sz="2400" dirty="0">
                <a:solidFill>
                  <a:schemeClr val="tx1"/>
                </a:solidFill>
                <a:latin typeface="Times New Roman" pitchFamily="18" charset="0"/>
              </a:endParaRPr>
            </a:p>
          </p:txBody>
        </p:sp>
      </p:grpSp>
      <p:sp>
        <p:nvSpPr>
          <p:cNvPr id="6" name="TextBox 5"/>
          <p:cNvSpPr txBox="1"/>
          <p:nvPr/>
        </p:nvSpPr>
        <p:spPr>
          <a:xfrm>
            <a:off x="1103624" y="1394295"/>
            <a:ext cx="2209800" cy="1938992"/>
          </a:xfrm>
          <a:prstGeom prst="rect">
            <a:avLst/>
          </a:prstGeom>
          <a:noFill/>
        </p:spPr>
        <p:txBody>
          <a:bodyPr wrap="square" rtlCol="0">
            <a:spAutoFit/>
          </a:bodyPr>
          <a:lstStyle/>
          <a:p>
            <a:r>
              <a:rPr lang="en-US" sz="2000" b="1" dirty="0">
                <a:latin typeface="+mj-lt"/>
              </a:rPr>
              <a:t>Initial loading: </a:t>
            </a:r>
            <a:r>
              <a:rPr lang="en-US" sz="2000" dirty="0">
                <a:latin typeface="+mj-lt"/>
              </a:rPr>
              <a:t>Blade has the sharpest edge and highest specific pressure</a:t>
            </a:r>
          </a:p>
          <a:p>
            <a:endParaRPr lang="en-US" sz="2000" dirty="0">
              <a:latin typeface="+mj-lt"/>
            </a:endParaRPr>
          </a:p>
        </p:txBody>
      </p:sp>
      <p:grpSp>
        <p:nvGrpSpPr>
          <p:cNvPr id="17" name="Group 16"/>
          <p:cNvGrpSpPr/>
          <p:nvPr/>
        </p:nvGrpSpPr>
        <p:grpSpPr>
          <a:xfrm>
            <a:off x="4289729" y="3918148"/>
            <a:ext cx="1563687" cy="2236528"/>
            <a:chOff x="2951163" y="4011872"/>
            <a:chExt cx="1073150" cy="1843001"/>
          </a:xfrm>
        </p:grpSpPr>
        <p:sp>
          <p:nvSpPr>
            <p:cNvPr id="7" name="Arc 6"/>
            <p:cNvSpPr/>
            <p:nvPr/>
          </p:nvSpPr>
          <p:spPr>
            <a:xfrm rot="5400000">
              <a:off x="2916238" y="4046797"/>
              <a:ext cx="1143000" cy="1073150"/>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p:cNvSpPr/>
            <p:nvPr/>
          </p:nvSpPr>
          <p:spPr>
            <a:xfrm rot="696431">
              <a:off x="3769066" y="5033687"/>
              <a:ext cx="128058" cy="82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7" name="Group 26"/>
          <p:cNvGrpSpPr/>
          <p:nvPr/>
        </p:nvGrpSpPr>
        <p:grpSpPr>
          <a:xfrm>
            <a:off x="8307255" y="4120195"/>
            <a:ext cx="1748737" cy="2034481"/>
            <a:chOff x="6478023" y="3886200"/>
            <a:chExt cx="1563687" cy="2034481"/>
          </a:xfrm>
        </p:grpSpPr>
        <p:sp>
          <p:nvSpPr>
            <p:cNvPr id="41" name="Rectangle 40"/>
            <p:cNvSpPr/>
            <p:nvPr/>
          </p:nvSpPr>
          <p:spPr>
            <a:xfrm rot="696431">
              <a:off x="7695974" y="4924151"/>
              <a:ext cx="186593" cy="996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rot="2619973">
              <a:off x="7691855" y="4849745"/>
              <a:ext cx="164306" cy="2308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Arc 38"/>
            <p:cNvSpPr/>
            <p:nvPr/>
          </p:nvSpPr>
          <p:spPr>
            <a:xfrm rot="5400000">
              <a:off x="6566337" y="3797886"/>
              <a:ext cx="1387059" cy="1563687"/>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8" name="Group 27"/>
          <p:cNvGrpSpPr/>
          <p:nvPr/>
        </p:nvGrpSpPr>
        <p:grpSpPr>
          <a:xfrm>
            <a:off x="6396352" y="4029021"/>
            <a:ext cx="1563687" cy="2117073"/>
            <a:chOff x="4514850" y="4222039"/>
            <a:chExt cx="1563687" cy="2117073"/>
          </a:xfrm>
        </p:grpSpPr>
        <p:sp>
          <p:nvSpPr>
            <p:cNvPr id="40" name="Rectangle 39"/>
            <p:cNvSpPr/>
            <p:nvPr/>
          </p:nvSpPr>
          <p:spPr>
            <a:xfrm rot="696431">
              <a:off x="5757310" y="5342582"/>
              <a:ext cx="186593" cy="996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rot="2650691">
              <a:off x="5751042" y="5278289"/>
              <a:ext cx="12065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Arc 37"/>
            <p:cNvSpPr/>
            <p:nvPr/>
          </p:nvSpPr>
          <p:spPr>
            <a:xfrm rot="5400000">
              <a:off x="4603164" y="4133725"/>
              <a:ext cx="1387059" cy="1563687"/>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18686473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1000"/>
                                        <p:tgtEl>
                                          <p:spTgt spid="4">
                                            <p:txEl>
                                              <p:pRg st="0" end="0"/>
                                            </p:txEl>
                                          </p:spTgt>
                                        </p:tgtEl>
                                      </p:cBhvr>
                                    </p:animEffect>
                                    <p:anim calcmode="lin" valueType="num">
                                      <p:cBhvr>
                                        <p:cTn id="2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0" end="0"/>
                                            </p:txEl>
                                          </p:spTgt>
                                        </p:tgtEl>
                                        <p:attrNameLst>
                                          <p:attrName>ppt_y</p:attrName>
                                        </p:attrNameLst>
                                      </p:cBhvr>
                                      <p:tavLst>
                                        <p:tav tm="0">
                                          <p:val>
                                            <p:strVal val="#ppt_y+.1"/>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4">
                                            <p:txEl>
                                              <p:pRg st="2" end="2"/>
                                            </p:txEl>
                                          </p:spTgt>
                                        </p:tgtEl>
                                        <p:attrNameLst>
                                          <p:attrName>style.visibility</p:attrName>
                                        </p:attrNameLst>
                                      </p:cBhvr>
                                      <p:to>
                                        <p:strVal val="visible"/>
                                      </p:to>
                                    </p:set>
                                    <p:animEffect transition="in" filter="fade">
                                      <p:cBhvr>
                                        <p:cTn id="40" dur="1000"/>
                                        <p:tgtEl>
                                          <p:spTgt spid="4">
                                            <p:txEl>
                                              <p:pRg st="2" end="2"/>
                                            </p:txEl>
                                          </p:spTgt>
                                        </p:tgtEl>
                                      </p:cBhvr>
                                    </p:animEffect>
                                    <p:anim calcmode="lin" valueType="num">
                                      <p:cBhvr>
                                        <p:cTn id="41"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2" end="2"/>
                                            </p:txEl>
                                          </p:spTgt>
                                        </p:tgtEl>
                                        <p:attrNameLst>
                                          <p:attrName>ppt_y</p:attrName>
                                        </p:attrNameLst>
                                      </p:cBhvr>
                                      <p:tavLst>
                                        <p:tav tm="0">
                                          <p:val>
                                            <p:strVal val="#ppt_y+.1"/>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ppt_x"/>
                                          </p:val>
                                        </p:tav>
                                        <p:tav tm="100000">
                                          <p:val>
                                            <p:strVal val="#ppt_x"/>
                                          </p:val>
                                        </p:tav>
                                      </p:tavLst>
                                    </p:anim>
                                    <p:anim calcmode="lin" valueType="num">
                                      <p:cBhvr additive="base">
                                        <p:cTn id="4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 grpId="0" animBg="1"/>
      <p:bldP spid="22" grpId="0" animBg="1"/>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a:xfrm>
            <a:off x="3449329" y="264024"/>
            <a:ext cx="5562600" cy="643766"/>
          </a:xfrm>
        </p:spPr>
        <p:txBody>
          <a:bodyPr vert="horz" wrap="square" lIns="90488" tIns="44450" rIns="90488" bIns="44450" numCol="1" anchor="t" anchorCtr="0" compatLnSpc="1">
            <a:prstTxWarp prst="textNoShape">
              <a:avLst/>
            </a:prstTxWarp>
          </a:bodyPr>
          <a:lstStyle/>
          <a:p>
            <a:pPr eaLnBrk="1" hangingPunct="1">
              <a:lnSpc>
                <a:spcPct val="100000"/>
              </a:lnSpc>
            </a:pPr>
            <a:r>
              <a:rPr lang="en-US" altLang="en-US" b="1" dirty="0"/>
              <a:t>Blade Thickness</a:t>
            </a:r>
          </a:p>
        </p:txBody>
      </p:sp>
      <p:sp>
        <p:nvSpPr>
          <p:cNvPr id="195586" name="Rectangle 3"/>
          <p:cNvSpPr>
            <a:spLocks noGrp="1"/>
          </p:cNvSpPr>
          <p:nvPr>
            <p:ph type="body" idx="1"/>
          </p:nvPr>
        </p:nvSpPr>
        <p:spPr>
          <a:xfrm>
            <a:off x="1143000" y="1336176"/>
            <a:ext cx="8129588" cy="5257800"/>
          </a:xfrm>
        </p:spPr>
        <p:txBody>
          <a:bodyPr lIns="90488" tIns="44450" rIns="90488" bIns="44450">
            <a:normAutofit fontScale="85000" lnSpcReduction="20000"/>
          </a:bodyPr>
          <a:lstStyle/>
          <a:p>
            <a:pPr eaLnBrk="1" hangingPunct="1">
              <a:lnSpc>
                <a:spcPct val="100000"/>
              </a:lnSpc>
              <a:spcBef>
                <a:spcPct val="0"/>
              </a:spcBef>
            </a:pPr>
            <a:r>
              <a:rPr lang="en-US" altLang="en-US" sz="3300" dirty="0"/>
              <a:t>The depth of the blade from the back to the front</a:t>
            </a:r>
          </a:p>
          <a:p>
            <a:pPr eaLnBrk="1" hangingPunct="1">
              <a:lnSpc>
                <a:spcPct val="100000"/>
              </a:lnSpc>
              <a:spcBef>
                <a:spcPct val="0"/>
              </a:spcBef>
            </a:pPr>
            <a:endParaRPr lang="en-US" altLang="en-US" dirty="0"/>
          </a:p>
          <a:p>
            <a:pPr eaLnBrk="1" hangingPunct="1">
              <a:lnSpc>
                <a:spcPct val="100000"/>
              </a:lnSpc>
              <a:spcBef>
                <a:spcPct val="0"/>
              </a:spcBef>
            </a:pPr>
            <a:r>
              <a:rPr lang="en-US" altLang="en-US" sz="3300" dirty="0"/>
              <a:t>Typical is 0.035” to 0.050”</a:t>
            </a:r>
          </a:p>
          <a:p>
            <a:pPr eaLnBrk="1" hangingPunct="1">
              <a:lnSpc>
                <a:spcPct val="100000"/>
              </a:lnSpc>
              <a:spcBef>
                <a:spcPct val="0"/>
              </a:spcBef>
            </a:pPr>
            <a:endParaRPr lang="en-US" altLang="en-US" dirty="0"/>
          </a:p>
          <a:p>
            <a:pPr eaLnBrk="1" hangingPunct="1">
              <a:lnSpc>
                <a:spcPct val="100000"/>
              </a:lnSpc>
              <a:spcBef>
                <a:spcPct val="0"/>
              </a:spcBef>
            </a:pPr>
            <a:r>
              <a:rPr lang="en-US" altLang="en-US" sz="3300" dirty="0"/>
              <a:t>Blade thickness determines how </a:t>
            </a:r>
          </a:p>
          <a:p>
            <a:pPr marL="0" indent="0" eaLnBrk="1" hangingPunct="1">
              <a:spcBef>
                <a:spcPct val="0"/>
              </a:spcBef>
              <a:buNone/>
            </a:pPr>
            <a:r>
              <a:rPr lang="en-US" altLang="en-US" sz="3300" dirty="0"/>
              <a:t>	much “flex” a blade will have </a:t>
            </a:r>
          </a:p>
          <a:p>
            <a:pPr marL="0" indent="0" eaLnBrk="1" hangingPunct="1">
              <a:spcBef>
                <a:spcPct val="0"/>
              </a:spcBef>
              <a:buNone/>
            </a:pPr>
            <a:r>
              <a:rPr lang="en-US" altLang="en-US" sz="3300" dirty="0"/>
              <a:t>	against the Yankee surface</a:t>
            </a:r>
          </a:p>
          <a:p>
            <a:pPr marL="609600" lvl="1" indent="-342900">
              <a:spcBef>
                <a:spcPct val="0"/>
              </a:spcBef>
              <a:buFont typeface="Arial" panose="020B0604020202020204" pitchFamily="34" charset="0"/>
              <a:buChar char="•"/>
            </a:pPr>
            <a:r>
              <a:rPr lang="en-US" altLang="en-US" sz="2400" dirty="0"/>
              <a:t>Industry rule of thumb, each ¼” stick-out</a:t>
            </a:r>
          </a:p>
          <a:p>
            <a:pPr lvl="1" indent="0">
              <a:spcBef>
                <a:spcPct val="0"/>
              </a:spcBef>
              <a:buNone/>
            </a:pPr>
            <a:r>
              <a:rPr lang="en-US" altLang="en-US" sz="2400" dirty="0"/>
              <a:t>      change results in a 2</a:t>
            </a:r>
            <a:r>
              <a:rPr lang="en-US" altLang="en-US" sz="2400" baseline="30000" dirty="0"/>
              <a:t>o</a:t>
            </a:r>
            <a:r>
              <a:rPr lang="en-US" altLang="en-US" sz="2400" dirty="0"/>
              <a:t> pocket angle</a:t>
            </a:r>
          </a:p>
          <a:p>
            <a:pPr lvl="1" indent="0">
              <a:spcBef>
                <a:spcPct val="0"/>
              </a:spcBef>
              <a:buNone/>
            </a:pPr>
            <a:r>
              <a:rPr lang="en-US" altLang="en-US" sz="2400" dirty="0"/>
              <a:t>      change (0.050” blade @ 16-20pli)</a:t>
            </a:r>
          </a:p>
          <a:p>
            <a:pPr marL="609600" lvl="1" indent="-342900">
              <a:spcBef>
                <a:spcPct val="0"/>
              </a:spcBef>
              <a:buFont typeface="Arial" panose="020B0604020202020204" pitchFamily="34" charset="0"/>
              <a:buChar char="•"/>
            </a:pPr>
            <a:r>
              <a:rPr lang="en-US" altLang="en-US" sz="2400" dirty="0"/>
              <a:t>May not hold true for structured tissue</a:t>
            </a:r>
          </a:p>
          <a:p>
            <a:pPr marL="609600" lvl="1" indent="-342900">
              <a:spcBef>
                <a:spcPct val="0"/>
              </a:spcBef>
              <a:buFont typeface="Arial" panose="020B0604020202020204" pitchFamily="34" charset="0"/>
              <a:buChar char="•"/>
            </a:pPr>
            <a:endParaRPr lang="en-US" altLang="en-US" sz="2000" dirty="0"/>
          </a:p>
          <a:p>
            <a:pPr eaLnBrk="1" hangingPunct="1">
              <a:lnSpc>
                <a:spcPct val="100000"/>
              </a:lnSpc>
              <a:spcBef>
                <a:spcPct val="0"/>
              </a:spcBef>
            </a:pPr>
            <a:r>
              <a:rPr lang="en-US" altLang="en-US" sz="3300" dirty="0"/>
              <a:t>Thicker blades require less </a:t>
            </a:r>
          </a:p>
          <a:p>
            <a:pPr marL="0" indent="0" eaLnBrk="1" hangingPunct="1">
              <a:spcBef>
                <a:spcPct val="0"/>
              </a:spcBef>
              <a:buNone/>
            </a:pPr>
            <a:r>
              <a:rPr lang="en-US" altLang="en-US" sz="3300" dirty="0"/>
              <a:t>	pressure to provide effective crepe</a:t>
            </a:r>
          </a:p>
          <a:p>
            <a:pPr eaLnBrk="1" hangingPunct="1">
              <a:lnSpc>
                <a:spcPct val="100000"/>
              </a:lnSpc>
              <a:spcBef>
                <a:spcPct val="0"/>
              </a:spcBef>
            </a:pPr>
            <a:endParaRPr lang="en-US" altLang="en-US" dirty="0"/>
          </a:p>
          <a:p>
            <a:pPr eaLnBrk="1" hangingPunct="1">
              <a:lnSpc>
                <a:spcPct val="100000"/>
              </a:lnSpc>
              <a:spcBef>
                <a:spcPct val="0"/>
              </a:spcBef>
            </a:pPr>
            <a:r>
              <a:rPr lang="en-US" altLang="en-US" sz="3300" dirty="0"/>
              <a:t>Thinner blades may give finer crepe</a:t>
            </a:r>
          </a:p>
        </p:txBody>
      </p:sp>
      <p:pic>
        <p:nvPicPr>
          <p:cNvPr id="48" name="Picture 3" descr="Fix Mogul r">
            <a:extLst>
              <a:ext uri="{FF2B5EF4-FFF2-40B4-BE49-F238E27FC236}">
                <a16:creationId xmlns:a16="http://schemas.microsoft.com/office/drawing/2014/main" id="{66ACE008-41EF-43BF-BF60-F1D5C18C3329}"/>
              </a:ext>
            </a:extLst>
          </p:cNvPr>
          <p:cNvPicPr>
            <a:picLocks noChangeAspect="1" noChangeArrowheads="1"/>
          </p:cNvPicPr>
          <p:nvPr/>
        </p:nvPicPr>
        <p:blipFill>
          <a:blip r:embed="rId3"/>
          <a:srcRect/>
          <a:stretch>
            <a:fillRect/>
          </a:stretch>
        </p:blipFill>
        <p:spPr bwMode="auto">
          <a:xfrm>
            <a:off x="7674943" y="1842020"/>
            <a:ext cx="3983657" cy="4728540"/>
          </a:xfrm>
          <a:prstGeom prst="rect">
            <a:avLst/>
          </a:prstGeom>
          <a:noFill/>
          <a:ln w="25400">
            <a:solidFill>
              <a:schemeClr val="accent2"/>
            </a:solidFill>
            <a:miter lim="800000"/>
            <a:headEnd/>
            <a:tailEnd/>
          </a:ln>
        </p:spPr>
      </p:pic>
    </p:spTree>
    <p:extLst>
      <p:ext uri="{BB962C8B-B14F-4D97-AF65-F5344CB8AC3E}">
        <p14:creationId xmlns:p14="http://schemas.microsoft.com/office/powerpoint/2010/main" val="13438409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195586">
                                            <p:txEl>
                                              <p:pRg st="0" end="0"/>
                                            </p:txEl>
                                          </p:spTgt>
                                        </p:tgtEl>
                                        <p:attrNameLst>
                                          <p:attrName>style.visibility</p:attrName>
                                        </p:attrNameLst>
                                      </p:cBhvr>
                                      <p:to>
                                        <p:strVal val="visible"/>
                                      </p:to>
                                    </p:set>
                                    <p:animEffect transition="in" filter="barn(inVertical)">
                                      <p:cBhvr>
                                        <p:cTn id="7" dur="500"/>
                                        <p:tgtEl>
                                          <p:spTgt spid="19558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95586">
                                            <p:txEl>
                                              <p:pRg st="2" end="2"/>
                                            </p:txEl>
                                          </p:spTgt>
                                        </p:tgtEl>
                                        <p:attrNameLst>
                                          <p:attrName>style.visibility</p:attrName>
                                        </p:attrNameLst>
                                      </p:cBhvr>
                                      <p:to>
                                        <p:strVal val="visible"/>
                                      </p:to>
                                    </p:set>
                                    <p:anim calcmode="lin" valueType="num">
                                      <p:cBhvr additive="base">
                                        <p:cTn id="12" dur="500" fill="hold"/>
                                        <p:tgtEl>
                                          <p:spTgt spid="195586">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9558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95586">
                                            <p:txEl>
                                              <p:pRg st="4" end="4"/>
                                            </p:txEl>
                                          </p:spTgt>
                                        </p:tgtEl>
                                        <p:attrNameLst>
                                          <p:attrName>style.visibility</p:attrName>
                                        </p:attrNameLst>
                                      </p:cBhvr>
                                      <p:to>
                                        <p:strVal val="visible"/>
                                      </p:to>
                                    </p:set>
                                    <p:anim calcmode="lin" valueType="num">
                                      <p:cBhvr additive="base">
                                        <p:cTn id="18" dur="500" fill="hold"/>
                                        <p:tgtEl>
                                          <p:spTgt spid="195586">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95586">
                                            <p:txEl>
                                              <p:pRg st="4" end="4"/>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95586">
                                            <p:txEl>
                                              <p:pRg st="5" end="5"/>
                                            </p:txEl>
                                          </p:spTgt>
                                        </p:tgtEl>
                                        <p:attrNameLst>
                                          <p:attrName>style.visibility</p:attrName>
                                        </p:attrNameLst>
                                      </p:cBhvr>
                                      <p:to>
                                        <p:strVal val="visible"/>
                                      </p:to>
                                    </p:set>
                                    <p:anim calcmode="lin" valueType="num">
                                      <p:cBhvr additive="base">
                                        <p:cTn id="22" dur="500" fill="hold"/>
                                        <p:tgtEl>
                                          <p:spTgt spid="195586">
                                            <p:txEl>
                                              <p:pRg st="5" end="5"/>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95586">
                                            <p:txEl>
                                              <p:pRg st="5" end="5"/>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95586">
                                            <p:txEl>
                                              <p:pRg st="6" end="6"/>
                                            </p:txEl>
                                          </p:spTgt>
                                        </p:tgtEl>
                                        <p:attrNameLst>
                                          <p:attrName>style.visibility</p:attrName>
                                        </p:attrNameLst>
                                      </p:cBhvr>
                                      <p:to>
                                        <p:strVal val="visible"/>
                                      </p:to>
                                    </p:set>
                                    <p:anim calcmode="lin" valueType="num">
                                      <p:cBhvr additive="base">
                                        <p:cTn id="26" dur="500" fill="hold"/>
                                        <p:tgtEl>
                                          <p:spTgt spid="195586">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95586">
                                            <p:txEl>
                                              <p:pRg st="6" end="6"/>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95586">
                                            <p:txEl>
                                              <p:pRg st="7" end="7"/>
                                            </p:txEl>
                                          </p:spTgt>
                                        </p:tgtEl>
                                        <p:attrNameLst>
                                          <p:attrName>style.visibility</p:attrName>
                                        </p:attrNameLst>
                                      </p:cBhvr>
                                      <p:to>
                                        <p:strVal val="visible"/>
                                      </p:to>
                                    </p:set>
                                    <p:anim calcmode="lin" valueType="num">
                                      <p:cBhvr additive="base">
                                        <p:cTn id="30" dur="500" fill="hold"/>
                                        <p:tgtEl>
                                          <p:spTgt spid="195586">
                                            <p:txEl>
                                              <p:pRg st="7" end="7"/>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95586">
                                            <p:txEl>
                                              <p:pRg st="7" end="7"/>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195586">
                                            <p:txEl>
                                              <p:pRg st="8" end="8"/>
                                            </p:txEl>
                                          </p:spTgt>
                                        </p:tgtEl>
                                        <p:attrNameLst>
                                          <p:attrName>style.visibility</p:attrName>
                                        </p:attrNameLst>
                                      </p:cBhvr>
                                      <p:to>
                                        <p:strVal val="visible"/>
                                      </p:to>
                                    </p:set>
                                    <p:anim calcmode="lin" valueType="num">
                                      <p:cBhvr additive="base">
                                        <p:cTn id="34" dur="500" fill="hold"/>
                                        <p:tgtEl>
                                          <p:spTgt spid="195586">
                                            <p:txEl>
                                              <p:pRg st="8" end="8"/>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195586">
                                            <p:txEl>
                                              <p:pRg st="8" end="8"/>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95586">
                                            <p:txEl>
                                              <p:pRg st="9" end="9"/>
                                            </p:txEl>
                                          </p:spTgt>
                                        </p:tgtEl>
                                        <p:attrNameLst>
                                          <p:attrName>style.visibility</p:attrName>
                                        </p:attrNameLst>
                                      </p:cBhvr>
                                      <p:to>
                                        <p:strVal val="visible"/>
                                      </p:to>
                                    </p:set>
                                    <p:anim calcmode="lin" valueType="num">
                                      <p:cBhvr additive="base">
                                        <p:cTn id="38" dur="500" fill="hold"/>
                                        <p:tgtEl>
                                          <p:spTgt spid="195586">
                                            <p:txEl>
                                              <p:pRg st="9" end="9"/>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95586">
                                            <p:txEl>
                                              <p:pRg st="9" end="9"/>
                                            </p:txEl>
                                          </p:spTgt>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195586">
                                            <p:txEl>
                                              <p:pRg st="10" end="10"/>
                                            </p:txEl>
                                          </p:spTgt>
                                        </p:tgtEl>
                                        <p:attrNameLst>
                                          <p:attrName>style.visibility</p:attrName>
                                        </p:attrNameLst>
                                      </p:cBhvr>
                                      <p:to>
                                        <p:strVal val="visible"/>
                                      </p:to>
                                    </p:set>
                                    <p:anim calcmode="lin" valueType="num">
                                      <p:cBhvr additive="base">
                                        <p:cTn id="42" dur="500" fill="hold"/>
                                        <p:tgtEl>
                                          <p:spTgt spid="195586">
                                            <p:txEl>
                                              <p:pRg st="10" end="1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19558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195586">
                                            <p:txEl>
                                              <p:pRg st="12" end="12"/>
                                            </p:txEl>
                                          </p:spTgt>
                                        </p:tgtEl>
                                        <p:attrNameLst>
                                          <p:attrName>style.visibility</p:attrName>
                                        </p:attrNameLst>
                                      </p:cBhvr>
                                      <p:to>
                                        <p:strVal val="visible"/>
                                      </p:to>
                                    </p:set>
                                    <p:anim calcmode="lin" valueType="num">
                                      <p:cBhvr additive="base">
                                        <p:cTn id="48" dur="500" fill="hold"/>
                                        <p:tgtEl>
                                          <p:spTgt spid="195586">
                                            <p:txEl>
                                              <p:pRg st="12" end="12"/>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195586">
                                            <p:txEl>
                                              <p:pRg st="12" end="12"/>
                                            </p:txEl>
                                          </p:spTgt>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95586">
                                            <p:txEl>
                                              <p:pRg st="13" end="13"/>
                                            </p:txEl>
                                          </p:spTgt>
                                        </p:tgtEl>
                                        <p:attrNameLst>
                                          <p:attrName>style.visibility</p:attrName>
                                        </p:attrNameLst>
                                      </p:cBhvr>
                                      <p:to>
                                        <p:strVal val="visible"/>
                                      </p:to>
                                    </p:set>
                                    <p:anim calcmode="lin" valueType="num">
                                      <p:cBhvr additive="base">
                                        <p:cTn id="52" dur="500" fill="hold"/>
                                        <p:tgtEl>
                                          <p:spTgt spid="195586">
                                            <p:txEl>
                                              <p:pRg st="13" end="13"/>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195586">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195586">
                                            <p:txEl>
                                              <p:pRg st="15" end="15"/>
                                            </p:txEl>
                                          </p:spTgt>
                                        </p:tgtEl>
                                        <p:attrNameLst>
                                          <p:attrName>style.visibility</p:attrName>
                                        </p:attrNameLst>
                                      </p:cBhvr>
                                      <p:to>
                                        <p:strVal val="visible"/>
                                      </p:to>
                                    </p:set>
                                    <p:anim calcmode="lin" valueType="num">
                                      <p:cBhvr additive="base">
                                        <p:cTn id="58" dur="500" fill="hold"/>
                                        <p:tgtEl>
                                          <p:spTgt spid="195586">
                                            <p:txEl>
                                              <p:pRg st="15" end="15"/>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195586">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420D833-4A48-4969-8A5E-83AE10CA06E1}"/>
              </a:ext>
            </a:extLst>
          </p:cNvPr>
          <p:cNvPicPr>
            <a:picLocks noChangeAspect="1"/>
          </p:cNvPicPr>
          <p:nvPr/>
        </p:nvPicPr>
        <p:blipFill>
          <a:blip r:embed="rId2"/>
          <a:stretch>
            <a:fillRect/>
          </a:stretch>
        </p:blipFill>
        <p:spPr>
          <a:xfrm>
            <a:off x="2487110" y="1142999"/>
            <a:ext cx="8866690" cy="5638801"/>
          </a:xfrm>
          <a:prstGeom prst="rect">
            <a:avLst/>
          </a:prstGeom>
        </p:spPr>
      </p:pic>
      <p:sp>
        <p:nvSpPr>
          <p:cNvPr id="2" name="Title 1">
            <a:extLst>
              <a:ext uri="{FF2B5EF4-FFF2-40B4-BE49-F238E27FC236}">
                <a16:creationId xmlns:a16="http://schemas.microsoft.com/office/drawing/2014/main" id="{5EBFBC9C-B497-4B5A-A92E-C48EA1044BC2}"/>
              </a:ext>
            </a:extLst>
          </p:cNvPr>
          <p:cNvSpPr>
            <a:spLocks noGrp="1"/>
          </p:cNvSpPr>
          <p:nvPr>
            <p:ph type="title"/>
          </p:nvPr>
        </p:nvSpPr>
        <p:spPr>
          <a:xfrm>
            <a:off x="3179265" y="421985"/>
            <a:ext cx="5833469" cy="523715"/>
          </a:xfrm>
        </p:spPr>
        <p:txBody>
          <a:bodyPr/>
          <a:lstStyle/>
          <a:p>
            <a:pPr>
              <a:lnSpc>
                <a:spcPct val="100000"/>
              </a:lnSpc>
            </a:pPr>
            <a:r>
              <a:rPr lang="en-US" b="1" dirty="0"/>
              <a:t>Extent of Deflection </a:t>
            </a:r>
          </a:p>
        </p:txBody>
      </p:sp>
      <p:sp>
        <p:nvSpPr>
          <p:cNvPr id="10" name="Rectangle 9">
            <a:extLst>
              <a:ext uri="{FF2B5EF4-FFF2-40B4-BE49-F238E27FC236}">
                <a16:creationId xmlns:a16="http://schemas.microsoft.com/office/drawing/2014/main" id="{0474EF10-9A11-4A59-B6C1-5FED68B528A3}"/>
              </a:ext>
            </a:extLst>
          </p:cNvPr>
          <p:cNvSpPr/>
          <p:nvPr/>
        </p:nvSpPr>
        <p:spPr>
          <a:xfrm rot="19813321">
            <a:off x="4141826" y="4339309"/>
            <a:ext cx="2140832" cy="327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ctr"/>
            <a:r>
              <a:rPr lang="en-US" sz="1600" b="1" dirty="0">
                <a:solidFill>
                  <a:srgbClr val="FFFF00"/>
                </a:solidFill>
              </a:rPr>
              <a:t>backing</a:t>
            </a:r>
            <a:r>
              <a:rPr lang="en-US" sz="1600" dirty="0">
                <a:solidFill>
                  <a:srgbClr val="FFFF00"/>
                </a:solidFill>
              </a:rPr>
              <a:t> </a:t>
            </a:r>
            <a:r>
              <a:rPr lang="en-US" sz="1600" b="1" dirty="0">
                <a:solidFill>
                  <a:srgbClr val="FFFF00"/>
                </a:solidFill>
              </a:rPr>
              <a:t>blade</a:t>
            </a:r>
          </a:p>
        </p:txBody>
      </p:sp>
      <p:sp>
        <p:nvSpPr>
          <p:cNvPr id="12" name="Rectangle 11">
            <a:extLst>
              <a:ext uri="{FF2B5EF4-FFF2-40B4-BE49-F238E27FC236}">
                <a16:creationId xmlns:a16="http://schemas.microsoft.com/office/drawing/2014/main" id="{F5B765AE-06EC-41F0-BF97-B689650D22ED}"/>
              </a:ext>
            </a:extLst>
          </p:cNvPr>
          <p:cNvSpPr/>
          <p:nvPr/>
        </p:nvSpPr>
        <p:spPr>
          <a:xfrm rot="20611105">
            <a:off x="2722350" y="4758650"/>
            <a:ext cx="2251354" cy="329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ctr"/>
            <a:r>
              <a:rPr lang="en-US" sz="1600" dirty="0"/>
              <a:t>cartridge flank</a:t>
            </a:r>
          </a:p>
        </p:txBody>
      </p:sp>
      <p:sp>
        <p:nvSpPr>
          <p:cNvPr id="13" name="Rectangle 12">
            <a:extLst>
              <a:ext uri="{FF2B5EF4-FFF2-40B4-BE49-F238E27FC236}">
                <a16:creationId xmlns:a16="http://schemas.microsoft.com/office/drawing/2014/main" id="{3D924A94-E521-4A51-BF2B-269DDD6F76EA}"/>
              </a:ext>
            </a:extLst>
          </p:cNvPr>
          <p:cNvSpPr/>
          <p:nvPr/>
        </p:nvSpPr>
        <p:spPr>
          <a:xfrm rot="20607520">
            <a:off x="2619423" y="4326441"/>
            <a:ext cx="1970595" cy="2674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ctr"/>
            <a:r>
              <a:rPr lang="en-US" sz="1600" dirty="0"/>
              <a:t>cartridge flank</a:t>
            </a:r>
          </a:p>
        </p:txBody>
      </p:sp>
      <p:sp>
        <p:nvSpPr>
          <p:cNvPr id="7" name="TextBox 6">
            <a:extLst>
              <a:ext uri="{FF2B5EF4-FFF2-40B4-BE49-F238E27FC236}">
                <a16:creationId xmlns:a16="http://schemas.microsoft.com/office/drawing/2014/main" id="{014C78EE-2EC9-4B16-A2D3-652AC9EA198F}"/>
              </a:ext>
            </a:extLst>
          </p:cNvPr>
          <p:cNvSpPr txBox="1"/>
          <p:nvPr/>
        </p:nvSpPr>
        <p:spPr>
          <a:xfrm>
            <a:off x="8689759" y="1728172"/>
            <a:ext cx="2546481" cy="4624960"/>
          </a:xfrm>
          <a:prstGeom prst="rect">
            <a:avLst/>
          </a:prstGeom>
          <a:solidFill>
            <a:srgbClr val="FFFF00"/>
          </a:solidFill>
          <a:ln>
            <a:solidFill>
              <a:schemeClr val="tx1"/>
            </a:solidFill>
          </a:ln>
        </p:spPr>
        <p:txBody>
          <a:bodyPr vert="horz" wrap="square" lIns="0" tIns="0" rIns="0" bIns="0" rtlCol="0">
            <a:noAutofit/>
          </a:bodyPr>
          <a:lstStyle/>
          <a:p>
            <a:pPr algn="ctr">
              <a:lnSpc>
                <a:spcPts val="2600"/>
              </a:lnSpc>
              <a:spcBef>
                <a:spcPts val="600"/>
              </a:spcBef>
            </a:pPr>
            <a:r>
              <a:rPr lang="en-US" sz="2400" dirty="0">
                <a:latin typeface="Arial Narrow" panose="020B0606020202030204" pitchFamily="34" charset="0"/>
              </a:rPr>
              <a:t>Here as we start to zoom in, we will start to highlight the free portion of the blade deflecting greatly over the backing blade tip, with the captive portion that is in the cartridge having little to no deflection at all. The flanks of the cartridge and the backing blade are labeled overleaf. </a:t>
            </a:r>
          </a:p>
          <a:p>
            <a:pPr algn="ctr">
              <a:lnSpc>
                <a:spcPts val="2600"/>
              </a:lnSpc>
              <a:spcBef>
                <a:spcPts val="600"/>
              </a:spcBef>
            </a:pPr>
            <a:endParaRPr lang="en-US" sz="2400" dirty="0">
              <a:latin typeface="Arial Narrow" panose="020B0606020202030204" pitchFamily="34" charset="0"/>
            </a:endParaRPr>
          </a:p>
          <a:p>
            <a:pPr algn="ctr">
              <a:lnSpc>
                <a:spcPts val="2600"/>
              </a:lnSpc>
              <a:spcBef>
                <a:spcPts val="600"/>
              </a:spcBef>
            </a:pPr>
            <a:endParaRPr lang="en-US" sz="2400" dirty="0">
              <a:latin typeface="Arial Narrow" panose="020B0606020202030204" pitchFamily="34" charset="0"/>
            </a:endParaRPr>
          </a:p>
        </p:txBody>
      </p:sp>
    </p:spTree>
    <p:extLst>
      <p:ext uri="{BB962C8B-B14F-4D97-AF65-F5344CB8AC3E}">
        <p14:creationId xmlns:p14="http://schemas.microsoft.com/office/powerpoint/2010/main" val="17292108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DD49F2-9084-46C3-9813-54DE0ADEF3C1}"/>
              </a:ext>
            </a:extLst>
          </p:cNvPr>
          <p:cNvPicPr>
            <a:picLocks noChangeAspect="1"/>
          </p:cNvPicPr>
          <p:nvPr/>
        </p:nvPicPr>
        <p:blipFill>
          <a:blip r:embed="rId2"/>
          <a:stretch>
            <a:fillRect/>
          </a:stretch>
        </p:blipFill>
        <p:spPr>
          <a:xfrm>
            <a:off x="1981138" y="1221955"/>
            <a:ext cx="8991662" cy="5430800"/>
          </a:xfrm>
          <a:prstGeom prst="rect">
            <a:avLst/>
          </a:prstGeom>
        </p:spPr>
      </p:pic>
      <p:sp>
        <p:nvSpPr>
          <p:cNvPr id="2" name="Title 1">
            <a:extLst>
              <a:ext uri="{FF2B5EF4-FFF2-40B4-BE49-F238E27FC236}">
                <a16:creationId xmlns:a16="http://schemas.microsoft.com/office/drawing/2014/main" id="{5EBFBC9C-B497-4B5A-A92E-C48EA1044BC2}"/>
              </a:ext>
            </a:extLst>
          </p:cNvPr>
          <p:cNvSpPr>
            <a:spLocks noGrp="1"/>
          </p:cNvSpPr>
          <p:nvPr>
            <p:ph type="title"/>
          </p:nvPr>
        </p:nvSpPr>
        <p:spPr>
          <a:xfrm>
            <a:off x="3873772" y="457200"/>
            <a:ext cx="5833469" cy="553998"/>
          </a:xfrm>
        </p:spPr>
        <p:txBody>
          <a:bodyPr/>
          <a:lstStyle/>
          <a:p>
            <a:pPr>
              <a:lnSpc>
                <a:spcPct val="100000"/>
              </a:lnSpc>
            </a:pPr>
            <a:r>
              <a:rPr lang="en-US" b="1" dirty="0"/>
              <a:t>Extent of Deflection </a:t>
            </a:r>
          </a:p>
        </p:txBody>
      </p:sp>
      <p:sp>
        <p:nvSpPr>
          <p:cNvPr id="10" name="Rectangle 9">
            <a:extLst>
              <a:ext uri="{FF2B5EF4-FFF2-40B4-BE49-F238E27FC236}">
                <a16:creationId xmlns:a16="http://schemas.microsoft.com/office/drawing/2014/main" id="{0474EF10-9A11-4A59-B6C1-5FED68B528A3}"/>
              </a:ext>
            </a:extLst>
          </p:cNvPr>
          <p:cNvSpPr/>
          <p:nvPr/>
        </p:nvSpPr>
        <p:spPr>
          <a:xfrm rot="19904679">
            <a:off x="4695108" y="4577236"/>
            <a:ext cx="2140832" cy="3468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ctr"/>
            <a:r>
              <a:rPr lang="en-US" sz="1600" b="1" dirty="0">
                <a:solidFill>
                  <a:srgbClr val="FFFF00"/>
                </a:solidFill>
              </a:rPr>
              <a:t>backing blade</a:t>
            </a:r>
          </a:p>
        </p:txBody>
      </p:sp>
    </p:spTree>
    <p:extLst>
      <p:ext uri="{BB962C8B-B14F-4D97-AF65-F5344CB8AC3E}">
        <p14:creationId xmlns:p14="http://schemas.microsoft.com/office/powerpoint/2010/main" val="3857412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213D24-A62E-4543-A82D-DF6C8240C3C6}"/>
              </a:ext>
            </a:extLst>
          </p:cNvPr>
          <p:cNvPicPr>
            <a:picLocks noChangeAspect="1"/>
          </p:cNvPicPr>
          <p:nvPr/>
        </p:nvPicPr>
        <p:blipFill>
          <a:blip r:embed="rId2"/>
          <a:stretch>
            <a:fillRect/>
          </a:stretch>
        </p:blipFill>
        <p:spPr>
          <a:xfrm>
            <a:off x="2209800" y="1192642"/>
            <a:ext cx="9115792" cy="5373653"/>
          </a:xfrm>
          <a:prstGeom prst="rect">
            <a:avLst/>
          </a:prstGeom>
        </p:spPr>
      </p:pic>
      <p:sp>
        <p:nvSpPr>
          <p:cNvPr id="2" name="Title 1">
            <a:extLst>
              <a:ext uri="{FF2B5EF4-FFF2-40B4-BE49-F238E27FC236}">
                <a16:creationId xmlns:a16="http://schemas.microsoft.com/office/drawing/2014/main" id="{5EBFBC9C-B497-4B5A-A92E-C48EA1044BC2}"/>
              </a:ext>
            </a:extLst>
          </p:cNvPr>
          <p:cNvSpPr>
            <a:spLocks noGrp="1"/>
          </p:cNvSpPr>
          <p:nvPr>
            <p:ph type="title"/>
          </p:nvPr>
        </p:nvSpPr>
        <p:spPr>
          <a:xfrm>
            <a:off x="3505200" y="363207"/>
            <a:ext cx="5833469" cy="553998"/>
          </a:xfrm>
        </p:spPr>
        <p:txBody>
          <a:bodyPr/>
          <a:lstStyle/>
          <a:p>
            <a:pPr>
              <a:lnSpc>
                <a:spcPct val="100000"/>
              </a:lnSpc>
            </a:pPr>
            <a:r>
              <a:rPr lang="en-US" b="1" dirty="0"/>
              <a:t>Extent of Deflection </a:t>
            </a:r>
          </a:p>
        </p:txBody>
      </p:sp>
      <p:sp>
        <p:nvSpPr>
          <p:cNvPr id="10" name="Rectangle 9">
            <a:extLst>
              <a:ext uri="{FF2B5EF4-FFF2-40B4-BE49-F238E27FC236}">
                <a16:creationId xmlns:a16="http://schemas.microsoft.com/office/drawing/2014/main" id="{0474EF10-9A11-4A59-B6C1-5FED68B528A3}"/>
              </a:ext>
            </a:extLst>
          </p:cNvPr>
          <p:cNvSpPr/>
          <p:nvPr/>
        </p:nvSpPr>
        <p:spPr>
          <a:xfrm rot="19946950">
            <a:off x="2549642" y="5225005"/>
            <a:ext cx="2140832" cy="3468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ctr"/>
            <a:r>
              <a:rPr lang="en-US" b="1" dirty="0">
                <a:solidFill>
                  <a:srgbClr val="FFFF00"/>
                </a:solidFill>
              </a:rPr>
              <a:t>backing</a:t>
            </a:r>
            <a:r>
              <a:rPr lang="en-US" dirty="0">
                <a:solidFill>
                  <a:srgbClr val="FFFF00"/>
                </a:solidFill>
              </a:rPr>
              <a:t> </a:t>
            </a:r>
            <a:r>
              <a:rPr lang="en-US" b="1" dirty="0">
                <a:solidFill>
                  <a:srgbClr val="FFFF00"/>
                </a:solidFill>
              </a:rPr>
              <a:t>blade</a:t>
            </a:r>
          </a:p>
        </p:txBody>
      </p:sp>
      <p:cxnSp>
        <p:nvCxnSpPr>
          <p:cNvPr id="6" name="Straight Connector 5">
            <a:extLst>
              <a:ext uri="{FF2B5EF4-FFF2-40B4-BE49-F238E27FC236}">
                <a16:creationId xmlns:a16="http://schemas.microsoft.com/office/drawing/2014/main" id="{B4139418-9550-4BA9-8096-1021058C3577}"/>
              </a:ext>
            </a:extLst>
          </p:cNvPr>
          <p:cNvCxnSpPr/>
          <p:nvPr/>
        </p:nvCxnSpPr>
        <p:spPr>
          <a:xfrm>
            <a:off x="2153093" y="3265047"/>
            <a:ext cx="9048307" cy="350874"/>
          </a:xfrm>
          <a:prstGeom prst="line">
            <a:avLst/>
          </a:prstGeom>
          <a:ln w="28575"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FE94D1B-B976-4781-9F72-5512E82F518F}"/>
              </a:ext>
            </a:extLst>
          </p:cNvPr>
          <p:cNvCxnSpPr>
            <a:cxnSpLocks/>
          </p:cNvCxnSpPr>
          <p:nvPr/>
        </p:nvCxnSpPr>
        <p:spPr>
          <a:xfrm flipV="1">
            <a:off x="5394308" y="3574107"/>
            <a:ext cx="4681760" cy="402867"/>
          </a:xfrm>
          <a:prstGeom prst="line">
            <a:avLst/>
          </a:prstGeom>
          <a:ln w="1905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12" name="Arc 11">
            <a:extLst>
              <a:ext uri="{FF2B5EF4-FFF2-40B4-BE49-F238E27FC236}">
                <a16:creationId xmlns:a16="http://schemas.microsoft.com/office/drawing/2014/main" id="{D54945A1-2764-4DB3-A7C3-B46136CD4492}"/>
              </a:ext>
            </a:extLst>
          </p:cNvPr>
          <p:cNvSpPr/>
          <p:nvPr/>
        </p:nvSpPr>
        <p:spPr>
          <a:xfrm rot="13173364">
            <a:off x="6617056" y="3374824"/>
            <a:ext cx="543972" cy="553998"/>
          </a:xfrm>
          <a:prstGeom prst="arc">
            <a:avLst/>
          </a:prstGeom>
          <a:ln w="28575" cap="rnd">
            <a:solidFill>
              <a:srgbClr val="FF000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5BC38A66-8498-489B-9BF6-6594A7698025}"/>
              </a:ext>
            </a:extLst>
          </p:cNvPr>
          <p:cNvSpPr txBox="1"/>
          <p:nvPr/>
        </p:nvSpPr>
        <p:spPr>
          <a:xfrm>
            <a:off x="5997897" y="3530149"/>
            <a:ext cx="579474" cy="350874"/>
          </a:xfrm>
          <a:prstGeom prst="rect">
            <a:avLst/>
          </a:prstGeom>
          <a:solidFill>
            <a:schemeClr val="tx1"/>
          </a:solidFill>
        </p:spPr>
        <p:txBody>
          <a:bodyPr vert="horz" wrap="square" lIns="0" tIns="0" rIns="0" bIns="0" rtlCol="0">
            <a:noAutofit/>
          </a:bodyPr>
          <a:lstStyle/>
          <a:p>
            <a:pPr algn="r">
              <a:lnSpc>
                <a:spcPts val="2600"/>
              </a:lnSpc>
              <a:spcBef>
                <a:spcPts val="600"/>
              </a:spcBef>
            </a:pPr>
            <a:r>
              <a:rPr lang="en-US" b="1" dirty="0">
                <a:solidFill>
                  <a:schemeClr val="accent1"/>
                </a:solidFill>
              </a:rPr>
              <a:t>~7°</a:t>
            </a:r>
          </a:p>
        </p:txBody>
      </p:sp>
      <p:sp>
        <p:nvSpPr>
          <p:cNvPr id="21" name="Freeform: Shape 20">
            <a:extLst>
              <a:ext uri="{FF2B5EF4-FFF2-40B4-BE49-F238E27FC236}">
                <a16:creationId xmlns:a16="http://schemas.microsoft.com/office/drawing/2014/main" id="{FA1456C7-378C-4770-92A8-F78E274D64FD}"/>
              </a:ext>
            </a:extLst>
          </p:cNvPr>
          <p:cNvSpPr/>
          <p:nvPr/>
        </p:nvSpPr>
        <p:spPr>
          <a:xfrm rot="120000">
            <a:off x="10086420" y="3471627"/>
            <a:ext cx="728770" cy="213131"/>
          </a:xfrm>
          <a:custGeom>
            <a:avLst/>
            <a:gdLst>
              <a:gd name="connsiteX0" fmla="*/ 0 w 728770"/>
              <a:gd name="connsiteY0" fmla="*/ 89378 h 213131"/>
              <a:gd name="connsiteX1" fmla="*/ 687519 w 728770"/>
              <a:gd name="connsiteY1" fmla="*/ 0 h 213131"/>
              <a:gd name="connsiteX2" fmla="*/ 728770 w 728770"/>
              <a:gd name="connsiteY2" fmla="*/ 213131 h 213131"/>
            </a:gdLst>
            <a:ahLst/>
            <a:cxnLst>
              <a:cxn ang="0">
                <a:pos x="connsiteX0" y="connsiteY0"/>
              </a:cxn>
              <a:cxn ang="0">
                <a:pos x="connsiteX1" y="connsiteY1"/>
              </a:cxn>
              <a:cxn ang="0">
                <a:pos x="connsiteX2" y="connsiteY2"/>
              </a:cxn>
            </a:cxnLst>
            <a:rect l="l" t="t" r="r" b="b"/>
            <a:pathLst>
              <a:path w="728770" h="213131">
                <a:moveTo>
                  <a:pt x="0" y="89378"/>
                </a:moveTo>
                <a:lnTo>
                  <a:pt x="687519" y="0"/>
                </a:lnTo>
                <a:lnTo>
                  <a:pt x="728770" y="213131"/>
                </a:ln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59349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FBC9C-B497-4B5A-A92E-C48EA1044BC2}"/>
              </a:ext>
            </a:extLst>
          </p:cNvPr>
          <p:cNvSpPr>
            <a:spLocks noGrp="1"/>
          </p:cNvSpPr>
          <p:nvPr>
            <p:ph type="title"/>
          </p:nvPr>
        </p:nvSpPr>
        <p:spPr>
          <a:xfrm>
            <a:off x="3671819" y="435569"/>
            <a:ext cx="5833469" cy="553998"/>
          </a:xfrm>
        </p:spPr>
        <p:txBody>
          <a:bodyPr/>
          <a:lstStyle/>
          <a:p>
            <a:pPr>
              <a:lnSpc>
                <a:spcPct val="100000"/>
              </a:lnSpc>
            </a:pPr>
            <a:r>
              <a:rPr lang="en-US" b="1" dirty="0"/>
              <a:t>Extent of Deflection </a:t>
            </a:r>
          </a:p>
        </p:txBody>
      </p:sp>
      <p:cxnSp>
        <p:nvCxnSpPr>
          <p:cNvPr id="6" name="Straight Connector 5">
            <a:extLst>
              <a:ext uri="{FF2B5EF4-FFF2-40B4-BE49-F238E27FC236}">
                <a16:creationId xmlns:a16="http://schemas.microsoft.com/office/drawing/2014/main" id="{B4139418-9550-4BA9-8096-1021058C3577}"/>
              </a:ext>
            </a:extLst>
          </p:cNvPr>
          <p:cNvCxnSpPr/>
          <p:nvPr/>
        </p:nvCxnSpPr>
        <p:spPr>
          <a:xfrm>
            <a:off x="1545265" y="2275365"/>
            <a:ext cx="9048307" cy="350874"/>
          </a:xfrm>
          <a:prstGeom prst="line">
            <a:avLst/>
          </a:prstGeom>
          <a:ln w="28575"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FE94D1B-B976-4781-9F72-5512E82F518F}"/>
              </a:ext>
            </a:extLst>
          </p:cNvPr>
          <p:cNvCxnSpPr>
            <a:cxnSpLocks/>
          </p:cNvCxnSpPr>
          <p:nvPr/>
        </p:nvCxnSpPr>
        <p:spPr>
          <a:xfrm flipV="1">
            <a:off x="4786480" y="2598175"/>
            <a:ext cx="4681760" cy="402867"/>
          </a:xfrm>
          <a:prstGeom prst="line">
            <a:avLst/>
          </a:prstGeom>
          <a:ln w="1905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12" name="Arc 11">
            <a:extLst>
              <a:ext uri="{FF2B5EF4-FFF2-40B4-BE49-F238E27FC236}">
                <a16:creationId xmlns:a16="http://schemas.microsoft.com/office/drawing/2014/main" id="{D54945A1-2764-4DB3-A7C3-B46136CD4492}"/>
              </a:ext>
            </a:extLst>
          </p:cNvPr>
          <p:cNvSpPr/>
          <p:nvPr/>
        </p:nvSpPr>
        <p:spPr>
          <a:xfrm rot="13173364">
            <a:off x="6009228" y="2385142"/>
            <a:ext cx="543972" cy="553998"/>
          </a:xfrm>
          <a:prstGeom prst="arc">
            <a:avLst/>
          </a:prstGeom>
          <a:ln w="28575" cap="rnd">
            <a:solidFill>
              <a:srgbClr val="FF000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5BC38A66-8498-489B-9BF6-6594A7698025}"/>
              </a:ext>
            </a:extLst>
          </p:cNvPr>
          <p:cNvSpPr txBox="1"/>
          <p:nvPr/>
        </p:nvSpPr>
        <p:spPr>
          <a:xfrm>
            <a:off x="5390069" y="2540467"/>
            <a:ext cx="579474" cy="350874"/>
          </a:xfrm>
          <a:prstGeom prst="rect">
            <a:avLst/>
          </a:prstGeom>
          <a:noFill/>
        </p:spPr>
        <p:txBody>
          <a:bodyPr vert="horz" wrap="square" lIns="0" tIns="0" rIns="0" bIns="0" rtlCol="0">
            <a:noAutofit/>
          </a:bodyPr>
          <a:lstStyle/>
          <a:p>
            <a:pPr algn="r">
              <a:lnSpc>
                <a:spcPts val="2600"/>
              </a:lnSpc>
              <a:spcBef>
                <a:spcPts val="600"/>
              </a:spcBef>
            </a:pPr>
            <a:r>
              <a:rPr lang="en-US" b="1" dirty="0">
                <a:solidFill>
                  <a:schemeClr val="accent1"/>
                </a:solidFill>
              </a:rPr>
              <a:t>~7°</a:t>
            </a:r>
          </a:p>
        </p:txBody>
      </p:sp>
      <p:sp>
        <p:nvSpPr>
          <p:cNvPr id="9" name="TextBox 8">
            <a:extLst>
              <a:ext uri="{FF2B5EF4-FFF2-40B4-BE49-F238E27FC236}">
                <a16:creationId xmlns:a16="http://schemas.microsoft.com/office/drawing/2014/main" id="{4C8C84A2-B3CB-4388-91A6-4490109A2936}"/>
              </a:ext>
            </a:extLst>
          </p:cNvPr>
          <p:cNvSpPr txBox="1"/>
          <p:nvPr/>
        </p:nvSpPr>
        <p:spPr>
          <a:xfrm rot="189947">
            <a:off x="2173417" y="1999988"/>
            <a:ext cx="1801881" cy="438996"/>
          </a:xfrm>
          <a:prstGeom prst="rect">
            <a:avLst/>
          </a:prstGeom>
          <a:noFill/>
        </p:spPr>
        <p:txBody>
          <a:bodyPr vert="horz" wrap="square" lIns="0" tIns="0" rIns="0" bIns="0" rtlCol="0">
            <a:noAutofit/>
          </a:bodyPr>
          <a:lstStyle/>
          <a:p>
            <a:pPr algn="r">
              <a:lnSpc>
                <a:spcPts val="2600"/>
              </a:lnSpc>
              <a:spcBef>
                <a:spcPts val="600"/>
              </a:spcBef>
            </a:pPr>
            <a:r>
              <a:rPr lang="en-US" dirty="0" err="1">
                <a:solidFill>
                  <a:schemeClr val="accent1"/>
                </a:solidFill>
              </a:rPr>
              <a:t>yankee</a:t>
            </a:r>
            <a:r>
              <a:rPr lang="en-US" dirty="0">
                <a:solidFill>
                  <a:schemeClr val="accent1"/>
                </a:solidFill>
              </a:rPr>
              <a:t> tangent</a:t>
            </a:r>
          </a:p>
        </p:txBody>
      </p:sp>
      <p:sp>
        <p:nvSpPr>
          <p:cNvPr id="11" name="TextBox 10">
            <a:extLst>
              <a:ext uri="{FF2B5EF4-FFF2-40B4-BE49-F238E27FC236}">
                <a16:creationId xmlns:a16="http://schemas.microsoft.com/office/drawing/2014/main" id="{E23F43E5-9E9D-4C60-B0C1-DAA88A87027C}"/>
              </a:ext>
            </a:extLst>
          </p:cNvPr>
          <p:cNvSpPr txBox="1"/>
          <p:nvPr/>
        </p:nvSpPr>
        <p:spPr>
          <a:xfrm rot="21240000">
            <a:off x="6773224" y="2701756"/>
            <a:ext cx="2196842" cy="438996"/>
          </a:xfrm>
          <a:prstGeom prst="rect">
            <a:avLst/>
          </a:prstGeom>
          <a:noFill/>
        </p:spPr>
        <p:txBody>
          <a:bodyPr vert="horz" wrap="square" lIns="0" tIns="0" rIns="0" bIns="0" rtlCol="0">
            <a:noAutofit/>
          </a:bodyPr>
          <a:lstStyle/>
          <a:p>
            <a:pPr algn="r">
              <a:lnSpc>
                <a:spcPts val="2600"/>
              </a:lnSpc>
              <a:spcBef>
                <a:spcPts val="600"/>
              </a:spcBef>
            </a:pPr>
            <a:r>
              <a:rPr lang="en-US" dirty="0">
                <a:solidFill>
                  <a:schemeClr val="accent1"/>
                </a:solidFill>
              </a:rPr>
              <a:t>contact tangent (est.)</a:t>
            </a:r>
          </a:p>
        </p:txBody>
      </p:sp>
      <p:cxnSp>
        <p:nvCxnSpPr>
          <p:cNvPr id="14" name="Straight Connector 13">
            <a:extLst>
              <a:ext uri="{FF2B5EF4-FFF2-40B4-BE49-F238E27FC236}">
                <a16:creationId xmlns:a16="http://schemas.microsoft.com/office/drawing/2014/main" id="{110F9446-69A8-4A11-AC9A-6F56972814C8}"/>
              </a:ext>
            </a:extLst>
          </p:cNvPr>
          <p:cNvCxnSpPr/>
          <p:nvPr/>
        </p:nvCxnSpPr>
        <p:spPr>
          <a:xfrm flipV="1">
            <a:off x="2906242" y="2583699"/>
            <a:ext cx="6560288" cy="2466754"/>
          </a:xfrm>
          <a:prstGeom prst="line">
            <a:avLst/>
          </a:prstGeom>
          <a:ln w="25400" cap="rnd">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628E474-4F6C-406A-94BC-EE1604B478A6}"/>
              </a:ext>
            </a:extLst>
          </p:cNvPr>
          <p:cNvSpPr txBox="1"/>
          <p:nvPr/>
        </p:nvSpPr>
        <p:spPr>
          <a:xfrm rot="20340000">
            <a:off x="4564366" y="3847178"/>
            <a:ext cx="3182259" cy="438996"/>
          </a:xfrm>
          <a:prstGeom prst="rect">
            <a:avLst/>
          </a:prstGeom>
          <a:noFill/>
        </p:spPr>
        <p:txBody>
          <a:bodyPr vert="horz" wrap="square" lIns="0" tIns="0" rIns="0" bIns="0" rtlCol="0">
            <a:noAutofit/>
          </a:bodyPr>
          <a:lstStyle/>
          <a:p>
            <a:pPr algn="r">
              <a:lnSpc>
                <a:spcPts val="2600"/>
              </a:lnSpc>
              <a:spcBef>
                <a:spcPts val="600"/>
              </a:spcBef>
            </a:pPr>
            <a:r>
              <a:rPr lang="en-US" dirty="0"/>
              <a:t>original (captive) tangent (est.)</a:t>
            </a:r>
          </a:p>
        </p:txBody>
      </p:sp>
      <p:sp>
        <p:nvSpPr>
          <p:cNvPr id="3" name="Arc 2">
            <a:extLst>
              <a:ext uri="{FF2B5EF4-FFF2-40B4-BE49-F238E27FC236}">
                <a16:creationId xmlns:a16="http://schemas.microsoft.com/office/drawing/2014/main" id="{63CEAE40-6A99-4D7B-8CD4-6407866B6F0B}"/>
              </a:ext>
            </a:extLst>
          </p:cNvPr>
          <p:cNvSpPr/>
          <p:nvPr/>
        </p:nvSpPr>
        <p:spPr>
          <a:xfrm rot="17657999" flipH="1">
            <a:off x="4215724" y="1771106"/>
            <a:ext cx="2673886" cy="2920060"/>
          </a:xfrm>
          <a:prstGeom prst="arc">
            <a:avLst>
              <a:gd name="adj1" fmla="val 15640450"/>
              <a:gd name="adj2" fmla="val 21069374"/>
            </a:avLst>
          </a:prstGeom>
          <a:ln w="25400" cap="rnd">
            <a:solidFill>
              <a:schemeClr val="accent2"/>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8DD8C657-B297-4032-8690-062E80C5BED3}"/>
              </a:ext>
            </a:extLst>
          </p:cNvPr>
          <p:cNvSpPr txBox="1"/>
          <p:nvPr/>
        </p:nvSpPr>
        <p:spPr>
          <a:xfrm>
            <a:off x="3205010" y="3192605"/>
            <a:ext cx="832955" cy="350874"/>
          </a:xfrm>
          <a:prstGeom prst="rect">
            <a:avLst/>
          </a:prstGeom>
          <a:noFill/>
        </p:spPr>
        <p:txBody>
          <a:bodyPr vert="horz" wrap="square" lIns="0" tIns="0" rIns="0" bIns="0" rtlCol="0">
            <a:noAutofit/>
          </a:bodyPr>
          <a:lstStyle/>
          <a:p>
            <a:pPr algn="r">
              <a:lnSpc>
                <a:spcPts val="2600"/>
              </a:lnSpc>
              <a:spcBef>
                <a:spcPts val="600"/>
              </a:spcBef>
            </a:pPr>
            <a:r>
              <a:rPr lang="en-US" b="1" dirty="0"/>
              <a:t>22-23°</a:t>
            </a:r>
          </a:p>
        </p:txBody>
      </p:sp>
      <p:sp>
        <p:nvSpPr>
          <p:cNvPr id="17" name="TextBox 16">
            <a:extLst>
              <a:ext uri="{FF2B5EF4-FFF2-40B4-BE49-F238E27FC236}">
                <a16:creationId xmlns:a16="http://schemas.microsoft.com/office/drawing/2014/main" id="{D00E38E2-7E67-4C21-85C3-13CFC89F65CC}"/>
              </a:ext>
            </a:extLst>
          </p:cNvPr>
          <p:cNvSpPr txBox="1"/>
          <p:nvPr/>
        </p:nvSpPr>
        <p:spPr>
          <a:xfrm>
            <a:off x="5390069" y="5216528"/>
            <a:ext cx="6324600" cy="1119724"/>
          </a:xfrm>
          <a:prstGeom prst="rect">
            <a:avLst/>
          </a:prstGeom>
          <a:solidFill>
            <a:srgbClr val="FFFF00"/>
          </a:solidFill>
          <a:ln>
            <a:solidFill>
              <a:schemeClr val="tx1"/>
            </a:solidFill>
          </a:ln>
        </p:spPr>
        <p:txBody>
          <a:bodyPr vert="horz" wrap="square" lIns="0" tIns="0" rIns="0" bIns="0" rtlCol="0">
            <a:noAutofit/>
          </a:bodyPr>
          <a:lstStyle/>
          <a:p>
            <a:pPr algn="ctr">
              <a:lnSpc>
                <a:spcPts val="2600"/>
              </a:lnSpc>
              <a:spcBef>
                <a:spcPts val="600"/>
              </a:spcBef>
            </a:pPr>
            <a:r>
              <a:rPr lang="en-US" sz="2400" dirty="0">
                <a:latin typeface="Arial Narrow" panose="020B0606020202030204" pitchFamily="34" charset="0"/>
              </a:rPr>
              <a:t>Overlaying tangents for the blade contact and the undeflected (captive) portion of the blade, the incredible extents of deflection are made more evident.  </a:t>
            </a:r>
          </a:p>
          <a:p>
            <a:pPr algn="ctr">
              <a:lnSpc>
                <a:spcPts val="2600"/>
              </a:lnSpc>
              <a:spcBef>
                <a:spcPts val="600"/>
              </a:spcBef>
            </a:pPr>
            <a:endParaRPr lang="en-US" sz="2400" dirty="0">
              <a:latin typeface="Arial Narrow" panose="020B0606020202030204" pitchFamily="34" charset="0"/>
            </a:endParaRPr>
          </a:p>
          <a:p>
            <a:pPr algn="ctr">
              <a:lnSpc>
                <a:spcPts val="2600"/>
              </a:lnSpc>
              <a:spcBef>
                <a:spcPts val="600"/>
              </a:spcBef>
            </a:pPr>
            <a:endParaRPr lang="en-US" sz="2400" dirty="0">
              <a:latin typeface="Arial Narrow" panose="020B0606020202030204" pitchFamily="34" charset="0"/>
            </a:endParaRPr>
          </a:p>
        </p:txBody>
      </p:sp>
    </p:spTree>
    <p:extLst>
      <p:ext uri="{BB962C8B-B14F-4D97-AF65-F5344CB8AC3E}">
        <p14:creationId xmlns:p14="http://schemas.microsoft.com/office/powerpoint/2010/main" val="28358102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FBC9C-B497-4B5A-A92E-C48EA1044BC2}"/>
              </a:ext>
            </a:extLst>
          </p:cNvPr>
          <p:cNvSpPr>
            <a:spLocks noGrp="1"/>
          </p:cNvSpPr>
          <p:nvPr>
            <p:ph type="title"/>
          </p:nvPr>
        </p:nvSpPr>
        <p:spPr>
          <a:xfrm>
            <a:off x="3810000" y="410727"/>
            <a:ext cx="5833469" cy="553998"/>
          </a:xfrm>
        </p:spPr>
        <p:txBody>
          <a:bodyPr/>
          <a:lstStyle/>
          <a:p>
            <a:pPr>
              <a:lnSpc>
                <a:spcPct val="100000"/>
              </a:lnSpc>
            </a:pPr>
            <a:r>
              <a:rPr lang="en-US" b="1" dirty="0"/>
              <a:t>Extent of Deflection </a:t>
            </a:r>
          </a:p>
        </p:txBody>
      </p:sp>
      <p:sp>
        <p:nvSpPr>
          <p:cNvPr id="17" name="TextBox 16">
            <a:extLst>
              <a:ext uri="{FF2B5EF4-FFF2-40B4-BE49-F238E27FC236}">
                <a16:creationId xmlns:a16="http://schemas.microsoft.com/office/drawing/2014/main" id="{D00E38E2-7E67-4C21-85C3-13CFC89F65CC}"/>
              </a:ext>
            </a:extLst>
          </p:cNvPr>
          <p:cNvSpPr txBox="1"/>
          <p:nvPr/>
        </p:nvSpPr>
        <p:spPr>
          <a:xfrm>
            <a:off x="2196887" y="1594919"/>
            <a:ext cx="7798231" cy="4873375"/>
          </a:xfrm>
          <a:prstGeom prst="rect">
            <a:avLst/>
          </a:prstGeom>
        </p:spPr>
        <p:txBody>
          <a:bodyPr vert="horz" wrap="square" lIns="0" tIns="0" rIns="0" bIns="0" rtlCol="0">
            <a:noAutofit/>
          </a:bodyPr>
          <a:lstStyle/>
          <a:p>
            <a:pPr>
              <a:lnSpc>
                <a:spcPts val="2600"/>
              </a:lnSpc>
              <a:spcBef>
                <a:spcPts val="600"/>
              </a:spcBef>
            </a:pPr>
            <a:r>
              <a:rPr lang="en-US" sz="2400" dirty="0">
                <a:latin typeface="+mn-lt"/>
              </a:rPr>
              <a:t>From simple (cantilevered) beam deflection theory, we understand that for a given cross-section moment of inertia, I, </a:t>
            </a:r>
            <a:r>
              <a:rPr lang="en-US" sz="2400" dirty="0">
                <a:solidFill>
                  <a:schemeClr val="accent1"/>
                </a:solidFill>
                <a:latin typeface="+mn-lt"/>
              </a:rPr>
              <a:t>(</a:t>
            </a:r>
            <a:r>
              <a:rPr lang="en-US" sz="2400" dirty="0">
                <a:solidFill>
                  <a:schemeClr val="accent1"/>
                </a:solidFill>
                <a:latin typeface="+mn-lt"/>
                <a:sym typeface="Symbol" panose="05050102010706020507" pitchFamily="18" charset="2"/>
              </a:rPr>
              <a:t> </a:t>
            </a:r>
            <a:r>
              <a:rPr lang="en-US" sz="2400" dirty="0">
                <a:solidFill>
                  <a:schemeClr val="accent1"/>
                </a:solidFill>
                <a:latin typeface="+mn-lt"/>
              </a:rPr>
              <a:t>blade thickness) </a:t>
            </a:r>
            <a:r>
              <a:rPr lang="en-US" sz="2400" dirty="0">
                <a:latin typeface="+mn-lt"/>
              </a:rPr>
              <a:t>and a given Young’s modulus, E, </a:t>
            </a:r>
            <a:r>
              <a:rPr lang="en-US" sz="2400" dirty="0">
                <a:solidFill>
                  <a:schemeClr val="accent1"/>
                </a:solidFill>
                <a:latin typeface="+mn-lt"/>
              </a:rPr>
              <a:t>(i.e. 1074 BSS vs 1095 BSS vs 4130 SS, </a:t>
            </a:r>
            <a:r>
              <a:rPr lang="en-US" sz="2400" dirty="0" err="1">
                <a:solidFill>
                  <a:schemeClr val="accent1"/>
                </a:solidFill>
                <a:latin typeface="+mn-lt"/>
              </a:rPr>
              <a:t>etc</a:t>
            </a:r>
            <a:r>
              <a:rPr lang="en-US" sz="2400" dirty="0">
                <a:solidFill>
                  <a:schemeClr val="accent1"/>
                </a:solidFill>
                <a:latin typeface="+mn-lt"/>
              </a:rPr>
              <a:t>) </a:t>
            </a:r>
            <a:r>
              <a:rPr lang="en-US" sz="2400" dirty="0">
                <a:latin typeface="+mn-lt"/>
              </a:rPr>
              <a:t>the deflection, x, of a creping blade will be:</a:t>
            </a:r>
          </a:p>
          <a:p>
            <a:pPr>
              <a:lnSpc>
                <a:spcPts val="2600"/>
              </a:lnSpc>
              <a:spcBef>
                <a:spcPts val="600"/>
              </a:spcBef>
            </a:pPr>
            <a:endParaRPr lang="en-US" sz="2400" dirty="0">
              <a:latin typeface="+mn-lt"/>
            </a:endParaRPr>
          </a:p>
          <a:p>
            <a:pPr marL="342900" indent="-342900">
              <a:lnSpc>
                <a:spcPts val="2600"/>
              </a:lnSpc>
              <a:spcBef>
                <a:spcPts val="600"/>
              </a:spcBef>
              <a:buFont typeface="Arial" panose="020B0604020202020204" pitchFamily="34" charset="0"/>
              <a:buChar char="•"/>
            </a:pPr>
            <a:r>
              <a:rPr lang="en-US" sz="2400" dirty="0">
                <a:latin typeface="+mn-lt"/>
              </a:rPr>
              <a:t>directly proportional to your lineal load (F)</a:t>
            </a:r>
          </a:p>
          <a:p>
            <a:pPr marL="342900" indent="-342900">
              <a:lnSpc>
                <a:spcPts val="2600"/>
              </a:lnSpc>
              <a:spcBef>
                <a:spcPts val="600"/>
              </a:spcBef>
              <a:buFont typeface="Arial" panose="020B0604020202020204" pitchFamily="34" charset="0"/>
              <a:buChar char="•"/>
            </a:pPr>
            <a:r>
              <a:rPr lang="en-US" sz="2400" dirty="0">
                <a:latin typeface="+mn-lt"/>
              </a:rPr>
              <a:t>directly proportional to the third power of length (L</a:t>
            </a:r>
            <a:r>
              <a:rPr lang="en-US" sz="2400" baseline="30000" dirty="0">
                <a:latin typeface="+mn-lt"/>
              </a:rPr>
              <a:t>3</a:t>
            </a:r>
            <a:r>
              <a:rPr lang="en-US" sz="2400" dirty="0">
                <a:latin typeface="+mn-lt"/>
              </a:rPr>
              <a:t>) </a:t>
            </a:r>
          </a:p>
          <a:p>
            <a:pPr marL="342900" indent="-342900">
              <a:lnSpc>
                <a:spcPts val="2600"/>
              </a:lnSpc>
              <a:spcBef>
                <a:spcPts val="600"/>
              </a:spcBef>
              <a:buFont typeface="Arial" panose="020B0604020202020204" pitchFamily="34" charset="0"/>
              <a:buChar char="•"/>
            </a:pPr>
            <a:r>
              <a:rPr lang="en-US" sz="2400" dirty="0">
                <a:latin typeface="+mn-lt"/>
              </a:rPr>
              <a:t>inversely proportional to 3x the product of E and I</a:t>
            </a:r>
          </a:p>
          <a:p>
            <a:pPr marL="342900" indent="-342900">
              <a:lnSpc>
                <a:spcPts val="2600"/>
              </a:lnSpc>
              <a:spcBef>
                <a:spcPts val="600"/>
              </a:spcBef>
              <a:buFont typeface="Arial" panose="020B0604020202020204" pitchFamily="34" charset="0"/>
              <a:buChar char="•"/>
            </a:pPr>
            <a:endParaRPr lang="en-US" sz="2400" dirty="0">
              <a:latin typeface="+mn-lt"/>
            </a:endParaRPr>
          </a:p>
          <a:p>
            <a:pPr algn="ctr">
              <a:lnSpc>
                <a:spcPts val="2600"/>
              </a:lnSpc>
              <a:spcBef>
                <a:spcPts val="600"/>
              </a:spcBef>
            </a:pPr>
            <a:r>
              <a:rPr lang="en-US" sz="3200" dirty="0">
                <a:latin typeface="+mn-lt"/>
              </a:rPr>
              <a:t>dx/dL = (FL</a:t>
            </a:r>
            <a:r>
              <a:rPr lang="en-US" sz="3200" baseline="30000" dirty="0">
                <a:latin typeface="+mn-lt"/>
              </a:rPr>
              <a:t>3 </a:t>
            </a:r>
            <a:r>
              <a:rPr lang="en-US" sz="3200" dirty="0">
                <a:latin typeface="+mn-lt"/>
              </a:rPr>
              <a:t>) / 3EI</a:t>
            </a:r>
          </a:p>
          <a:p>
            <a:pPr>
              <a:lnSpc>
                <a:spcPts val="2600"/>
              </a:lnSpc>
              <a:spcBef>
                <a:spcPts val="600"/>
              </a:spcBef>
            </a:pPr>
            <a:endParaRPr lang="en-US" sz="2400" dirty="0">
              <a:latin typeface="+mn-lt"/>
            </a:endParaRPr>
          </a:p>
          <a:p>
            <a:pPr>
              <a:lnSpc>
                <a:spcPts val="2600"/>
              </a:lnSpc>
              <a:spcBef>
                <a:spcPts val="600"/>
              </a:spcBef>
            </a:pPr>
            <a:endParaRPr lang="en-US" sz="2400" dirty="0">
              <a:latin typeface="+mn-lt"/>
            </a:endParaRPr>
          </a:p>
        </p:txBody>
      </p:sp>
    </p:spTree>
    <p:extLst>
      <p:ext uri="{BB962C8B-B14F-4D97-AF65-F5344CB8AC3E}">
        <p14:creationId xmlns:p14="http://schemas.microsoft.com/office/powerpoint/2010/main" val="25879261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FBC9C-B497-4B5A-A92E-C48EA1044BC2}"/>
              </a:ext>
            </a:extLst>
          </p:cNvPr>
          <p:cNvSpPr>
            <a:spLocks noGrp="1"/>
          </p:cNvSpPr>
          <p:nvPr>
            <p:ph type="title"/>
          </p:nvPr>
        </p:nvSpPr>
        <p:spPr>
          <a:xfrm>
            <a:off x="3657600" y="457200"/>
            <a:ext cx="5833469" cy="553998"/>
          </a:xfrm>
        </p:spPr>
        <p:txBody>
          <a:bodyPr/>
          <a:lstStyle/>
          <a:p>
            <a:pPr>
              <a:lnSpc>
                <a:spcPct val="100000"/>
              </a:lnSpc>
            </a:pPr>
            <a:r>
              <a:rPr lang="en-US" b="1" dirty="0"/>
              <a:t>Extent of Deflection </a:t>
            </a:r>
          </a:p>
        </p:txBody>
      </p:sp>
      <p:sp>
        <p:nvSpPr>
          <p:cNvPr id="17" name="TextBox 16">
            <a:extLst>
              <a:ext uri="{FF2B5EF4-FFF2-40B4-BE49-F238E27FC236}">
                <a16:creationId xmlns:a16="http://schemas.microsoft.com/office/drawing/2014/main" id="{D00E38E2-7E67-4C21-85C3-13CFC89F65CC}"/>
              </a:ext>
            </a:extLst>
          </p:cNvPr>
          <p:cNvSpPr txBox="1"/>
          <p:nvPr/>
        </p:nvSpPr>
        <p:spPr>
          <a:xfrm>
            <a:off x="1981200" y="1447800"/>
            <a:ext cx="7798231" cy="4873375"/>
          </a:xfrm>
          <a:prstGeom prst="rect">
            <a:avLst/>
          </a:prstGeom>
        </p:spPr>
        <p:txBody>
          <a:bodyPr vert="horz" wrap="square" lIns="0" tIns="0" rIns="0" bIns="0" rtlCol="0">
            <a:noAutofit/>
          </a:bodyPr>
          <a:lstStyle/>
          <a:p>
            <a:pPr>
              <a:lnSpc>
                <a:spcPts val="2600"/>
              </a:lnSpc>
              <a:spcBef>
                <a:spcPts val="600"/>
              </a:spcBef>
            </a:pPr>
            <a:r>
              <a:rPr lang="en-US" sz="2400" dirty="0">
                <a:latin typeface="+mn-lt"/>
              </a:rPr>
              <a:t>…and the angle of this deflection, </a:t>
            </a:r>
            <a:r>
              <a:rPr lang="en-US" sz="2400" dirty="0">
                <a:latin typeface="+mn-lt"/>
                <a:sym typeface="Symbol" panose="05050102010706020507" pitchFamily="18" charset="2"/>
              </a:rPr>
              <a:t>, </a:t>
            </a:r>
            <a:r>
              <a:rPr lang="en-US" sz="2400" dirty="0">
                <a:latin typeface="+mn-lt"/>
              </a:rPr>
              <a:t>follows similarly:</a:t>
            </a:r>
          </a:p>
          <a:p>
            <a:pPr>
              <a:lnSpc>
                <a:spcPts val="2600"/>
              </a:lnSpc>
              <a:spcBef>
                <a:spcPts val="600"/>
              </a:spcBef>
            </a:pPr>
            <a:r>
              <a:rPr lang="en-US" sz="2400" dirty="0">
                <a:latin typeface="+mn-lt"/>
              </a:rPr>
              <a:t>  </a:t>
            </a:r>
          </a:p>
          <a:p>
            <a:pPr algn="ctr">
              <a:lnSpc>
                <a:spcPts val="2600"/>
              </a:lnSpc>
              <a:spcBef>
                <a:spcPts val="600"/>
              </a:spcBef>
            </a:pPr>
            <a:r>
              <a:rPr lang="en-US" sz="3200" dirty="0">
                <a:latin typeface="+mn-lt"/>
              </a:rPr>
              <a:t>d</a:t>
            </a:r>
            <a:r>
              <a:rPr lang="en-US" sz="3200" dirty="0">
                <a:latin typeface="+mn-lt"/>
                <a:sym typeface="Symbol" panose="05050102010706020507" pitchFamily="18" charset="2"/>
              </a:rPr>
              <a:t></a:t>
            </a:r>
            <a:r>
              <a:rPr lang="en-US" sz="3200" dirty="0">
                <a:latin typeface="+mn-lt"/>
              </a:rPr>
              <a:t>/dL = (FL</a:t>
            </a:r>
            <a:r>
              <a:rPr lang="en-US" sz="3200" baseline="30000" dirty="0">
                <a:latin typeface="+mn-lt"/>
              </a:rPr>
              <a:t>2 </a:t>
            </a:r>
            <a:r>
              <a:rPr lang="en-US" sz="3200" dirty="0">
                <a:latin typeface="+mn-lt"/>
              </a:rPr>
              <a:t>) / 2EI</a:t>
            </a:r>
          </a:p>
          <a:p>
            <a:pPr algn="ctr">
              <a:lnSpc>
                <a:spcPts val="2600"/>
              </a:lnSpc>
              <a:spcBef>
                <a:spcPts val="600"/>
              </a:spcBef>
            </a:pPr>
            <a:endParaRPr lang="en-US" sz="3200" dirty="0">
              <a:latin typeface="+mn-lt"/>
            </a:endParaRPr>
          </a:p>
          <a:p>
            <a:pPr>
              <a:lnSpc>
                <a:spcPts val="2600"/>
              </a:lnSpc>
              <a:spcBef>
                <a:spcPts val="600"/>
              </a:spcBef>
            </a:pPr>
            <a:r>
              <a:rPr lang="en-US" sz="2400" dirty="0">
                <a:latin typeface="+mn-lt"/>
              </a:rPr>
              <a:t>The lessons here are:</a:t>
            </a:r>
          </a:p>
          <a:p>
            <a:pPr marL="342900" indent="-342900">
              <a:lnSpc>
                <a:spcPts val="2600"/>
              </a:lnSpc>
              <a:spcBef>
                <a:spcPts val="600"/>
              </a:spcBef>
              <a:buFont typeface="Arial" panose="020B0604020202020204" pitchFamily="34" charset="0"/>
              <a:buChar char="•"/>
            </a:pPr>
            <a:r>
              <a:rPr lang="en-US" sz="2400" dirty="0">
                <a:latin typeface="+mn-lt"/>
              </a:rPr>
              <a:t>be 100% certain what your lineal load (force, F) is !</a:t>
            </a:r>
          </a:p>
          <a:p>
            <a:pPr marL="342900" indent="-342900">
              <a:lnSpc>
                <a:spcPts val="2600"/>
              </a:lnSpc>
              <a:spcBef>
                <a:spcPts val="600"/>
              </a:spcBef>
              <a:buFont typeface="Arial" panose="020B0604020202020204" pitchFamily="34" charset="0"/>
              <a:buChar char="•"/>
            </a:pPr>
            <a:r>
              <a:rPr lang="en-US" sz="2400" dirty="0">
                <a:latin typeface="+mn-lt"/>
              </a:rPr>
              <a:t>be 100% certain what type of blade material is being used !</a:t>
            </a:r>
          </a:p>
          <a:p>
            <a:pPr marL="342900" indent="-342900">
              <a:lnSpc>
                <a:spcPts val="2600"/>
              </a:lnSpc>
              <a:spcBef>
                <a:spcPts val="600"/>
              </a:spcBef>
              <a:buFont typeface="Arial" panose="020B0604020202020204" pitchFamily="34" charset="0"/>
              <a:buChar char="•"/>
            </a:pPr>
            <a:r>
              <a:rPr lang="en-US" sz="2400" dirty="0">
                <a:latin typeface="+mn-lt"/>
              </a:rPr>
              <a:t>be 100% certain what your length (</a:t>
            </a:r>
            <a:r>
              <a:rPr lang="en-US" sz="2400" dirty="0" err="1">
                <a:latin typeface="+mn-lt"/>
              </a:rPr>
              <a:t>stickout</a:t>
            </a:r>
            <a:r>
              <a:rPr lang="en-US" sz="2400" dirty="0">
                <a:latin typeface="+mn-lt"/>
              </a:rPr>
              <a:t>, free height) is !</a:t>
            </a:r>
          </a:p>
          <a:p>
            <a:pPr marL="342900" indent="-342900">
              <a:lnSpc>
                <a:spcPts val="2600"/>
              </a:lnSpc>
              <a:spcBef>
                <a:spcPts val="600"/>
              </a:spcBef>
              <a:buFont typeface="Arial" panose="020B0604020202020204" pitchFamily="34" charset="0"/>
              <a:buChar char="•"/>
            </a:pPr>
            <a:r>
              <a:rPr lang="en-US" sz="2400" dirty="0">
                <a:latin typeface="+mn-lt"/>
              </a:rPr>
              <a:t>be sure to correctly measure the static angle by putting the foot of the instrument on the right part of the arc, otherwise the actual sliding angle might be WAY OFF – your blade impression analysis is still the best technique to tell.</a:t>
            </a:r>
          </a:p>
          <a:p>
            <a:pPr>
              <a:lnSpc>
                <a:spcPts val="2600"/>
              </a:lnSpc>
              <a:spcBef>
                <a:spcPts val="600"/>
              </a:spcBef>
            </a:pPr>
            <a:endParaRPr lang="en-US" sz="2000" dirty="0">
              <a:latin typeface="+mn-lt"/>
            </a:endParaRPr>
          </a:p>
          <a:p>
            <a:pPr>
              <a:lnSpc>
                <a:spcPts val="2600"/>
              </a:lnSpc>
              <a:spcBef>
                <a:spcPts val="600"/>
              </a:spcBef>
            </a:pPr>
            <a:endParaRPr lang="en-US" sz="2400" dirty="0">
              <a:latin typeface="+mn-lt"/>
            </a:endParaRPr>
          </a:p>
        </p:txBody>
      </p:sp>
    </p:spTree>
    <p:extLst>
      <p:ext uri="{BB962C8B-B14F-4D97-AF65-F5344CB8AC3E}">
        <p14:creationId xmlns:p14="http://schemas.microsoft.com/office/powerpoint/2010/main" val="4049072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sz="5400" b="1" dirty="0">
                <a:solidFill>
                  <a:schemeClr val="tx1"/>
                </a:solidFill>
              </a:rPr>
              <a:t>Maximizing Doctor Blade Life and Sheet Quality</a:t>
            </a:r>
          </a:p>
        </p:txBody>
      </p:sp>
    </p:spTree>
    <p:extLst>
      <p:ext uri="{BB962C8B-B14F-4D97-AF65-F5344CB8AC3E}">
        <p14:creationId xmlns:p14="http://schemas.microsoft.com/office/powerpoint/2010/main" val="27022311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235420" y="192242"/>
            <a:ext cx="6670579" cy="1143000"/>
          </a:xfrm>
        </p:spPr>
        <p:txBody>
          <a:bodyPr/>
          <a:lstStyle/>
          <a:p>
            <a:pPr eaLnBrk="1" hangingPunct="1"/>
            <a:r>
              <a:rPr lang="en-US" altLang="en-US" b="1" dirty="0"/>
              <a:t>Typical Blade Life Cycle</a:t>
            </a:r>
          </a:p>
        </p:txBody>
      </p:sp>
      <p:grpSp>
        <p:nvGrpSpPr>
          <p:cNvPr id="12" name="Group 11"/>
          <p:cNvGrpSpPr/>
          <p:nvPr/>
        </p:nvGrpSpPr>
        <p:grpSpPr>
          <a:xfrm>
            <a:off x="287444" y="1380228"/>
            <a:ext cx="3551293" cy="3612647"/>
            <a:chOff x="655638" y="1419225"/>
            <a:chExt cx="2984500" cy="2963863"/>
          </a:xfrm>
        </p:grpSpPr>
        <p:grpSp>
          <p:nvGrpSpPr>
            <p:cNvPr id="8" name="Group 7"/>
            <p:cNvGrpSpPr/>
            <p:nvPr/>
          </p:nvGrpSpPr>
          <p:grpSpPr>
            <a:xfrm>
              <a:off x="655638" y="1419225"/>
              <a:ext cx="2984500" cy="2963863"/>
              <a:chOff x="655638" y="1419225"/>
              <a:chExt cx="2984500" cy="2963863"/>
            </a:xfrm>
          </p:grpSpPr>
          <p:grpSp>
            <p:nvGrpSpPr>
              <p:cNvPr id="22531" name="Group 67608"/>
              <p:cNvGrpSpPr>
                <a:grpSpLocks/>
              </p:cNvGrpSpPr>
              <p:nvPr/>
            </p:nvGrpSpPr>
            <p:grpSpPr bwMode="auto">
              <a:xfrm>
                <a:off x="655638" y="1419225"/>
                <a:ext cx="2984500" cy="2706688"/>
                <a:chOff x="1295458" y="1240396"/>
                <a:chExt cx="7000584" cy="5550932"/>
              </a:xfrm>
            </p:grpSpPr>
            <p:cxnSp>
              <p:nvCxnSpPr>
                <p:cNvPr id="18" name="Straight Connector 17"/>
                <p:cNvCxnSpPr/>
                <p:nvPr/>
              </p:nvCxnSpPr>
              <p:spPr bwMode="auto">
                <a:xfrm flipV="1">
                  <a:off x="1295458" y="1399925"/>
                  <a:ext cx="11170" cy="33533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2578" name="Group 26"/>
                <p:cNvGrpSpPr>
                  <a:grpSpLocks/>
                </p:cNvGrpSpPr>
                <p:nvPr/>
              </p:nvGrpSpPr>
              <p:grpSpPr bwMode="auto">
                <a:xfrm>
                  <a:off x="3465462" y="2367339"/>
                  <a:ext cx="4762500" cy="3571875"/>
                  <a:chOff x="3694062" y="1578768"/>
                  <a:chExt cx="4762500" cy="3571875"/>
                </a:xfrm>
              </p:grpSpPr>
              <p:grpSp>
                <p:nvGrpSpPr>
                  <p:cNvPr id="22585" name="Group 21"/>
                  <p:cNvGrpSpPr>
                    <a:grpSpLocks/>
                  </p:cNvGrpSpPr>
                  <p:nvPr/>
                </p:nvGrpSpPr>
                <p:grpSpPr bwMode="auto">
                  <a:xfrm>
                    <a:off x="3694062" y="1578768"/>
                    <a:ext cx="4762500" cy="3571875"/>
                    <a:chOff x="2990850" y="1745456"/>
                    <a:chExt cx="4762500" cy="3571875"/>
                  </a:xfrm>
                </p:grpSpPr>
                <p:pic>
                  <p:nvPicPr>
                    <p:cNvPr id="22588" name="Picture 2" descr="C:\Users\mark.strickland\Desktop\test blade profile.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0850" y="1745456"/>
                      <a:ext cx="47625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Isosceles Triangle 15"/>
                    <p:cNvSpPr/>
                    <p:nvPr/>
                  </p:nvSpPr>
                  <p:spPr>
                    <a:xfrm rot="19726222">
                      <a:off x="3993450" y="2132405"/>
                      <a:ext cx="1027745" cy="800897"/>
                    </a:xfrm>
                    <a:prstGeom prst="triangle">
                      <a:avLst/>
                    </a:prstGeom>
                    <a:solidFill>
                      <a:srgbClr val="060606"/>
                    </a:solidFill>
                    <a:ln>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24" name="Straight Connector 23"/>
                  <p:cNvCxnSpPr/>
                  <p:nvPr/>
                </p:nvCxnSpPr>
                <p:spPr>
                  <a:xfrm flipV="1">
                    <a:off x="4983387" y="1662938"/>
                    <a:ext cx="18620" cy="33859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flipV="1">
                    <a:off x="4659425" y="1832233"/>
                    <a:ext cx="323962" cy="16929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9" name="Straight Connector 28"/>
                <p:cNvCxnSpPr/>
                <p:nvPr/>
              </p:nvCxnSpPr>
              <p:spPr>
                <a:xfrm flipV="1">
                  <a:off x="2725365" y="1240396"/>
                  <a:ext cx="2748102" cy="5550932"/>
                </a:xfrm>
                <a:prstGeom prst="line">
                  <a:avLst/>
                </a:prstGeom>
                <a:ln w="762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67585" name="L-Shape 67584"/>
                <p:cNvSpPr/>
                <p:nvPr/>
              </p:nvSpPr>
              <p:spPr>
                <a:xfrm rot="1595327">
                  <a:off x="4914909" y="1907811"/>
                  <a:ext cx="3381133" cy="1666907"/>
                </a:xfrm>
                <a:prstGeom prst="corner">
                  <a:avLst/>
                </a:prstGeom>
                <a:solidFill>
                  <a:schemeClr val="bg1">
                    <a:lumMod val="75000"/>
                  </a:schemeClr>
                </a:solid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7594" name="Straight Connector 67593"/>
                <p:cNvCxnSpPr/>
                <p:nvPr/>
              </p:nvCxnSpPr>
              <p:spPr>
                <a:xfrm flipV="1">
                  <a:off x="2643443" y="1240396"/>
                  <a:ext cx="2733207" cy="555093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67602" name="TextBox 67601"/>
                <p:cNvSpPr txBox="1"/>
                <p:nvPr/>
              </p:nvSpPr>
              <p:spPr>
                <a:xfrm rot="17851019">
                  <a:off x="1971547" y="3888083"/>
                  <a:ext cx="2360368" cy="867624"/>
                </a:xfrm>
                <a:prstGeom prst="rect">
                  <a:avLst/>
                </a:prstGeom>
                <a:noFill/>
              </p:spPr>
              <p:txBody>
                <a:bodyPr>
                  <a:spAutoFit/>
                </a:bodyPr>
                <a:lstStyle/>
                <a:p>
                  <a:pPr>
                    <a:defRPr/>
                  </a:pPr>
                  <a:r>
                    <a:rPr lang="en-US" dirty="0">
                      <a:latin typeface="+mn-lt"/>
                    </a:rPr>
                    <a:t>Yankee</a:t>
                  </a:r>
                </a:p>
              </p:txBody>
            </p:sp>
            <p:sp>
              <p:nvSpPr>
                <p:cNvPr id="67607" name="Down Arrow 67606"/>
                <p:cNvSpPr/>
                <p:nvPr/>
              </p:nvSpPr>
              <p:spPr>
                <a:xfrm rot="1471565">
                  <a:off x="3861096" y="4144461"/>
                  <a:ext cx="152673" cy="9376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608" name="Right Arrow 67607"/>
                <p:cNvSpPr/>
                <p:nvPr/>
              </p:nvSpPr>
              <p:spPr>
                <a:xfrm rot="1564182">
                  <a:off x="5766708" y="2760177"/>
                  <a:ext cx="1135732" cy="6706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2538" name="TextBox 7"/>
              <p:cNvSpPr txBox="1">
                <a:spLocks noChangeArrowheads="1"/>
              </p:cNvSpPr>
              <p:nvPr/>
            </p:nvSpPr>
            <p:spPr bwMode="auto">
              <a:xfrm>
                <a:off x="1868488" y="3921125"/>
                <a:ext cx="16748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Arial" pitchFamily="34" charset="0"/>
                  </a:defRPr>
                </a:lvl1pPr>
                <a:lvl2pPr marL="742950" indent="-285750" eaLnBrk="0" hangingPunct="0">
                  <a:defRPr sz="2400">
                    <a:solidFill>
                      <a:srgbClr val="000000"/>
                    </a:solidFill>
                    <a:latin typeface="Arial" pitchFamily="34" charset="0"/>
                  </a:defRPr>
                </a:lvl2pPr>
                <a:lvl3pPr marL="1143000" indent="-228600" eaLnBrk="0" hangingPunct="0">
                  <a:defRPr sz="2400">
                    <a:solidFill>
                      <a:srgbClr val="000000"/>
                    </a:solidFill>
                    <a:latin typeface="Arial" pitchFamily="34" charset="0"/>
                  </a:defRPr>
                </a:lvl3pPr>
                <a:lvl4pPr marL="1600200" indent="-228600" eaLnBrk="0" hangingPunct="0">
                  <a:defRPr sz="2400">
                    <a:solidFill>
                      <a:srgbClr val="000000"/>
                    </a:solidFill>
                    <a:latin typeface="Arial" pitchFamily="34" charset="0"/>
                  </a:defRPr>
                </a:lvl4pPr>
                <a:lvl5pPr marL="2057400" indent="-228600" eaLnBrk="0" hangingPunct="0">
                  <a:defRPr sz="2400">
                    <a:solidFill>
                      <a:srgbClr val="000000"/>
                    </a:solidFill>
                    <a:latin typeface="Arial" pitchFamily="34" charset="0"/>
                  </a:defRPr>
                </a:lvl5pPr>
                <a:lvl6pPr marL="2514600" indent="-228600" eaLnBrk="0" fontAlgn="base" hangingPunct="0">
                  <a:spcBef>
                    <a:spcPct val="0"/>
                  </a:spcBef>
                  <a:spcAft>
                    <a:spcPct val="0"/>
                  </a:spcAft>
                  <a:defRPr sz="2400">
                    <a:solidFill>
                      <a:srgbClr val="000000"/>
                    </a:solidFill>
                    <a:latin typeface="Arial" pitchFamily="34" charset="0"/>
                  </a:defRPr>
                </a:lvl6pPr>
                <a:lvl7pPr marL="2971800" indent="-228600" eaLnBrk="0" fontAlgn="base" hangingPunct="0">
                  <a:spcBef>
                    <a:spcPct val="0"/>
                  </a:spcBef>
                  <a:spcAft>
                    <a:spcPct val="0"/>
                  </a:spcAft>
                  <a:defRPr sz="2400">
                    <a:solidFill>
                      <a:srgbClr val="000000"/>
                    </a:solidFill>
                    <a:latin typeface="Arial" pitchFamily="34" charset="0"/>
                  </a:defRPr>
                </a:lvl7pPr>
                <a:lvl8pPr marL="3429000" indent="-228600" eaLnBrk="0" fontAlgn="base" hangingPunct="0">
                  <a:spcBef>
                    <a:spcPct val="0"/>
                  </a:spcBef>
                  <a:spcAft>
                    <a:spcPct val="0"/>
                  </a:spcAft>
                  <a:defRPr sz="2400">
                    <a:solidFill>
                      <a:srgbClr val="000000"/>
                    </a:solidFill>
                    <a:latin typeface="Arial" pitchFamily="34" charset="0"/>
                  </a:defRPr>
                </a:lvl8pPr>
                <a:lvl9pPr marL="3886200" indent="-228600" eaLnBrk="0" fontAlgn="base" hangingPunct="0">
                  <a:spcBef>
                    <a:spcPct val="0"/>
                  </a:spcBef>
                  <a:spcAft>
                    <a:spcPct val="0"/>
                  </a:spcAft>
                  <a:defRPr sz="2400">
                    <a:solidFill>
                      <a:srgbClr val="000000"/>
                    </a:solidFill>
                    <a:latin typeface="Arial" pitchFamily="34" charset="0"/>
                  </a:defRPr>
                </a:lvl9pPr>
              </a:lstStyle>
              <a:p>
                <a:pPr eaLnBrk="1" hangingPunct="1"/>
                <a:r>
                  <a:rPr lang="en-US" altLang="en-US"/>
                  <a:t>New Blade</a:t>
                </a:r>
              </a:p>
            </p:txBody>
          </p:sp>
        </p:grpSp>
        <p:sp>
          <p:nvSpPr>
            <p:cNvPr id="4" name="TextBox 3"/>
            <p:cNvSpPr txBox="1"/>
            <p:nvPr/>
          </p:nvSpPr>
          <p:spPr>
            <a:xfrm>
              <a:off x="2528700" y="2977582"/>
              <a:ext cx="643125" cy="307777"/>
            </a:xfrm>
            <a:prstGeom prst="rect">
              <a:avLst/>
            </a:prstGeom>
            <a:noFill/>
          </p:spPr>
          <p:txBody>
            <a:bodyPr wrap="none" rtlCol="0">
              <a:spAutoFit/>
            </a:bodyPr>
            <a:lstStyle/>
            <a:p>
              <a:r>
                <a:rPr lang="en-US" sz="1400" dirty="0">
                  <a:solidFill>
                    <a:schemeClr val="bg1"/>
                  </a:solidFill>
                </a:rPr>
                <a:t>Blade</a:t>
              </a:r>
            </a:p>
          </p:txBody>
        </p:sp>
        <p:sp>
          <p:nvSpPr>
            <p:cNvPr id="11" name="TextBox 10"/>
            <p:cNvSpPr txBox="1"/>
            <p:nvPr/>
          </p:nvSpPr>
          <p:spPr>
            <a:xfrm rot="17934069">
              <a:off x="2116507" y="1747183"/>
              <a:ext cx="712054" cy="276999"/>
            </a:xfrm>
            <a:prstGeom prst="rect">
              <a:avLst/>
            </a:prstGeom>
            <a:noFill/>
          </p:spPr>
          <p:txBody>
            <a:bodyPr wrap="none" rtlCol="0">
              <a:spAutoFit/>
            </a:bodyPr>
            <a:lstStyle/>
            <a:p>
              <a:r>
                <a:rPr lang="en-US" sz="1200" dirty="0"/>
                <a:t>Coating</a:t>
              </a:r>
            </a:p>
          </p:txBody>
        </p:sp>
      </p:grpSp>
      <p:grpSp>
        <p:nvGrpSpPr>
          <p:cNvPr id="14" name="Group 13"/>
          <p:cNvGrpSpPr/>
          <p:nvPr/>
        </p:nvGrpSpPr>
        <p:grpSpPr>
          <a:xfrm>
            <a:off x="8583840" y="2797577"/>
            <a:ext cx="3074760" cy="3321771"/>
            <a:chOff x="2740025" y="4125913"/>
            <a:chExt cx="2789737" cy="2532062"/>
          </a:xfrm>
        </p:grpSpPr>
        <p:grpSp>
          <p:nvGrpSpPr>
            <p:cNvPr id="10" name="Group 9"/>
            <p:cNvGrpSpPr/>
            <p:nvPr/>
          </p:nvGrpSpPr>
          <p:grpSpPr>
            <a:xfrm>
              <a:off x="2740025" y="4125913"/>
              <a:ext cx="2789737" cy="2532062"/>
              <a:chOff x="2740025" y="4125913"/>
              <a:chExt cx="2789737" cy="2532062"/>
            </a:xfrm>
          </p:grpSpPr>
          <p:grpSp>
            <p:nvGrpSpPr>
              <p:cNvPr id="22533" name="Group 58"/>
              <p:cNvGrpSpPr>
                <a:grpSpLocks/>
              </p:cNvGrpSpPr>
              <p:nvPr/>
            </p:nvGrpSpPr>
            <p:grpSpPr bwMode="auto">
              <a:xfrm>
                <a:off x="2865438" y="4151313"/>
                <a:ext cx="2655887" cy="2506662"/>
                <a:chOff x="2637526" y="1157753"/>
                <a:chExt cx="5696022" cy="5483554"/>
              </a:xfrm>
            </p:grpSpPr>
            <p:grpSp>
              <p:nvGrpSpPr>
                <p:cNvPr id="22542" name="Group 50"/>
                <p:cNvGrpSpPr>
                  <a:grpSpLocks/>
                </p:cNvGrpSpPr>
                <p:nvPr/>
              </p:nvGrpSpPr>
              <p:grpSpPr bwMode="auto">
                <a:xfrm>
                  <a:off x="2637526" y="1157753"/>
                  <a:ext cx="5696022" cy="5366872"/>
                  <a:chOff x="2637526" y="1157753"/>
                  <a:chExt cx="5696022" cy="5366872"/>
                </a:xfrm>
              </p:grpSpPr>
              <p:grpSp>
                <p:nvGrpSpPr>
                  <p:cNvPr id="22547" name="Group 30"/>
                  <p:cNvGrpSpPr>
                    <a:grpSpLocks/>
                  </p:cNvGrpSpPr>
                  <p:nvPr/>
                </p:nvGrpSpPr>
                <p:grpSpPr bwMode="auto">
                  <a:xfrm>
                    <a:off x="3295650" y="2528886"/>
                    <a:ext cx="4762500" cy="3571875"/>
                    <a:chOff x="3133725" y="2319337"/>
                    <a:chExt cx="4762500" cy="3571875"/>
                  </a:xfrm>
                </p:grpSpPr>
                <p:grpSp>
                  <p:nvGrpSpPr>
                    <p:cNvPr id="22552" name="Group 19"/>
                    <p:cNvGrpSpPr>
                      <a:grpSpLocks/>
                    </p:cNvGrpSpPr>
                    <p:nvPr/>
                  </p:nvGrpSpPr>
                  <p:grpSpPr bwMode="auto">
                    <a:xfrm>
                      <a:off x="3133725" y="2319337"/>
                      <a:ext cx="4762500" cy="3571875"/>
                      <a:chOff x="3133725" y="2319337"/>
                      <a:chExt cx="4762500" cy="3571875"/>
                    </a:xfrm>
                  </p:grpSpPr>
                  <p:grpSp>
                    <p:nvGrpSpPr>
                      <p:cNvPr id="22557" name="Group 9"/>
                      <p:cNvGrpSpPr>
                        <a:grpSpLocks/>
                      </p:cNvGrpSpPr>
                      <p:nvPr/>
                    </p:nvGrpSpPr>
                    <p:grpSpPr bwMode="auto">
                      <a:xfrm>
                        <a:off x="3133725" y="2319337"/>
                        <a:ext cx="4762500" cy="3571875"/>
                        <a:chOff x="3133725" y="2319337"/>
                        <a:chExt cx="4762500" cy="3571875"/>
                      </a:xfrm>
                    </p:grpSpPr>
                    <p:pic>
                      <p:nvPicPr>
                        <p:cNvPr id="22560" name="Picture 2" descr="C:\Users\mark.strickland\Desktop\test blade profile.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3725" y="2319337"/>
                          <a:ext cx="4762500" cy="3571875"/>
                        </a:xfrm>
                        <a:prstGeom prst="rect">
                          <a:avLst/>
                        </a:prstGeom>
                        <a:solidFill>
                          <a:srgbClr val="060606"/>
                        </a:solidFill>
                        <a:ln w="9525">
                          <a:solidFill>
                            <a:srgbClr val="060606"/>
                          </a:solidFill>
                          <a:miter lim="800000"/>
                          <a:headEnd/>
                          <a:tailEnd/>
                        </a:ln>
                      </p:spPr>
                    </p:pic>
                    <p:sp>
                      <p:nvSpPr>
                        <p:cNvPr id="61" name="Freeform 60"/>
                        <p:cNvSpPr/>
                        <p:nvPr/>
                      </p:nvSpPr>
                      <p:spPr>
                        <a:xfrm>
                          <a:off x="4409457" y="3115234"/>
                          <a:ext cx="217899" cy="666778"/>
                        </a:xfrm>
                        <a:custGeom>
                          <a:avLst/>
                          <a:gdLst>
                            <a:gd name="connsiteX0" fmla="*/ 0 w 219075"/>
                            <a:gd name="connsiteY0" fmla="*/ 666750 h 666750"/>
                            <a:gd name="connsiteX1" fmla="*/ 0 w 219075"/>
                            <a:gd name="connsiteY1" fmla="*/ 666750 h 666750"/>
                            <a:gd name="connsiteX2" fmla="*/ 9525 w 219075"/>
                            <a:gd name="connsiteY2" fmla="*/ 381000 h 666750"/>
                            <a:gd name="connsiteX3" fmla="*/ 9525 w 219075"/>
                            <a:gd name="connsiteY3" fmla="*/ 390525 h 666750"/>
                            <a:gd name="connsiteX4" fmla="*/ 219075 w 219075"/>
                            <a:gd name="connsiteY4" fmla="*/ 0 h 666750"/>
                            <a:gd name="connsiteX5" fmla="*/ 0 w 219075"/>
                            <a:gd name="connsiteY5" fmla="*/ 66675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075" h="666750">
                              <a:moveTo>
                                <a:pt x="0" y="666750"/>
                              </a:moveTo>
                              <a:lnTo>
                                <a:pt x="0" y="666750"/>
                              </a:lnTo>
                              <a:cubicBezTo>
                                <a:pt x="3175" y="571500"/>
                                <a:pt x="6241" y="476246"/>
                                <a:pt x="9525" y="381000"/>
                              </a:cubicBezTo>
                              <a:cubicBezTo>
                                <a:pt x="9634" y="377827"/>
                                <a:pt x="9525" y="387350"/>
                                <a:pt x="9525" y="390525"/>
                              </a:cubicBezTo>
                              <a:lnTo>
                                <a:pt x="219075" y="0"/>
                              </a:lnTo>
                              <a:lnTo>
                                <a:pt x="0" y="666750"/>
                              </a:lnTo>
                              <a:close/>
                            </a:path>
                          </a:pathLst>
                        </a:custGeom>
                        <a:solidFill>
                          <a:srgbClr val="060606"/>
                        </a:solidFill>
                        <a:ln>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58" name="Straight Connector 57"/>
                      <p:cNvCxnSpPr>
                        <a:stCxn id="61" idx="2"/>
                      </p:cNvCxnSpPr>
                      <p:nvPr/>
                    </p:nvCxnSpPr>
                    <p:spPr>
                      <a:xfrm flipV="1">
                        <a:off x="4419670" y="2420673"/>
                        <a:ext cx="0" cy="1076569"/>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flipV="1">
                        <a:off x="4086011" y="2573476"/>
                        <a:ext cx="3809834" cy="191351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53" name="Straight Connector 52"/>
                    <p:cNvCxnSpPr/>
                    <p:nvPr/>
                  </p:nvCxnSpPr>
                  <p:spPr>
                    <a:xfrm flipH="1">
                      <a:off x="3132702" y="5890002"/>
                      <a:ext cx="127675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3132702" y="2319960"/>
                      <a:ext cx="0" cy="357004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3132702" y="2319960"/>
                      <a:ext cx="47631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7895845" y="2319960"/>
                      <a:ext cx="0" cy="216702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8" name="L-Shape 47"/>
                  <p:cNvSpPr/>
                  <p:nvPr/>
                </p:nvSpPr>
                <p:spPr>
                  <a:xfrm rot="1595327">
                    <a:off x="4830137" y="3609551"/>
                    <a:ext cx="3503411" cy="298661"/>
                  </a:xfrm>
                  <a:prstGeom prst="corner">
                    <a:avLst/>
                  </a:prstGeom>
                  <a:solidFill>
                    <a:schemeClr val="tx2">
                      <a:lumMod val="20000"/>
                      <a:lumOff val="80000"/>
                    </a:schemeClr>
                  </a:solidFill>
                  <a:ln w="762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9" name="Rectangle 48"/>
                  <p:cNvSpPr/>
                  <p:nvPr/>
                </p:nvSpPr>
                <p:spPr>
                  <a:xfrm rot="1737086">
                    <a:off x="5456598" y="1248046"/>
                    <a:ext cx="217899" cy="1701673"/>
                  </a:xfrm>
                  <a:prstGeom prst="rect">
                    <a:avLst/>
                  </a:prstGeom>
                  <a:solidFill>
                    <a:schemeClr val="tx1">
                      <a:lumMod val="20000"/>
                      <a:lumOff val="8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0" name="Freeform 49"/>
                  <p:cNvSpPr/>
                  <p:nvPr/>
                </p:nvSpPr>
                <p:spPr>
                  <a:xfrm>
                    <a:off x="4789281" y="3109468"/>
                    <a:ext cx="228112" cy="197949"/>
                  </a:xfrm>
                  <a:custGeom>
                    <a:avLst/>
                    <a:gdLst>
                      <a:gd name="connsiteX0" fmla="*/ 0 w 227929"/>
                      <a:gd name="connsiteY0" fmla="*/ 200851 h 200851"/>
                      <a:gd name="connsiteX1" fmla="*/ 0 w 227929"/>
                      <a:gd name="connsiteY1" fmla="*/ 200851 h 200851"/>
                      <a:gd name="connsiteX2" fmla="*/ 10571 w 227929"/>
                      <a:gd name="connsiteY2" fmla="*/ 153281 h 200851"/>
                      <a:gd name="connsiteX3" fmla="*/ 42284 w 227929"/>
                      <a:gd name="connsiteY3" fmla="*/ 110996 h 200851"/>
                      <a:gd name="connsiteX4" fmla="*/ 58141 w 227929"/>
                      <a:gd name="connsiteY4" fmla="*/ 100425 h 200851"/>
                      <a:gd name="connsiteX5" fmla="*/ 68712 w 227929"/>
                      <a:gd name="connsiteY5" fmla="*/ 84569 h 200851"/>
                      <a:gd name="connsiteX6" fmla="*/ 84568 w 227929"/>
                      <a:gd name="connsiteY6" fmla="*/ 79283 h 200851"/>
                      <a:gd name="connsiteX7" fmla="*/ 100425 w 227929"/>
                      <a:gd name="connsiteY7" fmla="*/ 68712 h 200851"/>
                      <a:gd name="connsiteX8" fmla="*/ 126853 w 227929"/>
                      <a:gd name="connsiteY8" fmla="*/ 63426 h 200851"/>
                      <a:gd name="connsiteX9" fmla="*/ 142709 w 227929"/>
                      <a:gd name="connsiteY9" fmla="*/ 58141 h 200851"/>
                      <a:gd name="connsiteX10" fmla="*/ 174423 w 227929"/>
                      <a:gd name="connsiteY10" fmla="*/ 52855 h 200851"/>
                      <a:gd name="connsiteX11" fmla="*/ 227278 w 227929"/>
                      <a:gd name="connsiteY11" fmla="*/ 63426 h 200851"/>
                      <a:gd name="connsiteX12" fmla="*/ 227278 w 227929"/>
                      <a:gd name="connsiteY12" fmla="*/ 68712 h 200851"/>
                      <a:gd name="connsiteX13" fmla="*/ 227278 w 227929"/>
                      <a:gd name="connsiteY13" fmla="*/ 68712 h 200851"/>
                      <a:gd name="connsiteX14" fmla="*/ 184994 w 227929"/>
                      <a:gd name="connsiteY14" fmla="*/ 47570 h 200851"/>
                      <a:gd name="connsiteX15" fmla="*/ 153280 w 227929"/>
                      <a:gd name="connsiteY15" fmla="*/ 36999 h 200851"/>
                      <a:gd name="connsiteX16" fmla="*/ 137424 w 227929"/>
                      <a:gd name="connsiteY16" fmla="*/ 26428 h 200851"/>
                      <a:gd name="connsiteX17" fmla="*/ 126853 w 227929"/>
                      <a:gd name="connsiteY17" fmla="*/ 10571 h 200851"/>
                      <a:gd name="connsiteX18" fmla="*/ 110996 w 227929"/>
                      <a:gd name="connsiteY18" fmla="*/ 5285 h 200851"/>
                      <a:gd name="connsiteX19" fmla="*/ 105710 w 227929"/>
                      <a:gd name="connsiteY19" fmla="*/ 0 h 200851"/>
                      <a:gd name="connsiteX20" fmla="*/ 105710 w 227929"/>
                      <a:gd name="connsiteY20" fmla="*/ 0 h 200851"/>
                      <a:gd name="connsiteX21" fmla="*/ 84568 w 227929"/>
                      <a:gd name="connsiteY21" fmla="*/ 63426 h 200851"/>
                      <a:gd name="connsiteX22" fmla="*/ 52855 w 227929"/>
                      <a:gd name="connsiteY22" fmla="*/ 84569 h 200851"/>
                      <a:gd name="connsiteX23" fmla="*/ 42284 w 227929"/>
                      <a:gd name="connsiteY23" fmla="*/ 116282 h 200851"/>
                      <a:gd name="connsiteX24" fmla="*/ 36998 w 227929"/>
                      <a:gd name="connsiteY24" fmla="*/ 132139 h 200851"/>
                      <a:gd name="connsiteX25" fmla="*/ 15856 w 227929"/>
                      <a:gd name="connsiteY25" fmla="*/ 142710 h 20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27929" h="200851">
                        <a:moveTo>
                          <a:pt x="0" y="200851"/>
                        </a:moveTo>
                        <a:lnTo>
                          <a:pt x="0" y="200851"/>
                        </a:lnTo>
                        <a:cubicBezTo>
                          <a:pt x="3524" y="184994"/>
                          <a:pt x="4538" y="168363"/>
                          <a:pt x="10571" y="153281"/>
                        </a:cubicBezTo>
                        <a:cubicBezTo>
                          <a:pt x="14548" y="143340"/>
                          <a:pt x="30547" y="120386"/>
                          <a:pt x="42284" y="110996"/>
                        </a:cubicBezTo>
                        <a:cubicBezTo>
                          <a:pt x="47244" y="107028"/>
                          <a:pt x="52855" y="103949"/>
                          <a:pt x="58141" y="100425"/>
                        </a:cubicBezTo>
                        <a:cubicBezTo>
                          <a:pt x="61665" y="95140"/>
                          <a:pt x="63752" y="88537"/>
                          <a:pt x="68712" y="84569"/>
                        </a:cubicBezTo>
                        <a:cubicBezTo>
                          <a:pt x="73062" y="81089"/>
                          <a:pt x="79585" y="81775"/>
                          <a:pt x="84568" y="79283"/>
                        </a:cubicBezTo>
                        <a:cubicBezTo>
                          <a:pt x="90250" y="76442"/>
                          <a:pt x="94477" y="70943"/>
                          <a:pt x="100425" y="68712"/>
                        </a:cubicBezTo>
                        <a:cubicBezTo>
                          <a:pt x="108837" y="65558"/>
                          <a:pt x="118137" y="65605"/>
                          <a:pt x="126853" y="63426"/>
                        </a:cubicBezTo>
                        <a:cubicBezTo>
                          <a:pt x="132258" y="62075"/>
                          <a:pt x="137270" y="59350"/>
                          <a:pt x="142709" y="58141"/>
                        </a:cubicBezTo>
                        <a:cubicBezTo>
                          <a:pt x="153171" y="55816"/>
                          <a:pt x="163852" y="54617"/>
                          <a:pt x="174423" y="52855"/>
                        </a:cubicBezTo>
                        <a:cubicBezTo>
                          <a:pt x="177551" y="53302"/>
                          <a:pt x="217216" y="56718"/>
                          <a:pt x="227278" y="63426"/>
                        </a:cubicBezTo>
                        <a:cubicBezTo>
                          <a:pt x="228744" y="64403"/>
                          <a:pt x="227278" y="66950"/>
                          <a:pt x="227278" y="68712"/>
                        </a:cubicBezTo>
                        <a:lnTo>
                          <a:pt x="227278" y="68712"/>
                        </a:lnTo>
                        <a:cubicBezTo>
                          <a:pt x="213183" y="61665"/>
                          <a:pt x="199478" y="53777"/>
                          <a:pt x="184994" y="47570"/>
                        </a:cubicBezTo>
                        <a:cubicBezTo>
                          <a:pt x="174752" y="43181"/>
                          <a:pt x="153280" y="36999"/>
                          <a:pt x="153280" y="36999"/>
                        </a:cubicBezTo>
                        <a:cubicBezTo>
                          <a:pt x="147995" y="33475"/>
                          <a:pt x="141916" y="30920"/>
                          <a:pt x="137424" y="26428"/>
                        </a:cubicBezTo>
                        <a:cubicBezTo>
                          <a:pt x="132932" y="21936"/>
                          <a:pt x="131813" y="14539"/>
                          <a:pt x="126853" y="10571"/>
                        </a:cubicBezTo>
                        <a:cubicBezTo>
                          <a:pt x="122502" y="7090"/>
                          <a:pt x="115979" y="7777"/>
                          <a:pt x="110996" y="5285"/>
                        </a:cubicBezTo>
                        <a:cubicBezTo>
                          <a:pt x="108767" y="4171"/>
                          <a:pt x="107472" y="1762"/>
                          <a:pt x="105710" y="0"/>
                        </a:cubicBezTo>
                        <a:lnTo>
                          <a:pt x="105710" y="0"/>
                        </a:lnTo>
                        <a:cubicBezTo>
                          <a:pt x="102393" y="14926"/>
                          <a:pt x="100774" y="49246"/>
                          <a:pt x="84568" y="63426"/>
                        </a:cubicBezTo>
                        <a:cubicBezTo>
                          <a:pt x="75007" y="71792"/>
                          <a:pt x="52855" y="84569"/>
                          <a:pt x="52855" y="84569"/>
                        </a:cubicBezTo>
                        <a:lnTo>
                          <a:pt x="42284" y="116282"/>
                        </a:lnTo>
                        <a:cubicBezTo>
                          <a:pt x="40522" y="121568"/>
                          <a:pt x="42284" y="130377"/>
                          <a:pt x="36998" y="132139"/>
                        </a:cubicBezTo>
                        <a:cubicBezTo>
                          <a:pt x="18778" y="138212"/>
                          <a:pt x="25081" y="133485"/>
                          <a:pt x="15856" y="142710"/>
                        </a:cubicBezTo>
                      </a:path>
                    </a:pathLst>
                  </a:custGeom>
                  <a:solidFill>
                    <a:schemeClr val="tx1">
                      <a:lumMod val="20000"/>
                      <a:lumOff val="8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1" name="Straight Connector 50"/>
                  <p:cNvCxnSpPr/>
                  <p:nvPr/>
                </p:nvCxnSpPr>
                <p:spPr>
                  <a:xfrm flipV="1">
                    <a:off x="2637526" y="1157753"/>
                    <a:ext cx="2989306" cy="5365479"/>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3" name="TextBox 42"/>
                <p:cNvSpPr txBox="1"/>
                <p:nvPr/>
              </p:nvSpPr>
              <p:spPr>
                <a:xfrm rot="17995301">
                  <a:off x="1970878" y="3926533"/>
                  <a:ext cx="2361506" cy="789885"/>
                </a:xfrm>
                <a:prstGeom prst="rect">
                  <a:avLst/>
                </a:prstGeom>
                <a:noFill/>
              </p:spPr>
              <p:txBody>
                <a:bodyPr>
                  <a:spAutoFit/>
                </a:bodyPr>
                <a:lstStyle/>
                <a:p>
                  <a:pPr>
                    <a:defRPr/>
                  </a:pPr>
                  <a:r>
                    <a:rPr lang="en-US" dirty="0">
                      <a:latin typeface="+mn-lt"/>
                    </a:rPr>
                    <a:t>Yankee</a:t>
                  </a:r>
                </a:p>
              </p:txBody>
            </p:sp>
            <p:cxnSp>
              <p:nvCxnSpPr>
                <p:cNvPr id="44" name="Straight Connector 43"/>
                <p:cNvCxnSpPr/>
                <p:nvPr/>
              </p:nvCxnSpPr>
              <p:spPr>
                <a:xfrm flipV="1">
                  <a:off x="2760094" y="1268883"/>
                  <a:ext cx="3040375" cy="5372424"/>
                </a:xfrm>
                <a:prstGeom prst="line">
                  <a:avLst/>
                </a:prstGeom>
                <a:ln w="3302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5" name="Right Arrow 44"/>
                <p:cNvSpPr/>
                <p:nvPr/>
              </p:nvSpPr>
              <p:spPr>
                <a:xfrm rot="1610637">
                  <a:off x="6318411" y="3400011"/>
                  <a:ext cx="980547" cy="302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Right Arrow 45"/>
                <p:cNvSpPr/>
                <p:nvPr/>
              </p:nvSpPr>
              <p:spPr>
                <a:xfrm rot="7246936">
                  <a:off x="3445076" y="4611593"/>
                  <a:ext cx="975859" cy="5345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3" name="Freeform 2"/>
              <p:cNvSpPr/>
              <p:nvPr/>
            </p:nvSpPr>
            <p:spPr bwMode="auto">
              <a:xfrm>
                <a:off x="3965575" y="5135563"/>
                <a:ext cx="100013" cy="44450"/>
              </a:xfrm>
              <a:custGeom>
                <a:avLst/>
                <a:gdLst>
                  <a:gd name="connsiteX0" fmla="*/ 0 w 99152"/>
                  <a:gd name="connsiteY0" fmla="*/ 44855 h 44855"/>
                  <a:gd name="connsiteX1" fmla="*/ 2755 w 99152"/>
                  <a:gd name="connsiteY1" fmla="*/ 28330 h 44855"/>
                  <a:gd name="connsiteX2" fmla="*/ 8263 w 99152"/>
                  <a:gd name="connsiteY2" fmla="*/ 22821 h 44855"/>
                  <a:gd name="connsiteX3" fmla="*/ 16526 w 99152"/>
                  <a:gd name="connsiteY3" fmla="*/ 17313 h 44855"/>
                  <a:gd name="connsiteX4" fmla="*/ 22034 w 99152"/>
                  <a:gd name="connsiteY4" fmla="*/ 11804 h 44855"/>
                  <a:gd name="connsiteX5" fmla="*/ 30297 w 99152"/>
                  <a:gd name="connsiteY5" fmla="*/ 9050 h 44855"/>
                  <a:gd name="connsiteX6" fmla="*/ 38559 w 99152"/>
                  <a:gd name="connsiteY6" fmla="*/ 3542 h 44855"/>
                  <a:gd name="connsiteX7" fmla="*/ 46822 w 99152"/>
                  <a:gd name="connsiteY7" fmla="*/ 787 h 44855"/>
                  <a:gd name="connsiteX8" fmla="*/ 99152 w 99152"/>
                  <a:gd name="connsiteY8" fmla="*/ 6296 h 4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152" h="44855">
                    <a:moveTo>
                      <a:pt x="0" y="44855"/>
                    </a:moveTo>
                    <a:cubicBezTo>
                      <a:pt x="918" y="39347"/>
                      <a:pt x="794" y="33559"/>
                      <a:pt x="2755" y="28330"/>
                    </a:cubicBezTo>
                    <a:cubicBezTo>
                      <a:pt x="3667" y="25899"/>
                      <a:pt x="6235" y="24443"/>
                      <a:pt x="8263" y="22821"/>
                    </a:cubicBezTo>
                    <a:cubicBezTo>
                      <a:pt x="10848" y="20753"/>
                      <a:pt x="13941" y="19381"/>
                      <a:pt x="16526" y="17313"/>
                    </a:cubicBezTo>
                    <a:cubicBezTo>
                      <a:pt x="18554" y="15691"/>
                      <a:pt x="19807" y="13140"/>
                      <a:pt x="22034" y="11804"/>
                    </a:cubicBezTo>
                    <a:cubicBezTo>
                      <a:pt x="24524" y="10310"/>
                      <a:pt x="27543" y="9968"/>
                      <a:pt x="30297" y="9050"/>
                    </a:cubicBezTo>
                    <a:cubicBezTo>
                      <a:pt x="33051" y="7214"/>
                      <a:pt x="35599" y="5022"/>
                      <a:pt x="38559" y="3542"/>
                    </a:cubicBezTo>
                    <a:cubicBezTo>
                      <a:pt x="41156" y="2244"/>
                      <a:pt x="43919" y="787"/>
                      <a:pt x="46822" y="787"/>
                    </a:cubicBezTo>
                    <a:cubicBezTo>
                      <a:pt x="89942" y="787"/>
                      <a:pt x="80415" y="-3072"/>
                      <a:pt x="99152" y="6296"/>
                    </a:cubicBezTo>
                  </a:path>
                </a:pathLst>
              </a:custGeom>
              <a:solidFill>
                <a:schemeClr val="bg1">
                  <a:lumMod val="95000"/>
                </a:schemeClr>
              </a:solidFill>
              <a:ln w="9525" cap="flat" cmpd="sng" algn="ctr">
                <a:solidFill>
                  <a:schemeClr val="bg1">
                    <a:lumMod val="75000"/>
                  </a:schemeClr>
                </a:solidFill>
                <a:prstDash val="solid"/>
                <a:round/>
                <a:headEnd type="none" w="med" len="med"/>
                <a:tailEnd type="none" w="med" len="med"/>
              </a:ln>
              <a:effectLst/>
            </p:spPr>
            <p:txBody>
              <a:bodyPr/>
              <a:lstStyle/>
              <a:p>
                <a:pPr>
                  <a:defRPr/>
                </a:pPr>
                <a:endParaRPr lang="en-US"/>
              </a:p>
            </p:txBody>
          </p:sp>
          <p:sp>
            <p:nvSpPr>
              <p:cNvPr id="5" name="Freeform 4"/>
              <p:cNvSpPr/>
              <p:nvPr/>
            </p:nvSpPr>
            <p:spPr bwMode="auto">
              <a:xfrm>
                <a:off x="3981450" y="5105400"/>
                <a:ext cx="84138" cy="42863"/>
              </a:xfrm>
              <a:custGeom>
                <a:avLst/>
                <a:gdLst>
                  <a:gd name="connsiteX0" fmla="*/ 474 w 83100"/>
                  <a:gd name="connsiteY0" fmla="*/ 3499 h 42342"/>
                  <a:gd name="connsiteX1" fmla="*/ 28016 w 83100"/>
                  <a:gd name="connsiteY1" fmla="*/ 6254 h 42342"/>
                  <a:gd name="connsiteX2" fmla="*/ 44541 w 83100"/>
                  <a:gd name="connsiteY2" fmla="*/ 11762 h 42342"/>
                  <a:gd name="connsiteX3" fmla="*/ 47295 w 83100"/>
                  <a:gd name="connsiteY3" fmla="*/ 20025 h 42342"/>
                  <a:gd name="connsiteX4" fmla="*/ 28016 w 83100"/>
                  <a:gd name="connsiteY4" fmla="*/ 22779 h 42342"/>
                  <a:gd name="connsiteX5" fmla="*/ 30770 w 83100"/>
                  <a:gd name="connsiteY5" fmla="*/ 11762 h 42342"/>
                  <a:gd name="connsiteX6" fmla="*/ 28016 w 83100"/>
                  <a:gd name="connsiteY6" fmla="*/ 20025 h 42342"/>
                  <a:gd name="connsiteX7" fmla="*/ 22507 w 83100"/>
                  <a:gd name="connsiteY7" fmla="*/ 25533 h 42342"/>
                  <a:gd name="connsiteX8" fmla="*/ 19753 w 83100"/>
                  <a:gd name="connsiteY8" fmla="*/ 9008 h 42342"/>
                  <a:gd name="connsiteX9" fmla="*/ 25262 w 83100"/>
                  <a:gd name="connsiteY9" fmla="*/ 745 h 42342"/>
                  <a:gd name="connsiteX10" fmla="*/ 19753 w 83100"/>
                  <a:gd name="connsiteY10" fmla="*/ 17270 h 42342"/>
                  <a:gd name="connsiteX11" fmla="*/ 11490 w 83100"/>
                  <a:gd name="connsiteY11" fmla="*/ 33796 h 42342"/>
                  <a:gd name="connsiteX12" fmla="*/ 14245 w 83100"/>
                  <a:gd name="connsiteY12" fmla="*/ 42058 h 42342"/>
                  <a:gd name="connsiteX13" fmla="*/ 22507 w 83100"/>
                  <a:gd name="connsiteY13" fmla="*/ 39304 h 42342"/>
                  <a:gd name="connsiteX14" fmla="*/ 44541 w 83100"/>
                  <a:gd name="connsiteY14" fmla="*/ 36550 h 42342"/>
                  <a:gd name="connsiteX15" fmla="*/ 83100 w 83100"/>
                  <a:gd name="connsiteY15" fmla="*/ 33796 h 42342"/>
                  <a:gd name="connsiteX16" fmla="*/ 72083 w 83100"/>
                  <a:gd name="connsiteY16" fmla="*/ 31041 h 42342"/>
                  <a:gd name="connsiteX17" fmla="*/ 58312 w 83100"/>
                  <a:gd name="connsiteY17" fmla="*/ 28287 h 42342"/>
                  <a:gd name="connsiteX18" fmla="*/ 50049 w 83100"/>
                  <a:gd name="connsiteY18" fmla="*/ 25533 h 42342"/>
                  <a:gd name="connsiteX19" fmla="*/ 47295 w 83100"/>
                  <a:gd name="connsiteY19" fmla="*/ 17270 h 42342"/>
                  <a:gd name="connsiteX20" fmla="*/ 33524 w 83100"/>
                  <a:gd name="connsiteY20" fmla="*/ 25533 h 42342"/>
                  <a:gd name="connsiteX21" fmla="*/ 19753 w 83100"/>
                  <a:gd name="connsiteY21" fmla="*/ 22779 h 42342"/>
                  <a:gd name="connsiteX22" fmla="*/ 52804 w 83100"/>
                  <a:gd name="connsiteY22" fmla="*/ 25533 h 42342"/>
                  <a:gd name="connsiteX23" fmla="*/ 61066 w 83100"/>
                  <a:gd name="connsiteY23" fmla="*/ 28287 h 42342"/>
                  <a:gd name="connsiteX24" fmla="*/ 58312 w 83100"/>
                  <a:gd name="connsiteY24" fmla="*/ 17270 h 42342"/>
                  <a:gd name="connsiteX25" fmla="*/ 66575 w 83100"/>
                  <a:gd name="connsiteY25" fmla="*/ 20025 h 42342"/>
                  <a:gd name="connsiteX26" fmla="*/ 61066 w 83100"/>
                  <a:gd name="connsiteY26" fmla="*/ 25533 h 42342"/>
                  <a:gd name="connsiteX27" fmla="*/ 41787 w 83100"/>
                  <a:gd name="connsiteY27" fmla="*/ 28287 h 42342"/>
                  <a:gd name="connsiteX28" fmla="*/ 25262 w 83100"/>
                  <a:gd name="connsiteY28" fmla="*/ 31041 h 42342"/>
                  <a:gd name="connsiteX29" fmla="*/ 8736 w 83100"/>
                  <a:gd name="connsiteY29" fmla="*/ 39304 h 42342"/>
                  <a:gd name="connsiteX30" fmla="*/ 5982 w 83100"/>
                  <a:gd name="connsiteY30" fmla="*/ 31041 h 42342"/>
                  <a:gd name="connsiteX31" fmla="*/ 474 w 83100"/>
                  <a:gd name="connsiteY31" fmla="*/ 3499 h 4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3100" h="42342">
                    <a:moveTo>
                      <a:pt x="474" y="3499"/>
                    </a:moveTo>
                    <a:cubicBezTo>
                      <a:pt x="4146" y="-632"/>
                      <a:pt x="18948" y="4554"/>
                      <a:pt x="28016" y="6254"/>
                    </a:cubicBezTo>
                    <a:cubicBezTo>
                      <a:pt x="33723" y="7324"/>
                      <a:pt x="44541" y="11762"/>
                      <a:pt x="44541" y="11762"/>
                    </a:cubicBezTo>
                    <a:cubicBezTo>
                      <a:pt x="45459" y="14516"/>
                      <a:pt x="48373" y="17329"/>
                      <a:pt x="47295" y="20025"/>
                    </a:cubicBezTo>
                    <a:cubicBezTo>
                      <a:pt x="43491" y="29535"/>
                      <a:pt x="33543" y="24161"/>
                      <a:pt x="28016" y="22779"/>
                    </a:cubicBezTo>
                    <a:cubicBezTo>
                      <a:pt x="28934" y="19107"/>
                      <a:pt x="30770" y="15547"/>
                      <a:pt x="30770" y="11762"/>
                    </a:cubicBezTo>
                    <a:cubicBezTo>
                      <a:pt x="30770" y="8859"/>
                      <a:pt x="29510" y="17535"/>
                      <a:pt x="28016" y="20025"/>
                    </a:cubicBezTo>
                    <a:cubicBezTo>
                      <a:pt x="26680" y="22252"/>
                      <a:pt x="24343" y="23697"/>
                      <a:pt x="22507" y="25533"/>
                    </a:cubicBezTo>
                    <a:cubicBezTo>
                      <a:pt x="10384" y="21492"/>
                      <a:pt x="11755" y="25004"/>
                      <a:pt x="19753" y="9008"/>
                    </a:cubicBezTo>
                    <a:cubicBezTo>
                      <a:pt x="21233" y="6047"/>
                      <a:pt x="25262" y="-2565"/>
                      <a:pt x="25262" y="745"/>
                    </a:cubicBezTo>
                    <a:cubicBezTo>
                      <a:pt x="25262" y="6551"/>
                      <a:pt x="21589" y="11762"/>
                      <a:pt x="19753" y="17270"/>
                    </a:cubicBezTo>
                    <a:cubicBezTo>
                      <a:pt x="15951" y="28675"/>
                      <a:pt x="18611" y="23115"/>
                      <a:pt x="11490" y="33796"/>
                    </a:cubicBezTo>
                    <a:cubicBezTo>
                      <a:pt x="12408" y="36550"/>
                      <a:pt x="11648" y="40760"/>
                      <a:pt x="14245" y="42058"/>
                    </a:cubicBezTo>
                    <a:cubicBezTo>
                      <a:pt x="16842" y="43356"/>
                      <a:pt x="19651" y="39823"/>
                      <a:pt x="22507" y="39304"/>
                    </a:cubicBezTo>
                    <a:cubicBezTo>
                      <a:pt x="29789" y="37980"/>
                      <a:pt x="37170" y="37220"/>
                      <a:pt x="44541" y="36550"/>
                    </a:cubicBezTo>
                    <a:cubicBezTo>
                      <a:pt x="57374" y="35383"/>
                      <a:pt x="70247" y="34714"/>
                      <a:pt x="83100" y="33796"/>
                    </a:cubicBezTo>
                    <a:cubicBezTo>
                      <a:pt x="79428" y="32878"/>
                      <a:pt x="75778" y="31862"/>
                      <a:pt x="72083" y="31041"/>
                    </a:cubicBezTo>
                    <a:cubicBezTo>
                      <a:pt x="67513" y="30025"/>
                      <a:pt x="62853" y="29422"/>
                      <a:pt x="58312" y="28287"/>
                    </a:cubicBezTo>
                    <a:cubicBezTo>
                      <a:pt x="55495" y="27583"/>
                      <a:pt x="52803" y="26451"/>
                      <a:pt x="50049" y="25533"/>
                    </a:cubicBezTo>
                    <a:cubicBezTo>
                      <a:pt x="49131" y="22779"/>
                      <a:pt x="49892" y="18568"/>
                      <a:pt x="47295" y="17270"/>
                    </a:cubicBezTo>
                    <a:cubicBezTo>
                      <a:pt x="42530" y="14887"/>
                      <a:pt x="35755" y="23303"/>
                      <a:pt x="33524" y="25533"/>
                    </a:cubicBezTo>
                    <a:cubicBezTo>
                      <a:pt x="28934" y="24615"/>
                      <a:pt x="15072" y="22779"/>
                      <a:pt x="19753" y="22779"/>
                    </a:cubicBezTo>
                    <a:cubicBezTo>
                      <a:pt x="30808" y="22779"/>
                      <a:pt x="41846" y="24072"/>
                      <a:pt x="52804" y="25533"/>
                    </a:cubicBezTo>
                    <a:cubicBezTo>
                      <a:pt x="55682" y="25917"/>
                      <a:pt x="58312" y="27369"/>
                      <a:pt x="61066" y="28287"/>
                    </a:cubicBezTo>
                    <a:cubicBezTo>
                      <a:pt x="60148" y="24615"/>
                      <a:pt x="56212" y="20419"/>
                      <a:pt x="58312" y="17270"/>
                    </a:cubicBezTo>
                    <a:cubicBezTo>
                      <a:pt x="59923" y="14854"/>
                      <a:pt x="65657" y="17271"/>
                      <a:pt x="66575" y="20025"/>
                    </a:cubicBezTo>
                    <a:cubicBezTo>
                      <a:pt x="67396" y="22489"/>
                      <a:pt x="63529" y="24712"/>
                      <a:pt x="61066" y="25533"/>
                    </a:cubicBezTo>
                    <a:cubicBezTo>
                      <a:pt x="54908" y="27586"/>
                      <a:pt x="48203" y="27300"/>
                      <a:pt x="41787" y="28287"/>
                    </a:cubicBezTo>
                    <a:cubicBezTo>
                      <a:pt x="36268" y="29136"/>
                      <a:pt x="30770" y="30123"/>
                      <a:pt x="25262" y="31041"/>
                    </a:cubicBezTo>
                    <a:cubicBezTo>
                      <a:pt x="23870" y="31969"/>
                      <a:pt x="11995" y="40933"/>
                      <a:pt x="8736" y="39304"/>
                    </a:cubicBezTo>
                    <a:cubicBezTo>
                      <a:pt x="6139" y="38006"/>
                      <a:pt x="6900" y="33795"/>
                      <a:pt x="5982" y="31041"/>
                    </a:cubicBezTo>
                    <a:cubicBezTo>
                      <a:pt x="15953" y="24394"/>
                      <a:pt x="-3198" y="7630"/>
                      <a:pt x="474" y="3499"/>
                    </a:cubicBezTo>
                    <a:close/>
                  </a:path>
                </a:pathLst>
              </a:custGeom>
              <a:solidFill>
                <a:schemeClr val="tx2">
                  <a:lumMod val="20000"/>
                  <a:lumOff val="80000"/>
                </a:schemeClr>
              </a:solidFill>
              <a:ln w="9525" cap="flat" cmpd="sng" algn="ctr">
                <a:solidFill>
                  <a:schemeClr val="bg1">
                    <a:lumMod val="75000"/>
                  </a:schemeClr>
                </a:solidFill>
                <a:prstDash val="solid"/>
                <a:round/>
                <a:headEnd type="none" w="med" len="med"/>
                <a:tailEnd type="none" w="med" len="med"/>
              </a:ln>
              <a:effectLst/>
            </p:spPr>
            <p:txBody>
              <a:bodyPr/>
              <a:lstStyle/>
              <a:p>
                <a:pPr>
                  <a:defRPr/>
                </a:pPr>
                <a:endParaRPr lang="en-US"/>
              </a:p>
            </p:txBody>
          </p:sp>
          <p:sp>
            <p:nvSpPr>
              <p:cNvPr id="6" name="Freeform 5"/>
              <p:cNvSpPr/>
              <p:nvPr/>
            </p:nvSpPr>
            <p:spPr bwMode="auto">
              <a:xfrm>
                <a:off x="3943350" y="5126038"/>
                <a:ext cx="53975" cy="57150"/>
              </a:xfrm>
              <a:custGeom>
                <a:avLst/>
                <a:gdLst>
                  <a:gd name="connsiteX0" fmla="*/ 0 w 35966"/>
                  <a:gd name="connsiteY0" fmla="*/ 33050 h 33050"/>
                  <a:gd name="connsiteX1" fmla="*/ 13771 w 35966"/>
                  <a:gd name="connsiteY1" fmla="*/ 30296 h 33050"/>
                  <a:gd name="connsiteX2" fmla="*/ 22033 w 35966"/>
                  <a:gd name="connsiteY2" fmla="*/ 27542 h 33050"/>
                  <a:gd name="connsiteX3" fmla="*/ 5508 w 35966"/>
                  <a:gd name="connsiteY3" fmla="*/ 24787 h 33050"/>
                  <a:gd name="connsiteX4" fmla="*/ 8262 w 35966"/>
                  <a:gd name="connsiteY4" fmla="*/ 13771 h 33050"/>
                  <a:gd name="connsiteX5" fmla="*/ 11017 w 35966"/>
                  <a:gd name="connsiteY5" fmla="*/ 22033 h 33050"/>
                  <a:gd name="connsiteX6" fmla="*/ 13771 w 35966"/>
                  <a:gd name="connsiteY6" fmla="*/ 13771 h 33050"/>
                  <a:gd name="connsiteX7" fmla="*/ 22033 w 35966"/>
                  <a:gd name="connsiteY7" fmla="*/ 11016 h 33050"/>
                  <a:gd name="connsiteX8" fmla="*/ 27542 w 35966"/>
                  <a:gd name="connsiteY8" fmla="*/ 5508 h 33050"/>
                  <a:gd name="connsiteX9" fmla="*/ 27542 w 35966"/>
                  <a:gd name="connsiteY9" fmla="*/ 0 h 33050"/>
                  <a:gd name="connsiteX10" fmla="*/ 0 w 35966"/>
                  <a:gd name="connsiteY10" fmla="*/ 33050 h 3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66" h="33050">
                    <a:moveTo>
                      <a:pt x="0" y="33050"/>
                    </a:moveTo>
                    <a:cubicBezTo>
                      <a:pt x="4590" y="32132"/>
                      <a:pt x="9230" y="31431"/>
                      <a:pt x="13771" y="30296"/>
                    </a:cubicBezTo>
                    <a:cubicBezTo>
                      <a:pt x="16587" y="29592"/>
                      <a:pt x="24448" y="29152"/>
                      <a:pt x="22033" y="27542"/>
                    </a:cubicBezTo>
                    <a:cubicBezTo>
                      <a:pt x="17387" y="24444"/>
                      <a:pt x="11016" y="25705"/>
                      <a:pt x="5508" y="24787"/>
                    </a:cubicBezTo>
                    <a:cubicBezTo>
                      <a:pt x="6426" y="21115"/>
                      <a:pt x="4876" y="15463"/>
                      <a:pt x="8262" y="13771"/>
                    </a:cubicBezTo>
                    <a:cubicBezTo>
                      <a:pt x="10859" y="12473"/>
                      <a:pt x="8114" y="22033"/>
                      <a:pt x="11017" y="22033"/>
                    </a:cubicBezTo>
                    <a:cubicBezTo>
                      <a:pt x="13920" y="22033"/>
                      <a:pt x="11718" y="15824"/>
                      <a:pt x="13771" y="13771"/>
                    </a:cubicBezTo>
                    <a:cubicBezTo>
                      <a:pt x="15824" y="11718"/>
                      <a:pt x="19279" y="11934"/>
                      <a:pt x="22033" y="11016"/>
                    </a:cubicBezTo>
                    <a:cubicBezTo>
                      <a:pt x="23869" y="9180"/>
                      <a:pt x="25315" y="6844"/>
                      <a:pt x="27542" y="5508"/>
                    </a:cubicBezTo>
                    <a:cubicBezTo>
                      <a:pt x="35411" y="787"/>
                      <a:pt x="41705" y="4721"/>
                      <a:pt x="27542" y="0"/>
                    </a:cubicBezTo>
                    <a:lnTo>
                      <a:pt x="0" y="33050"/>
                    </a:lnTo>
                    <a:close/>
                  </a:path>
                </a:pathLst>
              </a:custGeom>
              <a:solidFill>
                <a:schemeClr val="bg2">
                  <a:lumMod val="90000"/>
                </a:schemeClr>
              </a:solidFill>
              <a:ln w="9525" cap="flat" cmpd="sng" algn="ctr">
                <a:solidFill>
                  <a:schemeClr val="bg1">
                    <a:lumMod val="75000"/>
                  </a:schemeClr>
                </a:solidFill>
                <a:prstDash val="solid"/>
                <a:round/>
                <a:headEnd type="none" w="med" len="med"/>
                <a:tailEnd type="none" w="med" len="med"/>
              </a:ln>
              <a:effectLst/>
            </p:spPr>
            <p:txBody>
              <a:bodyPr/>
              <a:lstStyle/>
              <a:p>
                <a:pPr>
                  <a:defRPr/>
                </a:pPr>
                <a:endParaRPr lang="en-US"/>
              </a:p>
            </p:txBody>
          </p:sp>
          <p:sp>
            <p:nvSpPr>
              <p:cNvPr id="7" name="Freeform 6"/>
              <p:cNvSpPr/>
              <p:nvPr/>
            </p:nvSpPr>
            <p:spPr bwMode="auto">
              <a:xfrm>
                <a:off x="4037013" y="5138738"/>
                <a:ext cx="52387" cy="17462"/>
              </a:xfrm>
              <a:custGeom>
                <a:avLst/>
                <a:gdLst>
                  <a:gd name="connsiteX0" fmla="*/ 43 w 52373"/>
                  <a:gd name="connsiteY0" fmla="*/ 17503 h 17855"/>
                  <a:gd name="connsiteX1" fmla="*/ 35848 w 52373"/>
                  <a:gd name="connsiteY1" fmla="*/ 14749 h 17855"/>
                  <a:gd name="connsiteX2" fmla="*/ 30339 w 52373"/>
                  <a:gd name="connsiteY2" fmla="*/ 9240 h 17855"/>
                  <a:gd name="connsiteX3" fmla="*/ 38602 w 52373"/>
                  <a:gd name="connsiteY3" fmla="*/ 6486 h 17855"/>
                  <a:gd name="connsiteX4" fmla="*/ 30339 w 52373"/>
                  <a:gd name="connsiteY4" fmla="*/ 978 h 17855"/>
                  <a:gd name="connsiteX5" fmla="*/ 38602 w 52373"/>
                  <a:gd name="connsiteY5" fmla="*/ 3732 h 17855"/>
                  <a:gd name="connsiteX6" fmla="*/ 52373 w 52373"/>
                  <a:gd name="connsiteY6" fmla="*/ 14749 h 17855"/>
                  <a:gd name="connsiteX7" fmla="*/ 30339 w 52373"/>
                  <a:gd name="connsiteY7" fmla="*/ 14749 h 17855"/>
                  <a:gd name="connsiteX8" fmla="*/ 43 w 52373"/>
                  <a:gd name="connsiteY8" fmla="*/ 17503 h 1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373" h="17855">
                    <a:moveTo>
                      <a:pt x="43" y="17503"/>
                    </a:moveTo>
                    <a:cubicBezTo>
                      <a:pt x="961" y="17503"/>
                      <a:pt x="24300" y="17899"/>
                      <a:pt x="35848" y="14749"/>
                    </a:cubicBezTo>
                    <a:cubicBezTo>
                      <a:pt x="38353" y="14066"/>
                      <a:pt x="29518" y="11704"/>
                      <a:pt x="30339" y="9240"/>
                    </a:cubicBezTo>
                    <a:cubicBezTo>
                      <a:pt x="31257" y="6486"/>
                      <a:pt x="35848" y="7404"/>
                      <a:pt x="38602" y="6486"/>
                    </a:cubicBezTo>
                    <a:cubicBezTo>
                      <a:pt x="35848" y="4650"/>
                      <a:pt x="30339" y="4288"/>
                      <a:pt x="30339" y="978"/>
                    </a:cubicBezTo>
                    <a:cubicBezTo>
                      <a:pt x="30339" y="-1925"/>
                      <a:pt x="36005" y="2434"/>
                      <a:pt x="38602" y="3732"/>
                    </a:cubicBezTo>
                    <a:cubicBezTo>
                      <a:pt x="45553" y="7207"/>
                      <a:pt x="47249" y="9624"/>
                      <a:pt x="52373" y="14749"/>
                    </a:cubicBezTo>
                    <a:cubicBezTo>
                      <a:pt x="42762" y="17952"/>
                      <a:pt x="41971" y="19734"/>
                      <a:pt x="30339" y="14749"/>
                    </a:cubicBezTo>
                    <a:cubicBezTo>
                      <a:pt x="12941" y="7292"/>
                      <a:pt x="-875" y="17503"/>
                      <a:pt x="43" y="17503"/>
                    </a:cubicBezTo>
                    <a:close/>
                  </a:path>
                </a:pathLst>
              </a:custGeom>
              <a:solidFill>
                <a:schemeClr val="accent1"/>
              </a:solidFill>
              <a:ln w="9525" cap="flat" cmpd="sng" algn="ctr">
                <a:solidFill>
                  <a:schemeClr val="tx2">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cxnSp>
            <p:nvCxnSpPr>
              <p:cNvPr id="22541" name="Straight Connector 11"/>
              <p:cNvCxnSpPr>
                <a:cxnSpLocks noChangeShapeType="1"/>
              </p:cNvCxnSpPr>
              <p:nvPr/>
            </p:nvCxnSpPr>
            <p:spPr bwMode="auto">
              <a:xfrm flipV="1">
                <a:off x="2740025" y="4125913"/>
                <a:ext cx="1490663" cy="2479675"/>
              </a:xfrm>
              <a:prstGeom prst="line">
                <a:avLst/>
              </a:prstGeom>
              <a:noFill/>
              <a:ln w="762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7" name="Rectangle 66"/>
              <p:cNvSpPr/>
              <p:nvPr/>
            </p:nvSpPr>
            <p:spPr bwMode="auto">
              <a:xfrm rot="1567928">
                <a:off x="3931075" y="5336294"/>
                <a:ext cx="1598687" cy="124171"/>
              </a:xfrm>
              <a:prstGeom prst="rect">
                <a:avLst/>
              </a:prstGeom>
              <a:solidFill>
                <a:schemeClr val="tx1">
                  <a:lumMod val="20000"/>
                  <a:lumOff val="8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69" name="TextBox 68"/>
            <p:cNvSpPr txBox="1"/>
            <p:nvPr/>
          </p:nvSpPr>
          <p:spPr>
            <a:xfrm>
              <a:off x="4098925" y="5652295"/>
              <a:ext cx="643125" cy="307777"/>
            </a:xfrm>
            <a:prstGeom prst="rect">
              <a:avLst/>
            </a:prstGeom>
            <a:noFill/>
          </p:spPr>
          <p:txBody>
            <a:bodyPr wrap="none" rtlCol="0">
              <a:spAutoFit/>
            </a:bodyPr>
            <a:lstStyle/>
            <a:p>
              <a:r>
                <a:rPr lang="en-US" sz="1400" dirty="0">
                  <a:solidFill>
                    <a:schemeClr val="bg1"/>
                  </a:solidFill>
                </a:rPr>
                <a:t>Blade</a:t>
              </a:r>
            </a:p>
          </p:txBody>
        </p:sp>
        <p:sp>
          <p:nvSpPr>
            <p:cNvPr id="72" name="TextBox 71"/>
            <p:cNvSpPr txBox="1"/>
            <p:nvPr/>
          </p:nvSpPr>
          <p:spPr>
            <a:xfrm rot="17934069">
              <a:off x="3704429" y="4546733"/>
              <a:ext cx="712054" cy="276999"/>
            </a:xfrm>
            <a:prstGeom prst="rect">
              <a:avLst/>
            </a:prstGeom>
            <a:noFill/>
          </p:spPr>
          <p:txBody>
            <a:bodyPr wrap="none" rtlCol="0">
              <a:spAutoFit/>
            </a:bodyPr>
            <a:lstStyle/>
            <a:p>
              <a:r>
                <a:rPr lang="en-US" sz="1200" dirty="0"/>
                <a:t>Coating</a:t>
              </a:r>
            </a:p>
          </p:txBody>
        </p:sp>
      </p:grpSp>
      <p:grpSp>
        <p:nvGrpSpPr>
          <p:cNvPr id="13" name="Group 12"/>
          <p:cNvGrpSpPr/>
          <p:nvPr/>
        </p:nvGrpSpPr>
        <p:grpSpPr>
          <a:xfrm>
            <a:off x="4772581" y="2272264"/>
            <a:ext cx="3141667" cy="3426720"/>
            <a:chOff x="4572000" y="1371600"/>
            <a:chExt cx="2989263" cy="3011488"/>
          </a:xfrm>
        </p:grpSpPr>
        <p:grpSp>
          <p:nvGrpSpPr>
            <p:cNvPr id="9" name="Group 8"/>
            <p:cNvGrpSpPr/>
            <p:nvPr/>
          </p:nvGrpSpPr>
          <p:grpSpPr>
            <a:xfrm>
              <a:off x="4572000" y="1371600"/>
              <a:ext cx="2989263" cy="3011488"/>
              <a:chOff x="4572000" y="1371600"/>
              <a:chExt cx="2989263" cy="3011488"/>
            </a:xfrm>
          </p:grpSpPr>
          <p:grpSp>
            <p:nvGrpSpPr>
              <p:cNvPr id="22532" name="Group 32"/>
              <p:cNvGrpSpPr>
                <a:grpSpLocks/>
              </p:cNvGrpSpPr>
              <p:nvPr/>
            </p:nvGrpSpPr>
            <p:grpSpPr bwMode="auto">
              <a:xfrm>
                <a:off x="4572000" y="1371600"/>
                <a:ext cx="2989263" cy="2525713"/>
                <a:chOff x="2458595" y="1155862"/>
                <a:chExt cx="5888698" cy="5731868"/>
              </a:xfrm>
            </p:grpSpPr>
            <p:grpSp>
              <p:nvGrpSpPr>
                <p:cNvPr id="22562" name="Group 12"/>
                <p:cNvGrpSpPr>
                  <a:grpSpLocks/>
                </p:cNvGrpSpPr>
                <p:nvPr/>
              </p:nvGrpSpPr>
              <p:grpSpPr bwMode="auto">
                <a:xfrm>
                  <a:off x="3282831" y="2322522"/>
                  <a:ext cx="4762500" cy="3571875"/>
                  <a:chOff x="3465462" y="2363003"/>
                  <a:chExt cx="4762500" cy="3571875"/>
                </a:xfrm>
              </p:grpSpPr>
              <p:grpSp>
                <p:nvGrpSpPr>
                  <p:cNvPr id="22570" name="Group 5"/>
                  <p:cNvGrpSpPr>
                    <a:grpSpLocks/>
                  </p:cNvGrpSpPr>
                  <p:nvPr/>
                </p:nvGrpSpPr>
                <p:grpSpPr bwMode="auto">
                  <a:xfrm>
                    <a:off x="3465462" y="2363003"/>
                    <a:ext cx="4762500" cy="3571875"/>
                    <a:chOff x="3694062" y="1578768"/>
                    <a:chExt cx="4762500" cy="3571875"/>
                  </a:xfrm>
                </p:grpSpPr>
                <p:grpSp>
                  <p:nvGrpSpPr>
                    <p:cNvPr id="22572" name="Group 6"/>
                    <p:cNvGrpSpPr>
                      <a:grpSpLocks/>
                    </p:cNvGrpSpPr>
                    <p:nvPr/>
                  </p:nvGrpSpPr>
                  <p:grpSpPr bwMode="auto">
                    <a:xfrm>
                      <a:off x="3694062" y="1578768"/>
                      <a:ext cx="4762500" cy="3571875"/>
                      <a:chOff x="2990850" y="1745456"/>
                      <a:chExt cx="4762500" cy="3571875"/>
                    </a:xfrm>
                  </p:grpSpPr>
                  <p:pic>
                    <p:nvPicPr>
                      <p:cNvPr id="22575" name="Picture 2" descr="C:\Users\mark.strickland\Desktop\test blade profile.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0850" y="1745456"/>
                        <a:ext cx="47625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Isosceles Triangle 39"/>
                      <p:cNvSpPr/>
                      <p:nvPr/>
                    </p:nvSpPr>
                    <p:spPr>
                      <a:xfrm rot="19726222">
                        <a:off x="4036736" y="2160374"/>
                        <a:ext cx="1028881" cy="799795"/>
                      </a:xfrm>
                      <a:prstGeom prst="triangle">
                        <a:avLst/>
                      </a:prstGeom>
                      <a:solidFill>
                        <a:srgbClr val="060606"/>
                      </a:solidFill>
                      <a:ln>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37" name="Straight Connector 36"/>
                    <p:cNvCxnSpPr/>
                    <p:nvPr/>
                  </p:nvCxnSpPr>
                  <p:spPr>
                    <a:xfrm flipV="1">
                      <a:off x="4980751" y="1662239"/>
                      <a:ext cx="18764" cy="33865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flipV="1">
                      <a:off x="4658638" y="1831564"/>
                      <a:ext cx="322112" cy="16932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5" name="Isosceles Triangle 34"/>
                  <p:cNvSpPr/>
                  <p:nvPr/>
                </p:nvSpPr>
                <p:spPr>
                  <a:xfrm rot="17782428">
                    <a:off x="4559544" y="2926196"/>
                    <a:ext cx="407102" cy="197019"/>
                  </a:xfrm>
                  <a:prstGeom prst="triangle">
                    <a:avLst>
                      <a:gd name="adj" fmla="val 100000"/>
                    </a:avLst>
                  </a:prstGeom>
                  <a:solidFill>
                    <a:schemeClr val="tx1">
                      <a:lumMod val="20000"/>
                      <a:lumOff val="8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25" name="Straight Connector 24"/>
                <p:cNvCxnSpPr/>
                <p:nvPr/>
              </p:nvCxnSpPr>
              <p:spPr>
                <a:xfrm flipH="1">
                  <a:off x="2643106" y="1224314"/>
                  <a:ext cx="2836456" cy="5663416"/>
                </a:xfrm>
                <a:prstGeom prst="line">
                  <a:avLst/>
                </a:prstGeom>
                <a:ln w="231775">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7" name="L-Shape 26"/>
                <p:cNvSpPr/>
                <p:nvPr/>
              </p:nvSpPr>
              <p:spPr>
                <a:xfrm rot="1595327">
                  <a:off x="4963559" y="2726631"/>
                  <a:ext cx="3383734" cy="1023162"/>
                </a:xfrm>
                <a:prstGeom prst="corner">
                  <a:avLst/>
                </a:prstGeom>
                <a:solidFill>
                  <a:schemeClr val="tx2">
                    <a:lumMod val="20000"/>
                    <a:lumOff val="80000"/>
                  </a:schemeClr>
                </a:solidFill>
                <a:ln w="762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Rectangle 27"/>
                <p:cNvSpPr/>
                <p:nvPr/>
              </p:nvSpPr>
              <p:spPr>
                <a:xfrm rot="17761191">
                  <a:off x="5335515" y="1407840"/>
                  <a:ext cx="666497" cy="566041"/>
                </a:xfrm>
                <a:prstGeom prst="rect">
                  <a:avLst/>
                </a:prstGeom>
                <a:solidFill>
                  <a:schemeClr val="tx1">
                    <a:lumMod val="20000"/>
                    <a:lumOff val="8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30" name="Straight Connector 29"/>
                <p:cNvCxnSpPr/>
                <p:nvPr/>
              </p:nvCxnSpPr>
              <p:spPr>
                <a:xfrm flipV="1">
                  <a:off x="2458595" y="1155862"/>
                  <a:ext cx="2817694" cy="5634595"/>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17851019">
                  <a:off x="1972977" y="3958052"/>
                  <a:ext cx="2359756" cy="725533"/>
                </a:xfrm>
                <a:prstGeom prst="rect">
                  <a:avLst/>
                </a:prstGeom>
                <a:noFill/>
              </p:spPr>
              <p:txBody>
                <a:bodyPr>
                  <a:spAutoFit/>
                </a:bodyPr>
                <a:lstStyle/>
                <a:p>
                  <a:pPr>
                    <a:defRPr/>
                  </a:pPr>
                  <a:r>
                    <a:rPr lang="en-US" dirty="0">
                      <a:latin typeface="+mn-lt"/>
                    </a:rPr>
                    <a:t>Yankee</a:t>
                  </a:r>
                </a:p>
              </p:txBody>
            </p:sp>
            <p:sp>
              <p:nvSpPr>
                <p:cNvPr id="32" name="Down Arrow 31"/>
                <p:cNvSpPr/>
                <p:nvPr/>
              </p:nvSpPr>
              <p:spPr>
                <a:xfrm rot="1483570">
                  <a:off x="3521245" y="4524371"/>
                  <a:ext cx="347131" cy="9799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2539" name="TextBox 8"/>
              <p:cNvSpPr txBox="1">
                <a:spLocks noChangeArrowheads="1"/>
              </p:cNvSpPr>
              <p:nvPr/>
            </p:nvSpPr>
            <p:spPr bwMode="auto">
              <a:xfrm>
                <a:off x="6008688" y="3921125"/>
                <a:ext cx="1263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Arial" pitchFamily="34" charset="0"/>
                  </a:defRPr>
                </a:lvl1pPr>
                <a:lvl2pPr marL="742950" indent="-285750" eaLnBrk="0" hangingPunct="0">
                  <a:defRPr sz="2400">
                    <a:solidFill>
                      <a:srgbClr val="000000"/>
                    </a:solidFill>
                    <a:latin typeface="Arial" pitchFamily="34" charset="0"/>
                  </a:defRPr>
                </a:lvl2pPr>
                <a:lvl3pPr marL="1143000" indent="-228600" eaLnBrk="0" hangingPunct="0">
                  <a:defRPr sz="2400">
                    <a:solidFill>
                      <a:srgbClr val="000000"/>
                    </a:solidFill>
                    <a:latin typeface="Arial" pitchFamily="34" charset="0"/>
                  </a:defRPr>
                </a:lvl3pPr>
                <a:lvl4pPr marL="1600200" indent="-228600" eaLnBrk="0" hangingPunct="0">
                  <a:defRPr sz="2400">
                    <a:solidFill>
                      <a:srgbClr val="000000"/>
                    </a:solidFill>
                    <a:latin typeface="Arial" pitchFamily="34" charset="0"/>
                  </a:defRPr>
                </a:lvl4pPr>
                <a:lvl5pPr marL="2057400" indent="-228600" eaLnBrk="0" hangingPunct="0">
                  <a:defRPr sz="2400">
                    <a:solidFill>
                      <a:srgbClr val="000000"/>
                    </a:solidFill>
                    <a:latin typeface="Arial" pitchFamily="34" charset="0"/>
                  </a:defRPr>
                </a:lvl5pPr>
                <a:lvl6pPr marL="2514600" indent="-228600" eaLnBrk="0" fontAlgn="base" hangingPunct="0">
                  <a:spcBef>
                    <a:spcPct val="0"/>
                  </a:spcBef>
                  <a:spcAft>
                    <a:spcPct val="0"/>
                  </a:spcAft>
                  <a:defRPr sz="2400">
                    <a:solidFill>
                      <a:srgbClr val="000000"/>
                    </a:solidFill>
                    <a:latin typeface="Arial" pitchFamily="34" charset="0"/>
                  </a:defRPr>
                </a:lvl6pPr>
                <a:lvl7pPr marL="2971800" indent="-228600" eaLnBrk="0" fontAlgn="base" hangingPunct="0">
                  <a:spcBef>
                    <a:spcPct val="0"/>
                  </a:spcBef>
                  <a:spcAft>
                    <a:spcPct val="0"/>
                  </a:spcAft>
                  <a:defRPr sz="2400">
                    <a:solidFill>
                      <a:srgbClr val="000000"/>
                    </a:solidFill>
                    <a:latin typeface="Arial" pitchFamily="34" charset="0"/>
                  </a:defRPr>
                </a:lvl7pPr>
                <a:lvl8pPr marL="3429000" indent="-228600" eaLnBrk="0" fontAlgn="base" hangingPunct="0">
                  <a:spcBef>
                    <a:spcPct val="0"/>
                  </a:spcBef>
                  <a:spcAft>
                    <a:spcPct val="0"/>
                  </a:spcAft>
                  <a:defRPr sz="2400">
                    <a:solidFill>
                      <a:srgbClr val="000000"/>
                    </a:solidFill>
                    <a:latin typeface="Arial" pitchFamily="34" charset="0"/>
                  </a:defRPr>
                </a:lvl8pPr>
                <a:lvl9pPr marL="3886200" indent="-228600" eaLnBrk="0" fontAlgn="base" hangingPunct="0">
                  <a:spcBef>
                    <a:spcPct val="0"/>
                  </a:spcBef>
                  <a:spcAft>
                    <a:spcPct val="0"/>
                  </a:spcAft>
                  <a:defRPr sz="2400">
                    <a:solidFill>
                      <a:srgbClr val="000000"/>
                    </a:solidFill>
                    <a:latin typeface="Arial" pitchFamily="34" charset="0"/>
                  </a:defRPr>
                </a:lvl9pPr>
              </a:lstStyle>
              <a:p>
                <a:pPr eaLnBrk="1" hangingPunct="1"/>
                <a:r>
                  <a:rPr lang="en-US" altLang="en-US"/>
                  <a:t>Mid Life</a:t>
                </a:r>
              </a:p>
            </p:txBody>
          </p:sp>
          <p:sp>
            <p:nvSpPr>
              <p:cNvPr id="62" name="Rectangle 61"/>
              <p:cNvSpPr/>
              <p:nvPr/>
            </p:nvSpPr>
            <p:spPr bwMode="auto">
              <a:xfrm rot="17761191">
                <a:off x="5748168" y="1759702"/>
                <a:ext cx="613341" cy="287338"/>
              </a:xfrm>
              <a:prstGeom prst="rect">
                <a:avLst/>
              </a:prstGeom>
              <a:solidFill>
                <a:schemeClr val="tx1">
                  <a:lumMod val="20000"/>
                  <a:lumOff val="8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 name="Rectangle 62"/>
              <p:cNvSpPr/>
              <p:nvPr/>
            </p:nvSpPr>
            <p:spPr bwMode="auto">
              <a:xfrm rot="1567928">
                <a:off x="6025705" y="2299445"/>
                <a:ext cx="1514205" cy="287338"/>
              </a:xfrm>
              <a:prstGeom prst="rect">
                <a:avLst/>
              </a:prstGeom>
              <a:solidFill>
                <a:schemeClr val="tx1">
                  <a:lumMod val="20000"/>
                  <a:lumOff val="8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Right Arrow 1"/>
              <p:cNvSpPr/>
              <p:nvPr/>
            </p:nvSpPr>
            <p:spPr>
              <a:xfrm rot="1684926">
                <a:off x="6400800" y="2228080"/>
                <a:ext cx="457200" cy="223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0" name="TextBox 69"/>
            <p:cNvSpPr txBox="1"/>
            <p:nvPr/>
          </p:nvSpPr>
          <p:spPr>
            <a:xfrm>
              <a:off x="6105525" y="2905558"/>
              <a:ext cx="643125" cy="307777"/>
            </a:xfrm>
            <a:prstGeom prst="rect">
              <a:avLst/>
            </a:prstGeom>
            <a:noFill/>
          </p:spPr>
          <p:txBody>
            <a:bodyPr wrap="none" rtlCol="0">
              <a:spAutoFit/>
            </a:bodyPr>
            <a:lstStyle/>
            <a:p>
              <a:r>
                <a:rPr lang="en-US" sz="1400" dirty="0">
                  <a:solidFill>
                    <a:schemeClr val="bg1"/>
                  </a:solidFill>
                </a:rPr>
                <a:t>Blade</a:t>
              </a:r>
            </a:p>
          </p:txBody>
        </p:sp>
        <p:sp>
          <p:nvSpPr>
            <p:cNvPr id="73" name="TextBox 72"/>
            <p:cNvSpPr txBox="1"/>
            <p:nvPr/>
          </p:nvSpPr>
          <p:spPr>
            <a:xfrm rot="17934069">
              <a:off x="5652291" y="1657754"/>
              <a:ext cx="712054" cy="276999"/>
            </a:xfrm>
            <a:prstGeom prst="rect">
              <a:avLst/>
            </a:prstGeom>
            <a:noFill/>
          </p:spPr>
          <p:txBody>
            <a:bodyPr wrap="none" rtlCol="0">
              <a:spAutoFit/>
            </a:bodyPr>
            <a:lstStyle/>
            <a:p>
              <a:r>
                <a:rPr lang="en-US" sz="1200" dirty="0"/>
                <a:t>Coating</a:t>
              </a:r>
            </a:p>
          </p:txBody>
        </p:sp>
      </p:grpSp>
      <p:sp>
        <p:nvSpPr>
          <p:cNvPr id="15" name="TextBox 9">
            <a:extLst>
              <a:ext uri="{FF2B5EF4-FFF2-40B4-BE49-F238E27FC236}">
                <a16:creationId xmlns:a16="http://schemas.microsoft.com/office/drawing/2014/main" id="{958B6924-7B3C-56E0-E2EE-C9443E39955E}"/>
              </a:ext>
            </a:extLst>
          </p:cNvPr>
          <p:cNvSpPr txBox="1">
            <a:spLocks noChangeArrowheads="1"/>
          </p:cNvSpPr>
          <p:nvPr/>
        </p:nvSpPr>
        <p:spPr bwMode="auto">
          <a:xfrm>
            <a:off x="9660001" y="6056512"/>
            <a:ext cx="16557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Arial" pitchFamily="34" charset="0"/>
              </a:defRPr>
            </a:lvl1pPr>
            <a:lvl2pPr marL="742950" indent="-285750" eaLnBrk="0" hangingPunct="0">
              <a:defRPr sz="2400">
                <a:solidFill>
                  <a:srgbClr val="000000"/>
                </a:solidFill>
                <a:latin typeface="Arial" pitchFamily="34" charset="0"/>
              </a:defRPr>
            </a:lvl2pPr>
            <a:lvl3pPr marL="1143000" indent="-228600" eaLnBrk="0" hangingPunct="0">
              <a:defRPr sz="2400">
                <a:solidFill>
                  <a:srgbClr val="000000"/>
                </a:solidFill>
                <a:latin typeface="Arial" pitchFamily="34" charset="0"/>
              </a:defRPr>
            </a:lvl3pPr>
            <a:lvl4pPr marL="1600200" indent="-228600" eaLnBrk="0" hangingPunct="0">
              <a:defRPr sz="2400">
                <a:solidFill>
                  <a:srgbClr val="000000"/>
                </a:solidFill>
                <a:latin typeface="Arial" pitchFamily="34" charset="0"/>
              </a:defRPr>
            </a:lvl4pPr>
            <a:lvl5pPr marL="2057400" indent="-228600" eaLnBrk="0" hangingPunct="0">
              <a:defRPr sz="2400">
                <a:solidFill>
                  <a:srgbClr val="000000"/>
                </a:solidFill>
                <a:latin typeface="Arial" pitchFamily="34" charset="0"/>
              </a:defRPr>
            </a:lvl5pPr>
            <a:lvl6pPr marL="2514600" indent="-228600" eaLnBrk="0" fontAlgn="base" hangingPunct="0">
              <a:spcBef>
                <a:spcPct val="0"/>
              </a:spcBef>
              <a:spcAft>
                <a:spcPct val="0"/>
              </a:spcAft>
              <a:defRPr sz="2400">
                <a:solidFill>
                  <a:srgbClr val="000000"/>
                </a:solidFill>
                <a:latin typeface="Arial" pitchFamily="34" charset="0"/>
              </a:defRPr>
            </a:lvl6pPr>
            <a:lvl7pPr marL="2971800" indent="-228600" eaLnBrk="0" fontAlgn="base" hangingPunct="0">
              <a:spcBef>
                <a:spcPct val="0"/>
              </a:spcBef>
              <a:spcAft>
                <a:spcPct val="0"/>
              </a:spcAft>
              <a:defRPr sz="2400">
                <a:solidFill>
                  <a:srgbClr val="000000"/>
                </a:solidFill>
                <a:latin typeface="Arial" pitchFamily="34" charset="0"/>
              </a:defRPr>
            </a:lvl7pPr>
            <a:lvl8pPr marL="3429000" indent="-228600" eaLnBrk="0" fontAlgn="base" hangingPunct="0">
              <a:spcBef>
                <a:spcPct val="0"/>
              </a:spcBef>
              <a:spcAft>
                <a:spcPct val="0"/>
              </a:spcAft>
              <a:defRPr sz="2400">
                <a:solidFill>
                  <a:srgbClr val="000000"/>
                </a:solidFill>
                <a:latin typeface="Arial" pitchFamily="34" charset="0"/>
              </a:defRPr>
            </a:lvl8pPr>
            <a:lvl9pPr marL="3886200" indent="-228600" eaLnBrk="0" fontAlgn="base" hangingPunct="0">
              <a:spcBef>
                <a:spcPct val="0"/>
              </a:spcBef>
              <a:spcAft>
                <a:spcPct val="0"/>
              </a:spcAft>
              <a:defRPr sz="2400">
                <a:solidFill>
                  <a:srgbClr val="000000"/>
                </a:solidFill>
                <a:latin typeface="Arial" pitchFamily="34" charset="0"/>
              </a:defRPr>
            </a:lvl9pPr>
          </a:lstStyle>
          <a:p>
            <a:pPr eaLnBrk="1" hangingPunct="1"/>
            <a:r>
              <a:rPr lang="en-US" altLang="en-US" dirty="0"/>
              <a:t>End of Life</a:t>
            </a:r>
          </a:p>
        </p:txBody>
      </p:sp>
    </p:spTree>
    <p:extLst>
      <p:ext uri="{BB962C8B-B14F-4D97-AF65-F5344CB8AC3E}">
        <p14:creationId xmlns:p14="http://schemas.microsoft.com/office/powerpoint/2010/main" val="139550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2060578" y="5356225"/>
            <a:ext cx="18700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eaLnBrk="1" hangingPunct="1">
              <a:spcBef>
                <a:spcPct val="0"/>
              </a:spcBef>
              <a:buClrTx/>
              <a:buFontTx/>
              <a:buNone/>
            </a:pPr>
            <a:endParaRPr lang="en-US" altLang="en-US" sz="2400">
              <a:solidFill>
                <a:schemeClr val="tx1"/>
              </a:solidFill>
              <a:latin typeface="Times New Roman" pitchFamily="18" charset="0"/>
            </a:endParaRPr>
          </a:p>
        </p:txBody>
      </p:sp>
      <p:grpSp>
        <p:nvGrpSpPr>
          <p:cNvPr id="56323" name="Group 2"/>
          <p:cNvGrpSpPr>
            <a:grpSpLocks/>
          </p:cNvGrpSpPr>
          <p:nvPr/>
        </p:nvGrpSpPr>
        <p:grpSpPr bwMode="auto">
          <a:xfrm>
            <a:off x="2778125" y="1425575"/>
            <a:ext cx="6604000" cy="4986338"/>
            <a:chOff x="1287463" y="1174750"/>
            <a:chExt cx="6604000" cy="4986111"/>
          </a:xfrm>
        </p:grpSpPr>
        <p:sp>
          <p:nvSpPr>
            <p:cNvPr id="56325" name="Rectangle 3"/>
            <p:cNvSpPr>
              <a:spLocks noChangeArrowheads="1"/>
            </p:cNvSpPr>
            <p:nvPr/>
          </p:nvSpPr>
          <p:spPr bwMode="auto">
            <a:xfrm>
              <a:off x="2962275" y="5356225"/>
              <a:ext cx="29083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eaLnBrk="1" hangingPunct="1">
                <a:spcBef>
                  <a:spcPct val="0"/>
                </a:spcBef>
                <a:buClrTx/>
                <a:buFontTx/>
                <a:buNone/>
              </a:pPr>
              <a:endParaRPr lang="en-US" altLang="en-US" sz="2400">
                <a:solidFill>
                  <a:schemeClr val="tx1"/>
                </a:solidFill>
                <a:latin typeface="Times New Roman" pitchFamily="18" charset="0"/>
              </a:endParaRPr>
            </a:p>
          </p:txBody>
        </p:sp>
        <p:sp>
          <p:nvSpPr>
            <p:cNvPr id="56326" name="Freeform 4"/>
            <p:cNvSpPr>
              <a:spLocks/>
            </p:cNvSpPr>
            <p:nvPr/>
          </p:nvSpPr>
          <p:spPr bwMode="auto">
            <a:xfrm>
              <a:off x="1763713" y="1174750"/>
              <a:ext cx="5299075" cy="4138613"/>
            </a:xfrm>
            <a:custGeom>
              <a:avLst/>
              <a:gdLst>
                <a:gd name="T0" fmla="*/ 0 w 3265"/>
                <a:gd name="T1" fmla="*/ 2147483647 h 2552"/>
                <a:gd name="T2" fmla="*/ 661160638 w 3265"/>
                <a:gd name="T3" fmla="*/ 2147483647 h 2552"/>
                <a:gd name="T4" fmla="*/ 1309152303 w 3265"/>
                <a:gd name="T5" fmla="*/ 2147483647 h 2552"/>
                <a:gd name="T6" fmla="*/ 1941337631 w 3265"/>
                <a:gd name="T7" fmla="*/ 2147483647 h 2552"/>
                <a:gd name="T8" fmla="*/ 2147483647 w 3265"/>
                <a:gd name="T9" fmla="*/ 2147483647 h 2552"/>
                <a:gd name="T10" fmla="*/ 2147483647 w 3265"/>
                <a:gd name="T11" fmla="*/ 2147483647 h 2552"/>
                <a:gd name="T12" fmla="*/ 2147483647 w 3265"/>
                <a:gd name="T13" fmla="*/ 2147483647 h 2552"/>
                <a:gd name="T14" fmla="*/ 2147483647 w 3265"/>
                <a:gd name="T15" fmla="*/ 2147483647 h 2552"/>
                <a:gd name="T16" fmla="*/ 2147483647 w 3265"/>
                <a:gd name="T17" fmla="*/ 2147483647 h 2552"/>
                <a:gd name="T18" fmla="*/ 2147483647 w 3265"/>
                <a:gd name="T19" fmla="*/ 2147483647 h 2552"/>
                <a:gd name="T20" fmla="*/ 2147483647 w 3265"/>
                <a:gd name="T21" fmla="*/ 2147483647 h 2552"/>
                <a:gd name="T22" fmla="*/ 2147483647 w 3265"/>
                <a:gd name="T23" fmla="*/ 2147483647 h 2552"/>
                <a:gd name="T24" fmla="*/ 2147483647 w 3265"/>
                <a:gd name="T25" fmla="*/ 2147483647 h 2552"/>
                <a:gd name="T26" fmla="*/ 2147483647 w 3265"/>
                <a:gd name="T27" fmla="*/ 1667390742 h 2552"/>
                <a:gd name="T28" fmla="*/ 2147483647 w 3265"/>
                <a:gd name="T29" fmla="*/ 1130880867 h 2552"/>
                <a:gd name="T30" fmla="*/ 2147483647 w 3265"/>
                <a:gd name="T31" fmla="*/ 575959679 h 2552"/>
                <a:gd name="T32" fmla="*/ 2147483647 w 3265"/>
                <a:gd name="T33" fmla="*/ 0 h 255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65"/>
                <a:gd name="T52" fmla="*/ 0 h 2552"/>
                <a:gd name="T53" fmla="*/ 3265 w 3265"/>
                <a:gd name="T54" fmla="*/ 2552 h 255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65" h="2552">
                  <a:moveTo>
                    <a:pt x="0" y="2551"/>
                  </a:moveTo>
                  <a:lnTo>
                    <a:pt x="251" y="2458"/>
                  </a:lnTo>
                  <a:lnTo>
                    <a:pt x="497" y="2355"/>
                  </a:lnTo>
                  <a:lnTo>
                    <a:pt x="737" y="2243"/>
                  </a:lnTo>
                  <a:lnTo>
                    <a:pt x="973" y="2121"/>
                  </a:lnTo>
                  <a:lnTo>
                    <a:pt x="1202" y="1990"/>
                  </a:lnTo>
                  <a:lnTo>
                    <a:pt x="1426" y="1849"/>
                  </a:lnTo>
                  <a:lnTo>
                    <a:pt x="1642" y="1701"/>
                  </a:lnTo>
                  <a:lnTo>
                    <a:pt x="1853" y="1542"/>
                  </a:lnTo>
                  <a:lnTo>
                    <a:pt x="2056" y="1377"/>
                  </a:lnTo>
                  <a:lnTo>
                    <a:pt x="2252" y="1203"/>
                  </a:lnTo>
                  <a:lnTo>
                    <a:pt x="2440" y="1021"/>
                  </a:lnTo>
                  <a:lnTo>
                    <a:pt x="2622" y="831"/>
                  </a:lnTo>
                  <a:lnTo>
                    <a:pt x="2795" y="634"/>
                  </a:lnTo>
                  <a:lnTo>
                    <a:pt x="2960" y="430"/>
                  </a:lnTo>
                  <a:lnTo>
                    <a:pt x="3116" y="219"/>
                  </a:lnTo>
                  <a:lnTo>
                    <a:pt x="3264" y="0"/>
                  </a:lnTo>
                </a:path>
              </a:pathLst>
            </a:custGeom>
            <a:noFill/>
            <a:ln w="25400" cap="rnd"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27" name="Freeform 5"/>
            <p:cNvSpPr>
              <a:spLocks/>
            </p:cNvSpPr>
            <p:nvPr/>
          </p:nvSpPr>
          <p:spPr bwMode="auto">
            <a:xfrm>
              <a:off x="5949950" y="1379538"/>
              <a:ext cx="1528763" cy="1501775"/>
            </a:xfrm>
            <a:custGeom>
              <a:avLst/>
              <a:gdLst>
                <a:gd name="T0" fmla="*/ 1771671217 w 963"/>
                <a:gd name="T1" fmla="*/ 0 h 946"/>
                <a:gd name="T2" fmla="*/ 1444050797 w 963"/>
                <a:gd name="T3" fmla="*/ 526713450 h 946"/>
                <a:gd name="T4" fmla="*/ 1199594767 w 963"/>
                <a:gd name="T5" fmla="*/ 1030744700 h 946"/>
                <a:gd name="T6" fmla="*/ 763608387 w 963"/>
                <a:gd name="T7" fmla="*/ 1350803750 h 946"/>
                <a:gd name="T8" fmla="*/ 516632994 w 963"/>
                <a:gd name="T9" fmla="*/ 1880036563 h 946"/>
                <a:gd name="T10" fmla="*/ 0 w 963"/>
                <a:gd name="T11" fmla="*/ 2147483647 h 946"/>
                <a:gd name="T12" fmla="*/ 624998954 w 963"/>
                <a:gd name="T13" fmla="*/ 2147483647 h 946"/>
                <a:gd name="T14" fmla="*/ 1199594767 w 963"/>
                <a:gd name="T15" fmla="*/ 2011084688 h 946"/>
                <a:gd name="T16" fmla="*/ 1524695824 w 963"/>
                <a:gd name="T17" fmla="*/ 2147483647 h 946"/>
                <a:gd name="T18" fmla="*/ 1907759699 w 963"/>
                <a:gd name="T19" fmla="*/ 2036286250 h 946"/>
                <a:gd name="T20" fmla="*/ 2147483647 w 963"/>
                <a:gd name="T21" fmla="*/ 2147483647 h 946"/>
                <a:gd name="T22" fmla="*/ 2147483647 w 963"/>
                <a:gd name="T23" fmla="*/ 2147483647 h 9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63"/>
                <a:gd name="T37" fmla="*/ 0 h 946"/>
                <a:gd name="T38" fmla="*/ 963 w 963"/>
                <a:gd name="T39" fmla="*/ 946 h 94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63" h="946">
                  <a:moveTo>
                    <a:pt x="703" y="0"/>
                  </a:moveTo>
                  <a:lnTo>
                    <a:pt x="573" y="209"/>
                  </a:lnTo>
                  <a:lnTo>
                    <a:pt x="476" y="409"/>
                  </a:lnTo>
                  <a:lnTo>
                    <a:pt x="303" y="536"/>
                  </a:lnTo>
                  <a:lnTo>
                    <a:pt x="205" y="746"/>
                  </a:lnTo>
                  <a:lnTo>
                    <a:pt x="0" y="892"/>
                  </a:lnTo>
                  <a:lnTo>
                    <a:pt x="248" y="882"/>
                  </a:lnTo>
                  <a:lnTo>
                    <a:pt x="476" y="798"/>
                  </a:lnTo>
                  <a:lnTo>
                    <a:pt x="605" y="945"/>
                  </a:lnTo>
                  <a:lnTo>
                    <a:pt x="757" y="808"/>
                  </a:lnTo>
                  <a:lnTo>
                    <a:pt x="908" y="924"/>
                  </a:lnTo>
                  <a:lnTo>
                    <a:pt x="962" y="903"/>
                  </a:lnTo>
                </a:path>
              </a:pathLst>
            </a:custGeom>
            <a:noFill/>
            <a:ln w="25400" cap="rnd" cmpd="sng">
              <a:solidFill>
                <a:schemeClr val="tx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28" name="Freeform 6" descr="Small confetti"/>
            <p:cNvSpPr>
              <a:spLocks/>
            </p:cNvSpPr>
            <p:nvPr/>
          </p:nvSpPr>
          <p:spPr bwMode="auto">
            <a:xfrm>
              <a:off x="5537200" y="2795588"/>
              <a:ext cx="654050" cy="1385887"/>
            </a:xfrm>
            <a:custGeom>
              <a:avLst/>
              <a:gdLst>
                <a:gd name="T0" fmla="*/ 624998750 w 412"/>
                <a:gd name="T1" fmla="*/ 0 h 873"/>
                <a:gd name="T2" fmla="*/ 0 w 412"/>
                <a:gd name="T3" fmla="*/ 2094248294 h 873"/>
                <a:gd name="T4" fmla="*/ 544353750 w 412"/>
                <a:gd name="T5" fmla="*/ 2147483647 h 873"/>
                <a:gd name="T6" fmla="*/ 1035785013 w 412"/>
                <a:gd name="T7" fmla="*/ 264615517 h 873"/>
                <a:gd name="T8" fmla="*/ 652721263 w 412"/>
                <a:gd name="T9" fmla="*/ 0 h 873"/>
                <a:gd name="T10" fmla="*/ 624998750 w 412"/>
                <a:gd name="T11" fmla="*/ 0 h 873"/>
                <a:gd name="T12" fmla="*/ 0 60000 65536"/>
                <a:gd name="T13" fmla="*/ 0 60000 65536"/>
                <a:gd name="T14" fmla="*/ 0 60000 65536"/>
                <a:gd name="T15" fmla="*/ 0 60000 65536"/>
                <a:gd name="T16" fmla="*/ 0 60000 65536"/>
                <a:gd name="T17" fmla="*/ 0 60000 65536"/>
                <a:gd name="T18" fmla="*/ 0 w 412"/>
                <a:gd name="T19" fmla="*/ 0 h 873"/>
                <a:gd name="T20" fmla="*/ 412 w 412"/>
                <a:gd name="T21" fmla="*/ 873 h 873"/>
              </a:gdLst>
              <a:ahLst/>
              <a:cxnLst>
                <a:cxn ang="T12">
                  <a:pos x="T0" y="T1"/>
                </a:cxn>
                <a:cxn ang="T13">
                  <a:pos x="T2" y="T3"/>
                </a:cxn>
                <a:cxn ang="T14">
                  <a:pos x="T4" y="T5"/>
                </a:cxn>
                <a:cxn ang="T15">
                  <a:pos x="T6" y="T7"/>
                </a:cxn>
                <a:cxn ang="T16">
                  <a:pos x="T8" y="T9"/>
                </a:cxn>
                <a:cxn ang="T17">
                  <a:pos x="T10" y="T11"/>
                </a:cxn>
              </a:cxnLst>
              <a:rect l="T18" t="T19" r="T20" b="T21"/>
              <a:pathLst>
                <a:path w="412" h="873">
                  <a:moveTo>
                    <a:pt x="248" y="0"/>
                  </a:moveTo>
                  <a:lnTo>
                    <a:pt x="0" y="831"/>
                  </a:lnTo>
                  <a:lnTo>
                    <a:pt x="216" y="872"/>
                  </a:lnTo>
                  <a:lnTo>
                    <a:pt x="411" y="105"/>
                  </a:lnTo>
                  <a:lnTo>
                    <a:pt x="259" y="0"/>
                  </a:lnTo>
                  <a:lnTo>
                    <a:pt x="248" y="0"/>
                  </a:lnTo>
                </a:path>
              </a:pathLst>
            </a:custGeom>
            <a:pattFill prst="smConfetti">
              <a:fgClr>
                <a:srgbClr val="FFFFFF"/>
              </a:fgClr>
              <a:bgClr>
                <a:srgbClr val="0000FF"/>
              </a:bgClr>
            </a:pattFill>
            <a:ln w="25400" cap="rnd" cmpd="sng">
              <a:solidFill>
                <a:srgbClr val="063DE8"/>
              </a:solidFill>
              <a:prstDash val="solid"/>
              <a:round/>
              <a:headEnd type="none" w="med" len="med"/>
              <a:tailEnd type="none" w="med" len="med"/>
            </a:ln>
          </p:spPr>
          <p:txBody>
            <a:bodyPr/>
            <a:lstStyle/>
            <a:p>
              <a:endParaRPr lang="en-US"/>
            </a:p>
          </p:txBody>
        </p:sp>
        <p:sp>
          <p:nvSpPr>
            <p:cNvPr id="56329" name="Freeform 7"/>
            <p:cNvSpPr>
              <a:spLocks/>
            </p:cNvSpPr>
            <p:nvPr/>
          </p:nvSpPr>
          <p:spPr bwMode="auto">
            <a:xfrm>
              <a:off x="4819650" y="2795588"/>
              <a:ext cx="1098550" cy="1101725"/>
            </a:xfrm>
            <a:custGeom>
              <a:avLst/>
              <a:gdLst>
                <a:gd name="T0" fmla="*/ 1741428763 w 692"/>
                <a:gd name="T1" fmla="*/ 0 h 694"/>
                <a:gd name="T2" fmla="*/ 1305440938 w 692"/>
                <a:gd name="T3" fmla="*/ 740925938 h 694"/>
                <a:gd name="T4" fmla="*/ 977820625 w 692"/>
                <a:gd name="T5" fmla="*/ 846772500 h 694"/>
                <a:gd name="T6" fmla="*/ 791329063 w 692"/>
                <a:gd name="T7" fmla="*/ 1060986575 h 694"/>
                <a:gd name="T8" fmla="*/ 680442188 w 692"/>
                <a:gd name="T9" fmla="*/ 1270158750 h 694"/>
                <a:gd name="T10" fmla="*/ 269657513 w 692"/>
                <a:gd name="T11" fmla="*/ 1428929388 h 694"/>
                <a:gd name="T12" fmla="*/ 163810950 w 692"/>
                <a:gd name="T13" fmla="*/ 1615420950 h 694"/>
                <a:gd name="T14" fmla="*/ 136088438 w 692"/>
                <a:gd name="T15" fmla="*/ 1746469075 h 694"/>
                <a:gd name="T16" fmla="*/ 0 w 692"/>
                <a:gd name="T17" fmla="*/ 1746469075 h 6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2"/>
                <a:gd name="T28" fmla="*/ 0 h 694"/>
                <a:gd name="T29" fmla="*/ 692 w 692"/>
                <a:gd name="T30" fmla="*/ 694 h 6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2" h="694">
                  <a:moveTo>
                    <a:pt x="691" y="0"/>
                  </a:moveTo>
                  <a:lnTo>
                    <a:pt x="518" y="294"/>
                  </a:lnTo>
                  <a:lnTo>
                    <a:pt x="388" y="336"/>
                  </a:lnTo>
                  <a:lnTo>
                    <a:pt x="314" y="421"/>
                  </a:lnTo>
                  <a:lnTo>
                    <a:pt x="270" y="504"/>
                  </a:lnTo>
                  <a:lnTo>
                    <a:pt x="107" y="567"/>
                  </a:lnTo>
                  <a:lnTo>
                    <a:pt x="65" y="641"/>
                  </a:lnTo>
                  <a:lnTo>
                    <a:pt x="54" y="693"/>
                  </a:lnTo>
                  <a:lnTo>
                    <a:pt x="0" y="693"/>
                  </a:lnTo>
                </a:path>
              </a:pathLst>
            </a:custGeom>
            <a:noFill/>
            <a:ln w="12700" cap="rnd" cmpd="sng">
              <a:solidFill>
                <a:schemeClr val="tx2"/>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30" name="Freeform 8"/>
            <p:cNvSpPr>
              <a:spLocks/>
            </p:cNvSpPr>
            <p:nvPr/>
          </p:nvSpPr>
          <p:spPr bwMode="auto">
            <a:xfrm>
              <a:off x="4200525" y="3895725"/>
              <a:ext cx="654050" cy="501650"/>
            </a:xfrm>
            <a:custGeom>
              <a:avLst/>
              <a:gdLst>
                <a:gd name="T0" fmla="*/ 1038298805 w 411"/>
                <a:gd name="T1" fmla="*/ 0 h 316"/>
                <a:gd name="T2" fmla="*/ 683757556 w 411"/>
                <a:gd name="T3" fmla="*/ 131048125 h 316"/>
                <a:gd name="T4" fmla="*/ 463435005 w 411"/>
                <a:gd name="T5" fmla="*/ 423386250 h 316"/>
                <a:gd name="T6" fmla="*/ 108895347 w 411"/>
                <a:gd name="T7" fmla="*/ 501511888 h 316"/>
                <a:gd name="T8" fmla="*/ 0 w 411"/>
                <a:gd name="T9" fmla="*/ 715724375 h 316"/>
                <a:gd name="T10" fmla="*/ 27856801 w 411"/>
                <a:gd name="T11" fmla="*/ 793850013 h 316"/>
                <a:gd name="T12" fmla="*/ 0 60000 65536"/>
                <a:gd name="T13" fmla="*/ 0 60000 65536"/>
                <a:gd name="T14" fmla="*/ 0 60000 65536"/>
                <a:gd name="T15" fmla="*/ 0 60000 65536"/>
                <a:gd name="T16" fmla="*/ 0 60000 65536"/>
                <a:gd name="T17" fmla="*/ 0 60000 65536"/>
                <a:gd name="T18" fmla="*/ 0 w 411"/>
                <a:gd name="T19" fmla="*/ 0 h 316"/>
                <a:gd name="T20" fmla="*/ 411 w 411"/>
                <a:gd name="T21" fmla="*/ 316 h 316"/>
              </a:gdLst>
              <a:ahLst/>
              <a:cxnLst>
                <a:cxn ang="T12">
                  <a:pos x="T0" y="T1"/>
                </a:cxn>
                <a:cxn ang="T13">
                  <a:pos x="T2" y="T3"/>
                </a:cxn>
                <a:cxn ang="T14">
                  <a:pos x="T4" y="T5"/>
                </a:cxn>
                <a:cxn ang="T15">
                  <a:pos x="T6" y="T7"/>
                </a:cxn>
                <a:cxn ang="T16">
                  <a:pos x="T8" y="T9"/>
                </a:cxn>
                <a:cxn ang="T17">
                  <a:pos x="T10" y="T11"/>
                </a:cxn>
              </a:cxnLst>
              <a:rect l="T18" t="T19" r="T20" b="T21"/>
              <a:pathLst>
                <a:path w="411" h="316">
                  <a:moveTo>
                    <a:pt x="410" y="0"/>
                  </a:moveTo>
                  <a:lnTo>
                    <a:pt x="270" y="52"/>
                  </a:lnTo>
                  <a:lnTo>
                    <a:pt x="183" y="168"/>
                  </a:lnTo>
                  <a:lnTo>
                    <a:pt x="43" y="199"/>
                  </a:lnTo>
                  <a:lnTo>
                    <a:pt x="0" y="284"/>
                  </a:lnTo>
                  <a:lnTo>
                    <a:pt x="11" y="315"/>
                  </a:lnTo>
                </a:path>
              </a:pathLst>
            </a:custGeom>
            <a:noFill/>
            <a:ln w="12700" cap="rnd" cmpd="sng">
              <a:solidFill>
                <a:schemeClr val="tx2"/>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31" name="Freeform 9"/>
            <p:cNvSpPr>
              <a:spLocks/>
            </p:cNvSpPr>
            <p:nvPr/>
          </p:nvSpPr>
          <p:spPr bwMode="auto">
            <a:xfrm>
              <a:off x="3756025" y="4379913"/>
              <a:ext cx="463550" cy="150812"/>
            </a:xfrm>
            <a:custGeom>
              <a:avLst/>
              <a:gdLst>
                <a:gd name="T0" fmla="*/ 733366263 w 292"/>
                <a:gd name="T1" fmla="*/ 0 h 95"/>
                <a:gd name="T2" fmla="*/ 405745950 w 292"/>
                <a:gd name="T3" fmla="*/ 27720833 h 95"/>
                <a:gd name="T4" fmla="*/ 241935000 w 292"/>
                <a:gd name="T5" fmla="*/ 211692423 h 95"/>
                <a:gd name="T6" fmla="*/ 0 w 292"/>
                <a:gd name="T7" fmla="*/ 236893902 h 95"/>
                <a:gd name="T8" fmla="*/ 0 60000 65536"/>
                <a:gd name="T9" fmla="*/ 0 60000 65536"/>
                <a:gd name="T10" fmla="*/ 0 60000 65536"/>
                <a:gd name="T11" fmla="*/ 0 60000 65536"/>
                <a:gd name="T12" fmla="*/ 0 w 292"/>
                <a:gd name="T13" fmla="*/ 0 h 95"/>
                <a:gd name="T14" fmla="*/ 292 w 292"/>
                <a:gd name="T15" fmla="*/ 95 h 95"/>
              </a:gdLst>
              <a:ahLst/>
              <a:cxnLst>
                <a:cxn ang="T8">
                  <a:pos x="T0" y="T1"/>
                </a:cxn>
                <a:cxn ang="T9">
                  <a:pos x="T2" y="T3"/>
                </a:cxn>
                <a:cxn ang="T10">
                  <a:pos x="T4" y="T5"/>
                </a:cxn>
                <a:cxn ang="T11">
                  <a:pos x="T6" y="T7"/>
                </a:cxn>
              </a:cxnLst>
              <a:rect l="T12" t="T13" r="T14" b="T15"/>
              <a:pathLst>
                <a:path w="292" h="95">
                  <a:moveTo>
                    <a:pt x="291" y="0"/>
                  </a:moveTo>
                  <a:lnTo>
                    <a:pt x="161" y="11"/>
                  </a:lnTo>
                  <a:lnTo>
                    <a:pt x="96" y="84"/>
                  </a:lnTo>
                  <a:lnTo>
                    <a:pt x="0" y="94"/>
                  </a:lnTo>
                </a:path>
              </a:pathLst>
            </a:custGeom>
            <a:noFill/>
            <a:ln w="12700" cap="rnd" cmpd="sng">
              <a:solidFill>
                <a:schemeClr val="tx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32" name="Freeform 10" descr="Small confetti"/>
            <p:cNvSpPr>
              <a:spLocks/>
            </p:cNvSpPr>
            <p:nvPr/>
          </p:nvSpPr>
          <p:spPr bwMode="auto">
            <a:xfrm>
              <a:off x="3359150" y="4529138"/>
              <a:ext cx="654050" cy="1385887"/>
            </a:xfrm>
            <a:custGeom>
              <a:avLst/>
              <a:gdLst>
                <a:gd name="T0" fmla="*/ 630575811 w 411"/>
                <a:gd name="T1" fmla="*/ 0 h 873"/>
                <a:gd name="T2" fmla="*/ 0 w 411"/>
                <a:gd name="T3" fmla="*/ 2094248294 h 873"/>
                <a:gd name="T4" fmla="*/ 547005408 w 411"/>
                <a:gd name="T5" fmla="*/ 2147483647 h 873"/>
                <a:gd name="T6" fmla="*/ 1038298805 w 411"/>
                <a:gd name="T7" fmla="*/ 267136466 h 873"/>
                <a:gd name="T8" fmla="*/ 655900755 w 411"/>
                <a:gd name="T9" fmla="*/ 0 h 873"/>
                <a:gd name="T10" fmla="*/ 630575811 w 411"/>
                <a:gd name="T11" fmla="*/ 0 h 873"/>
                <a:gd name="T12" fmla="*/ 0 60000 65536"/>
                <a:gd name="T13" fmla="*/ 0 60000 65536"/>
                <a:gd name="T14" fmla="*/ 0 60000 65536"/>
                <a:gd name="T15" fmla="*/ 0 60000 65536"/>
                <a:gd name="T16" fmla="*/ 0 60000 65536"/>
                <a:gd name="T17" fmla="*/ 0 60000 65536"/>
                <a:gd name="T18" fmla="*/ 0 w 411"/>
                <a:gd name="T19" fmla="*/ 0 h 873"/>
                <a:gd name="T20" fmla="*/ 411 w 411"/>
                <a:gd name="T21" fmla="*/ 873 h 873"/>
              </a:gdLst>
              <a:ahLst/>
              <a:cxnLst>
                <a:cxn ang="T12">
                  <a:pos x="T0" y="T1"/>
                </a:cxn>
                <a:cxn ang="T13">
                  <a:pos x="T2" y="T3"/>
                </a:cxn>
                <a:cxn ang="T14">
                  <a:pos x="T4" y="T5"/>
                </a:cxn>
                <a:cxn ang="T15">
                  <a:pos x="T6" y="T7"/>
                </a:cxn>
                <a:cxn ang="T16">
                  <a:pos x="T8" y="T9"/>
                </a:cxn>
                <a:cxn ang="T17">
                  <a:pos x="T10" y="T11"/>
                </a:cxn>
              </a:cxnLst>
              <a:rect l="T18" t="T19" r="T20" b="T21"/>
              <a:pathLst>
                <a:path w="411" h="873">
                  <a:moveTo>
                    <a:pt x="249" y="0"/>
                  </a:moveTo>
                  <a:lnTo>
                    <a:pt x="0" y="831"/>
                  </a:lnTo>
                  <a:lnTo>
                    <a:pt x="216" y="872"/>
                  </a:lnTo>
                  <a:lnTo>
                    <a:pt x="410" y="106"/>
                  </a:lnTo>
                  <a:lnTo>
                    <a:pt x="259" y="0"/>
                  </a:lnTo>
                  <a:lnTo>
                    <a:pt x="249" y="0"/>
                  </a:lnTo>
                </a:path>
              </a:pathLst>
            </a:custGeom>
            <a:pattFill prst="smConfetti">
              <a:fgClr>
                <a:srgbClr val="FFFFFF"/>
              </a:fgClr>
              <a:bgClr>
                <a:srgbClr val="0000FF"/>
              </a:bgClr>
            </a:pattFill>
            <a:ln w="25400" cap="rnd" cmpd="sng">
              <a:solidFill>
                <a:srgbClr val="063DE8"/>
              </a:solidFill>
              <a:prstDash val="solid"/>
              <a:round/>
              <a:headEnd type="none" w="med" len="med"/>
              <a:tailEnd type="none" w="med" len="med"/>
            </a:ln>
          </p:spPr>
          <p:txBody>
            <a:bodyPr/>
            <a:lstStyle/>
            <a:p>
              <a:endParaRPr lang="en-US"/>
            </a:p>
          </p:txBody>
        </p:sp>
        <p:sp>
          <p:nvSpPr>
            <p:cNvPr id="56333" name="Freeform 11"/>
            <p:cNvSpPr>
              <a:spLocks/>
            </p:cNvSpPr>
            <p:nvPr/>
          </p:nvSpPr>
          <p:spPr bwMode="auto">
            <a:xfrm>
              <a:off x="1831975" y="4529138"/>
              <a:ext cx="1924050" cy="919162"/>
            </a:xfrm>
            <a:custGeom>
              <a:avLst/>
              <a:gdLst>
                <a:gd name="T0" fmla="*/ 0 w 1212"/>
                <a:gd name="T1" fmla="*/ 1456649520 h 579"/>
                <a:gd name="T2" fmla="*/ 201612500 w 1212"/>
                <a:gd name="T3" fmla="*/ 1393644854 h 579"/>
                <a:gd name="T4" fmla="*/ 403225000 w 1212"/>
                <a:gd name="T5" fmla="*/ 1323080518 h 579"/>
                <a:gd name="T6" fmla="*/ 599797188 w 1212"/>
                <a:gd name="T7" fmla="*/ 1255037130 h 579"/>
                <a:gd name="T8" fmla="*/ 801409688 w 1212"/>
                <a:gd name="T9" fmla="*/ 1176911535 h 579"/>
                <a:gd name="T10" fmla="*/ 995462513 w 1212"/>
                <a:gd name="T11" fmla="*/ 1098787527 h 579"/>
                <a:gd name="T12" fmla="*/ 1192034700 w 1212"/>
                <a:gd name="T13" fmla="*/ 1015621623 h 579"/>
                <a:gd name="T14" fmla="*/ 1383566575 w 1212"/>
                <a:gd name="T15" fmla="*/ 929936357 h 579"/>
                <a:gd name="T16" fmla="*/ 1577617813 w 1212"/>
                <a:gd name="T17" fmla="*/ 839210781 h 579"/>
                <a:gd name="T18" fmla="*/ 1766630325 w 1212"/>
                <a:gd name="T19" fmla="*/ 748485205 h 579"/>
                <a:gd name="T20" fmla="*/ 1955641250 w 1212"/>
                <a:gd name="T21" fmla="*/ 650199959 h 579"/>
                <a:gd name="T22" fmla="*/ 2142132813 w 1212"/>
                <a:gd name="T23" fmla="*/ 549393764 h 579"/>
                <a:gd name="T24" fmla="*/ 2147483647 w 1212"/>
                <a:gd name="T25" fmla="*/ 446066620 h 579"/>
                <a:gd name="T26" fmla="*/ 2147483647 w 1212"/>
                <a:gd name="T27" fmla="*/ 340220115 h 579"/>
                <a:gd name="T28" fmla="*/ 2147483647 w 1212"/>
                <a:gd name="T29" fmla="*/ 231854249 h 579"/>
                <a:gd name="T30" fmla="*/ 2147483647 w 1212"/>
                <a:gd name="T31" fmla="*/ 118446486 h 579"/>
                <a:gd name="T32" fmla="*/ 2147483647 w 1212"/>
                <a:gd name="T33" fmla="*/ 0 h 57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12"/>
                <a:gd name="T52" fmla="*/ 0 h 579"/>
                <a:gd name="T53" fmla="*/ 1212 w 1212"/>
                <a:gd name="T54" fmla="*/ 579 h 57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12" h="579">
                  <a:moveTo>
                    <a:pt x="0" y="578"/>
                  </a:moveTo>
                  <a:lnTo>
                    <a:pt x="80" y="553"/>
                  </a:lnTo>
                  <a:lnTo>
                    <a:pt x="160" y="525"/>
                  </a:lnTo>
                  <a:lnTo>
                    <a:pt x="238" y="498"/>
                  </a:lnTo>
                  <a:lnTo>
                    <a:pt x="318" y="467"/>
                  </a:lnTo>
                  <a:lnTo>
                    <a:pt x="395" y="436"/>
                  </a:lnTo>
                  <a:lnTo>
                    <a:pt x="473" y="403"/>
                  </a:lnTo>
                  <a:lnTo>
                    <a:pt x="549" y="369"/>
                  </a:lnTo>
                  <a:lnTo>
                    <a:pt x="626" y="333"/>
                  </a:lnTo>
                  <a:lnTo>
                    <a:pt x="701" y="297"/>
                  </a:lnTo>
                  <a:lnTo>
                    <a:pt x="776" y="258"/>
                  </a:lnTo>
                  <a:lnTo>
                    <a:pt x="850" y="218"/>
                  </a:lnTo>
                  <a:lnTo>
                    <a:pt x="925" y="177"/>
                  </a:lnTo>
                  <a:lnTo>
                    <a:pt x="996" y="135"/>
                  </a:lnTo>
                  <a:lnTo>
                    <a:pt x="1069" y="92"/>
                  </a:lnTo>
                  <a:lnTo>
                    <a:pt x="1139" y="47"/>
                  </a:lnTo>
                  <a:lnTo>
                    <a:pt x="1211" y="0"/>
                  </a:lnTo>
                </a:path>
              </a:pathLst>
            </a:custGeom>
            <a:noFill/>
            <a:ln w="12700" cap="rnd" cmpd="sng">
              <a:solidFill>
                <a:schemeClr val="tx2"/>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334" name="Rectangle 12"/>
            <p:cNvSpPr>
              <a:spLocks noChangeArrowheads="1"/>
            </p:cNvSpPr>
            <p:nvPr/>
          </p:nvSpPr>
          <p:spPr bwMode="auto">
            <a:xfrm>
              <a:off x="6883400" y="2233613"/>
              <a:ext cx="1008063"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defTabSz="368300"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defTabSz="36830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defTabSz="3683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defTabSz="3683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defTabSz="3683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400">
                  <a:solidFill>
                    <a:schemeClr val="tx1"/>
                  </a:solidFill>
                  <a:latin typeface="Times New Roman" pitchFamily="18" charset="0"/>
                </a:rPr>
                <a:t>Paper Web</a:t>
              </a:r>
            </a:p>
          </p:txBody>
        </p:sp>
        <p:sp>
          <p:nvSpPr>
            <p:cNvPr id="56335" name="Line 13"/>
            <p:cNvSpPr>
              <a:spLocks noChangeShapeType="1"/>
            </p:cNvSpPr>
            <p:nvPr/>
          </p:nvSpPr>
          <p:spPr bwMode="auto">
            <a:xfrm flipH="1" flipV="1">
              <a:off x="6800850" y="1874838"/>
              <a:ext cx="407988" cy="327025"/>
            </a:xfrm>
            <a:prstGeom prst="line">
              <a:avLst/>
            </a:prstGeom>
            <a:noFill/>
            <a:ln w="127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36" name="Rectangle 14"/>
            <p:cNvSpPr>
              <a:spLocks noChangeArrowheads="1"/>
            </p:cNvSpPr>
            <p:nvPr/>
          </p:nvSpPr>
          <p:spPr bwMode="auto">
            <a:xfrm>
              <a:off x="5400675" y="1628775"/>
              <a:ext cx="695325" cy="22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defTabSz="368300"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defTabSz="36830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defTabSz="3683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defTabSz="3683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defTabSz="3683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400">
                  <a:solidFill>
                    <a:schemeClr val="tx1"/>
                  </a:solidFill>
                  <a:latin typeface="Times New Roman" pitchFamily="18" charset="0"/>
                </a:rPr>
                <a:t>Coating</a:t>
              </a:r>
            </a:p>
          </p:txBody>
        </p:sp>
        <p:sp>
          <p:nvSpPr>
            <p:cNvPr id="56337" name="Line 15"/>
            <p:cNvSpPr>
              <a:spLocks noChangeShapeType="1"/>
            </p:cNvSpPr>
            <p:nvPr/>
          </p:nvSpPr>
          <p:spPr bwMode="auto">
            <a:xfrm>
              <a:off x="6137275" y="1784350"/>
              <a:ext cx="457200" cy="71438"/>
            </a:xfrm>
            <a:prstGeom prst="line">
              <a:avLst/>
            </a:prstGeom>
            <a:noFill/>
            <a:ln w="127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38" name="Rectangle 16"/>
            <p:cNvSpPr>
              <a:spLocks noChangeArrowheads="1"/>
            </p:cNvSpPr>
            <p:nvPr/>
          </p:nvSpPr>
          <p:spPr bwMode="auto">
            <a:xfrm>
              <a:off x="4306888" y="2033588"/>
              <a:ext cx="1433512"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defTabSz="368300"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defTabSz="36830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defTabSz="3683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defTabSz="3683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defTabSz="3683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400">
                  <a:solidFill>
                    <a:schemeClr val="tx1"/>
                  </a:solidFill>
                  <a:latin typeface="Times New Roman" pitchFamily="18" charset="0"/>
                </a:rPr>
                <a:t>Yankee Surface</a:t>
              </a:r>
            </a:p>
          </p:txBody>
        </p:sp>
        <p:sp>
          <p:nvSpPr>
            <p:cNvPr id="56339" name="Line 17"/>
            <p:cNvSpPr>
              <a:spLocks noChangeShapeType="1"/>
            </p:cNvSpPr>
            <p:nvPr/>
          </p:nvSpPr>
          <p:spPr bwMode="auto">
            <a:xfrm>
              <a:off x="5735638" y="2170113"/>
              <a:ext cx="223837" cy="336550"/>
            </a:xfrm>
            <a:prstGeom prst="line">
              <a:avLst/>
            </a:prstGeom>
            <a:noFill/>
            <a:ln w="127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40" name="Rectangle 18"/>
            <p:cNvSpPr>
              <a:spLocks noChangeArrowheads="1"/>
            </p:cNvSpPr>
            <p:nvPr/>
          </p:nvSpPr>
          <p:spPr bwMode="auto">
            <a:xfrm>
              <a:off x="6211888" y="3500438"/>
              <a:ext cx="59690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defTabSz="368300"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defTabSz="36830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defTabSz="3683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defTabSz="3683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defTabSz="3683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400">
                  <a:solidFill>
                    <a:schemeClr val="tx1"/>
                  </a:solidFill>
                  <a:latin typeface="Times New Roman" pitchFamily="18" charset="0"/>
                </a:rPr>
                <a:t>Crepe</a:t>
              </a:r>
            </a:p>
            <a:p>
              <a:pPr>
                <a:spcBef>
                  <a:spcPct val="0"/>
                </a:spcBef>
                <a:buClrTx/>
                <a:buFontTx/>
                <a:buNone/>
              </a:pPr>
              <a:r>
                <a:rPr lang="en-US" altLang="en-US" sz="1400">
                  <a:solidFill>
                    <a:schemeClr val="tx1"/>
                  </a:solidFill>
                  <a:latin typeface="Times New Roman" pitchFamily="18" charset="0"/>
                </a:rPr>
                <a:t>Doctor</a:t>
              </a:r>
            </a:p>
          </p:txBody>
        </p:sp>
        <p:sp>
          <p:nvSpPr>
            <p:cNvPr id="56341" name="Rectangle 19"/>
            <p:cNvSpPr>
              <a:spLocks noChangeArrowheads="1"/>
            </p:cNvSpPr>
            <p:nvPr/>
          </p:nvSpPr>
          <p:spPr bwMode="auto">
            <a:xfrm>
              <a:off x="3930650" y="5468938"/>
              <a:ext cx="144145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defTabSz="368300"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defTabSz="36830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defTabSz="3683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defTabSz="3683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defTabSz="3683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400">
                  <a:solidFill>
                    <a:schemeClr val="tx1"/>
                  </a:solidFill>
                  <a:latin typeface="Times New Roman" pitchFamily="18" charset="0"/>
                </a:rPr>
                <a:t>Cleaning Doctor</a:t>
              </a:r>
            </a:p>
            <a:p>
              <a:pPr>
                <a:spcBef>
                  <a:spcPct val="0"/>
                </a:spcBef>
                <a:buClrTx/>
                <a:buFontTx/>
                <a:buNone/>
              </a:pPr>
              <a:r>
                <a:rPr lang="en-US" altLang="en-US" sz="1400">
                  <a:solidFill>
                    <a:schemeClr val="tx1"/>
                  </a:solidFill>
                  <a:latin typeface="Times New Roman" pitchFamily="18" charset="0"/>
                </a:rPr>
                <a:t>(levels coating)</a:t>
              </a:r>
            </a:p>
          </p:txBody>
        </p:sp>
        <p:sp>
          <p:nvSpPr>
            <p:cNvPr id="56342" name="Rectangle 20"/>
            <p:cNvSpPr>
              <a:spLocks noChangeArrowheads="1"/>
            </p:cNvSpPr>
            <p:nvPr/>
          </p:nvSpPr>
          <p:spPr bwMode="auto">
            <a:xfrm>
              <a:off x="2798763" y="2919413"/>
              <a:ext cx="166370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defTabSz="368300"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defTabSz="36830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defTabSz="3683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defTabSz="3683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defTabSz="3683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400">
                  <a:solidFill>
                    <a:schemeClr val="tx1"/>
                  </a:solidFill>
                  <a:latin typeface="Times New Roman" pitchFamily="18" charset="0"/>
                </a:rPr>
                <a:t>Remaining coating</a:t>
              </a:r>
            </a:p>
            <a:p>
              <a:pPr>
                <a:spcBef>
                  <a:spcPct val="0"/>
                </a:spcBef>
                <a:buClrTx/>
                <a:buFontTx/>
                <a:buNone/>
              </a:pPr>
              <a:r>
                <a:rPr lang="en-US" altLang="en-US" sz="1400">
                  <a:solidFill>
                    <a:schemeClr val="tx1"/>
                  </a:solidFill>
                  <a:latin typeface="Times New Roman" pitchFamily="18" charset="0"/>
                </a:rPr>
                <a:t>after creped sheet</a:t>
              </a:r>
            </a:p>
          </p:txBody>
        </p:sp>
        <p:sp>
          <p:nvSpPr>
            <p:cNvPr id="56343" name="Line 21"/>
            <p:cNvSpPr>
              <a:spLocks noChangeShapeType="1"/>
            </p:cNvSpPr>
            <p:nvPr/>
          </p:nvSpPr>
          <p:spPr bwMode="auto">
            <a:xfrm>
              <a:off x="4533900" y="3170238"/>
              <a:ext cx="584200" cy="336550"/>
            </a:xfrm>
            <a:prstGeom prst="line">
              <a:avLst/>
            </a:prstGeom>
            <a:noFill/>
            <a:ln w="127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44" name="Rectangle 22"/>
            <p:cNvSpPr>
              <a:spLocks noChangeArrowheads="1"/>
            </p:cNvSpPr>
            <p:nvPr/>
          </p:nvSpPr>
          <p:spPr bwMode="auto">
            <a:xfrm>
              <a:off x="1287463" y="5700713"/>
              <a:ext cx="1408112" cy="46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defTabSz="368300"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defTabSz="36830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defTabSz="3683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defTabSz="3683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defTabSz="3683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lgn="ctr">
                <a:spcBef>
                  <a:spcPct val="0"/>
                </a:spcBef>
                <a:buClrTx/>
                <a:buFontTx/>
                <a:buNone/>
              </a:pPr>
              <a:r>
                <a:rPr lang="en-US" altLang="en-US" sz="1400" dirty="0">
                  <a:solidFill>
                    <a:schemeClr val="tx1"/>
                  </a:solidFill>
                  <a:latin typeface="Times New Roman" pitchFamily="18" charset="0"/>
                </a:rPr>
                <a:t>Level and manage the coating</a:t>
              </a:r>
            </a:p>
            <a:p>
              <a:pPr algn="ctr">
                <a:spcBef>
                  <a:spcPct val="0"/>
                </a:spcBef>
                <a:buClrTx/>
                <a:buFontTx/>
                <a:buNone/>
              </a:pPr>
              <a:endParaRPr lang="en-US" altLang="en-US" sz="1400" dirty="0">
                <a:solidFill>
                  <a:schemeClr val="tx1"/>
                </a:solidFill>
                <a:latin typeface="Times New Roman" pitchFamily="18" charset="0"/>
              </a:endParaRPr>
            </a:p>
          </p:txBody>
        </p:sp>
        <p:sp>
          <p:nvSpPr>
            <p:cNvPr id="56345" name="Line 23"/>
            <p:cNvSpPr>
              <a:spLocks noChangeShapeType="1"/>
            </p:cNvSpPr>
            <p:nvPr/>
          </p:nvSpPr>
          <p:spPr bwMode="auto">
            <a:xfrm flipV="1">
              <a:off x="2798763" y="5024438"/>
              <a:ext cx="107950" cy="812800"/>
            </a:xfrm>
            <a:prstGeom prst="line">
              <a:avLst/>
            </a:prstGeom>
            <a:noFill/>
            <a:ln w="127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46" name="Line 24"/>
            <p:cNvSpPr>
              <a:spLocks noChangeShapeType="1"/>
            </p:cNvSpPr>
            <p:nvPr/>
          </p:nvSpPr>
          <p:spPr bwMode="auto">
            <a:xfrm flipH="1">
              <a:off x="2668588" y="5830888"/>
              <a:ext cx="130175" cy="0"/>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47" name="Line 25"/>
            <p:cNvSpPr>
              <a:spLocks noChangeShapeType="1"/>
            </p:cNvSpPr>
            <p:nvPr/>
          </p:nvSpPr>
          <p:spPr bwMode="auto">
            <a:xfrm>
              <a:off x="4414838" y="4654550"/>
              <a:ext cx="122237" cy="19050"/>
            </a:xfrm>
            <a:prstGeom prst="line">
              <a:avLst/>
            </a:prstGeom>
            <a:noFill/>
            <a:ln w="12700">
              <a:solidFill>
                <a:srgbClr val="438E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48" name="Line 26"/>
            <p:cNvSpPr>
              <a:spLocks noChangeShapeType="1"/>
            </p:cNvSpPr>
            <p:nvPr/>
          </p:nvSpPr>
          <p:spPr bwMode="auto">
            <a:xfrm>
              <a:off x="4121150" y="4754563"/>
              <a:ext cx="122238" cy="19050"/>
            </a:xfrm>
            <a:prstGeom prst="line">
              <a:avLst/>
            </a:prstGeom>
            <a:noFill/>
            <a:ln w="12700">
              <a:solidFill>
                <a:srgbClr val="438E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49" name="Line 27"/>
            <p:cNvSpPr>
              <a:spLocks noChangeShapeType="1"/>
            </p:cNvSpPr>
            <p:nvPr/>
          </p:nvSpPr>
          <p:spPr bwMode="auto">
            <a:xfrm>
              <a:off x="4105275" y="4587875"/>
              <a:ext cx="36513" cy="52388"/>
            </a:xfrm>
            <a:prstGeom prst="line">
              <a:avLst/>
            </a:prstGeom>
            <a:noFill/>
            <a:ln w="12700">
              <a:solidFill>
                <a:srgbClr val="438E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50" name="Line 28"/>
            <p:cNvSpPr>
              <a:spLocks noChangeShapeType="1"/>
            </p:cNvSpPr>
            <p:nvPr/>
          </p:nvSpPr>
          <p:spPr bwMode="auto">
            <a:xfrm>
              <a:off x="4430713" y="4787900"/>
              <a:ext cx="19050" cy="101600"/>
            </a:xfrm>
            <a:prstGeom prst="line">
              <a:avLst/>
            </a:prstGeom>
            <a:noFill/>
            <a:ln w="12700">
              <a:solidFill>
                <a:srgbClr val="438E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51" name="Line 29"/>
            <p:cNvSpPr>
              <a:spLocks noChangeShapeType="1"/>
            </p:cNvSpPr>
            <p:nvPr/>
          </p:nvSpPr>
          <p:spPr bwMode="auto">
            <a:xfrm>
              <a:off x="4192588" y="4854575"/>
              <a:ext cx="19050" cy="34925"/>
            </a:xfrm>
            <a:prstGeom prst="line">
              <a:avLst/>
            </a:prstGeom>
            <a:noFill/>
            <a:ln w="12700">
              <a:solidFill>
                <a:srgbClr val="438E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52" name="Line 30"/>
            <p:cNvSpPr>
              <a:spLocks noChangeShapeType="1"/>
            </p:cNvSpPr>
            <p:nvPr/>
          </p:nvSpPr>
          <p:spPr bwMode="auto">
            <a:xfrm>
              <a:off x="4568825" y="4821238"/>
              <a:ext cx="87313" cy="34925"/>
            </a:xfrm>
            <a:prstGeom prst="line">
              <a:avLst/>
            </a:prstGeom>
            <a:noFill/>
            <a:ln w="12700">
              <a:solidFill>
                <a:srgbClr val="438E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53" name="Line 31"/>
            <p:cNvSpPr>
              <a:spLocks noChangeShapeType="1"/>
            </p:cNvSpPr>
            <p:nvPr/>
          </p:nvSpPr>
          <p:spPr bwMode="auto">
            <a:xfrm>
              <a:off x="4275138" y="4587875"/>
              <a:ext cx="20637" cy="52388"/>
            </a:xfrm>
            <a:prstGeom prst="line">
              <a:avLst/>
            </a:prstGeom>
            <a:noFill/>
            <a:ln w="12700">
              <a:solidFill>
                <a:srgbClr val="438E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54" name="Line 32"/>
            <p:cNvSpPr>
              <a:spLocks noChangeShapeType="1"/>
            </p:cNvSpPr>
            <p:nvPr/>
          </p:nvSpPr>
          <p:spPr bwMode="auto">
            <a:xfrm>
              <a:off x="4362450" y="4887913"/>
              <a:ext cx="36513" cy="85725"/>
            </a:xfrm>
            <a:prstGeom prst="line">
              <a:avLst/>
            </a:prstGeom>
            <a:noFill/>
            <a:ln w="12700">
              <a:solidFill>
                <a:srgbClr val="438E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55" name="Line 33"/>
            <p:cNvSpPr>
              <a:spLocks noChangeShapeType="1"/>
            </p:cNvSpPr>
            <p:nvPr/>
          </p:nvSpPr>
          <p:spPr bwMode="auto">
            <a:xfrm>
              <a:off x="4703763" y="4770438"/>
              <a:ext cx="92075" cy="85725"/>
            </a:xfrm>
            <a:prstGeom prst="line">
              <a:avLst/>
            </a:prstGeom>
            <a:noFill/>
            <a:ln w="12700">
              <a:solidFill>
                <a:srgbClr val="438E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56" name="Line 34"/>
            <p:cNvSpPr>
              <a:spLocks noChangeShapeType="1"/>
            </p:cNvSpPr>
            <p:nvPr/>
          </p:nvSpPr>
          <p:spPr bwMode="auto">
            <a:xfrm>
              <a:off x="4584700" y="4937125"/>
              <a:ext cx="20638" cy="71438"/>
            </a:xfrm>
            <a:prstGeom prst="line">
              <a:avLst/>
            </a:prstGeom>
            <a:noFill/>
            <a:ln w="12700">
              <a:solidFill>
                <a:srgbClr val="438E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57" name="Rectangle 35"/>
            <p:cNvSpPr>
              <a:spLocks noChangeArrowheads="1"/>
            </p:cNvSpPr>
            <p:nvPr/>
          </p:nvSpPr>
          <p:spPr bwMode="auto">
            <a:xfrm>
              <a:off x="4856163" y="4918075"/>
              <a:ext cx="1165225" cy="22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defTabSz="368300" eaLnBrk="0" hangingPunct="0">
                <a:spcBef>
                  <a:spcPct val="20000"/>
                </a:spcBef>
                <a:buClr>
                  <a:schemeClr val="accent2"/>
                </a:buClr>
                <a:buFont typeface="Wingdings" pitchFamily="2" charset="2"/>
                <a:buChar char="§"/>
                <a:defRPr sz="2800">
                  <a:solidFill>
                    <a:schemeClr val="bg2"/>
                  </a:solidFill>
                  <a:latin typeface="Arial" pitchFamily="34" charset="0"/>
                </a:defRPr>
              </a:lvl1pPr>
              <a:lvl2pPr marL="742950" indent="-285750" defTabSz="368300" eaLnBrk="0" hangingPunct="0">
                <a:spcBef>
                  <a:spcPct val="20000"/>
                </a:spcBef>
                <a:buClr>
                  <a:schemeClr val="accent2"/>
                </a:buClr>
                <a:buFont typeface="Wingdings" pitchFamily="2" charset="2"/>
                <a:buChar char="§"/>
                <a:defRPr sz="2400">
                  <a:solidFill>
                    <a:schemeClr val="bg2"/>
                  </a:solidFill>
                  <a:latin typeface="Arial" pitchFamily="34" charset="0"/>
                </a:defRPr>
              </a:lvl2pPr>
              <a:lvl3pPr marL="1143000" indent="-228600" defTabSz="368300" eaLnBrk="0" hangingPunct="0">
                <a:spcBef>
                  <a:spcPct val="20000"/>
                </a:spcBef>
                <a:buClr>
                  <a:schemeClr val="accent2"/>
                </a:buClr>
                <a:buFont typeface="Wingdings" pitchFamily="2" charset="2"/>
                <a:buChar char="§"/>
                <a:defRPr sz="2000">
                  <a:solidFill>
                    <a:schemeClr val="bg2"/>
                  </a:solidFill>
                  <a:latin typeface="Arial" pitchFamily="34" charset="0"/>
                </a:defRPr>
              </a:lvl3pPr>
              <a:lvl4pPr marL="1600200" indent="-228600" defTabSz="368300" eaLnBrk="0" hangingPunct="0">
                <a:spcBef>
                  <a:spcPct val="20000"/>
                </a:spcBef>
                <a:buClr>
                  <a:schemeClr val="accent2"/>
                </a:buClr>
                <a:buFont typeface="Wingdings" pitchFamily="2" charset="2"/>
                <a:buChar char="§"/>
                <a:defRPr>
                  <a:solidFill>
                    <a:schemeClr val="bg2"/>
                  </a:solidFill>
                  <a:latin typeface="Arial" pitchFamily="34" charset="0"/>
                </a:defRPr>
              </a:lvl4pPr>
              <a:lvl5pPr marL="2057400" indent="-228600" defTabSz="368300" eaLnBrk="0" hangingPunct="0">
                <a:spcBef>
                  <a:spcPct val="20000"/>
                </a:spcBef>
                <a:buClr>
                  <a:schemeClr val="accent2"/>
                </a:buClr>
                <a:buFont typeface="Wingdings" pitchFamily="2" charset="2"/>
                <a:buChar char="§"/>
                <a:defRPr sz="1400">
                  <a:solidFill>
                    <a:schemeClr val="bg2"/>
                  </a:solidFill>
                  <a:latin typeface="Arial" pitchFamily="34" charset="0"/>
                </a:defRPr>
              </a:lvl5pPr>
              <a:lvl6pPr marL="25146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6pPr>
              <a:lvl7pPr marL="29718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7pPr>
              <a:lvl8pPr marL="34290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8pPr>
              <a:lvl9pPr marL="3886200" indent="-228600" defTabSz="368300" eaLnBrk="0" fontAlgn="base" hangingPunct="0">
                <a:spcBef>
                  <a:spcPct val="20000"/>
                </a:spcBef>
                <a:spcAft>
                  <a:spcPct val="0"/>
                </a:spcAft>
                <a:buClr>
                  <a:schemeClr val="accent2"/>
                </a:buClr>
                <a:buFont typeface="Wingdings" pitchFamily="2" charset="2"/>
                <a:buChar char="§"/>
                <a:defRPr sz="1400">
                  <a:solidFill>
                    <a:schemeClr val="bg2"/>
                  </a:solidFill>
                  <a:latin typeface="Arial" pitchFamily="34" charset="0"/>
                </a:defRPr>
              </a:lvl9pPr>
            </a:lstStyle>
            <a:p>
              <a:pPr>
                <a:spcBef>
                  <a:spcPct val="0"/>
                </a:spcBef>
                <a:buClrTx/>
                <a:buFontTx/>
                <a:buNone/>
              </a:pPr>
              <a:r>
                <a:rPr lang="en-US" altLang="en-US" sz="1400">
                  <a:solidFill>
                    <a:schemeClr val="tx1"/>
                  </a:solidFill>
                  <a:latin typeface="Times New Roman" pitchFamily="18" charset="0"/>
                </a:rPr>
                <a:t>Coating Dust</a:t>
              </a:r>
            </a:p>
          </p:txBody>
        </p:sp>
      </p:grpSp>
      <p:sp>
        <p:nvSpPr>
          <p:cNvPr id="56324" name="Rectangle 36"/>
          <p:cNvSpPr>
            <a:spLocks noGrp="1"/>
          </p:cNvSpPr>
          <p:nvPr>
            <p:ph type="title"/>
          </p:nvPr>
        </p:nvSpPr>
        <p:spPr>
          <a:xfrm>
            <a:off x="3078408" y="388147"/>
            <a:ext cx="5835650" cy="736600"/>
          </a:xfrm>
        </p:spPr>
        <p:txBody>
          <a:bodyPr/>
          <a:lstStyle/>
          <a:p>
            <a:pPr eaLnBrk="1" hangingPunct="1"/>
            <a:r>
              <a:rPr lang="en-US" altLang="en-US" b="1" dirty="0"/>
              <a:t>Creping Coating Control</a:t>
            </a:r>
          </a:p>
        </p:txBody>
      </p:sp>
    </p:spTree>
    <p:extLst>
      <p:ext uri="{BB962C8B-B14F-4D97-AF65-F5344CB8AC3E}">
        <p14:creationId xmlns:p14="http://schemas.microsoft.com/office/powerpoint/2010/main" val="3062085010"/>
      </p:ext>
    </p:extLst>
  </p:cSld>
  <p:clrMapOvr>
    <a:masterClrMapping/>
  </p:clrMapOvr>
  <p:transition>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4" name="Rectangle 2"/>
          <p:cNvSpPr>
            <a:spLocks noGrp="1"/>
          </p:cNvSpPr>
          <p:nvPr>
            <p:ph type="title" idx="4294967295"/>
          </p:nvPr>
        </p:nvSpPr>
        <p:spPr>
          <a:xfrm>
            <a:off x="3122171" y="269875"/>
            <a:ext cx="6686550" cy="1143000"/>
          </a:xfrm>
        </p:spPr>
        <p:txBody>
          <a:bodyPr/>
          <a:lstStyle/>
          <a:p>
            <a:pPr eaLnBrk="1" hangingPunct="1"/>
            <a:r>
              <a:rPr lang="en-US" b="1" dirty="0"/>
              <a:t>Wear Phenomena</a:t>
            </a:r>
            <a:br>
              <a:rPr lang="en-US" dirty="0"/>
            </a:br>
            <a:r>
              <a:rPr lang="en-US" altLang="fr-FR" sz="2800" dirty="0"/>
              <a:t>Sliding wear between Yankee and blade</a:t>
            </a:r>
            <a:endParaRPr lang="en-US" sz="2600" dirty="0"/>
          </a:p>
        </p:txBody>
      </p:sp>
      <p:grpSp>
        <p:nvGrpSpPr>
          <p:cNvPr id="116745" name="Group 3"/>
          <p:cNvGrpSpPr>
            <a:grpSpLocks/>
          </p:cNvGrpSpPr>
          <p:nvPr/>
        </p:nvGrpSpPr>
        <p:grpSpPr bwMode="auto">
          <a:xfrm>
            <a:off x="1371600" y="1530350"/>
            <a:ext cx="9220200" cy="4946650"/>
            <a:chOff x="528" y="1440"/>
            <a:chExt cx="4688" cy="2440"/>
          </a:xfrm>
        </p:grpSpPr>
        <p:sp>
          <p:nvSpPr>
            <p:cNvPr id="116747" name="Rectangle 4"/>
            <p:cNvSpPr>
              <a:spLocks noChangeArrowheads="1"/>
            </p:cNvSpPr>
            <p:nvPr/>
          </p:nvSpPr>
          <p:spPr bwMode="auto">
            <a:xfrm>
              <a:off x="672" y="3313"/>
              <a:ext cx="1437" cy="375"/>
            </a:xfrm>
            <a:prstGeom prst="rect">
              <a:avLst/>
            </a:prstGeom>
            <a:noFill/>
            <a:ln w="9525">
              <a:noFill/>
              <a:miter lim="800000"/>
              <a:headEnd/>
              <a:tailEnd/>
            </a:ln>
          </p:spPr>
          <p:txBody>
            <a:bodyPr wrap="none">
              <a:spAutoFit/>
            </a:bodyPr>
            <a:lstStyle/>
            <a:p>
              <a:pPr eaLnBrk="0" hangingPunct="0"/>
              <a:r>
                <a:rPr lang="en-US" altLang="fr-FR" sz="2000" b="1" dirty="0"/>
                <a:t>Unused steel blade</a:t>
              </a:r>
            </a:p>
            <a:p>
              <a:pPr eaLnBrk="0" hangingPunct="0"/>
              <a:r>
                <a:rPr lang="en-US" altLang="fr-FR" sz="2000" b="1" dirty="0"/>
                <a:t>            x 43</a:t>
              </a:r>
            </a:p>
          </p:txBody>
        </p:sp>
        <p:sp>
          <p:nvSpPr>
            <p:cNvPr id="116748" name="Rectangle 5"/>
            <p:cNvSpPr>
              <a:spLocks noChangeArrowheads="1"/>
            </p:cNvSpPr>
            <p:nvPr/>
          </p:nvSpPr>
          <p:spPr bwMode="auto">
            <a:xfrm>
              <a:off x="3696" y="3343"/>
              <a:ext cx="1270" cy="537"/>
            </a:xfrm>
            <a:prstGeom prst="rect">
              <a:avLst/>
            </a:prstGeom>
            <a:noFill/>
            <a:ln w="9525">
              <a:noFill/>
              <a:miter lim="800000"/>
              <a:headEnd/>
              <a:tailEnd/>
            </a:ln>
          </p:spPr>
          <p:txBody>
            <a:bodyPr wrap="none">
              <a:spAutoFit/>
            </a:bodyPr>
            <a:lstStyle/>
            <a:p>
              <a:pPr eaLnBrk="0" hangingPunct="0"/>
              <a:r>
                <a:rPr lang="en-US" altLang="fr-FR" sz="2000" b="1" dirty="0"/>
                <a:t>Worn steel blade</a:t>
              </a:r>
            </a:p>
            <a:p>
              <a:pPr eaLnBrk="0" hangingPunct="0"/>
              <a:r>
                <a:rPr lang="en-US" altLang="fr-FR" sz="2000" b="1" dirty="0"/>
                <a:t>          x 43</a:t>
              </a:r>
            </a:p>
            <a:p>
              <a:pPr eaLnBrk="0" hangingPunct="0"/>
              <a:r>
                <a:rPr lang="en-US" altLang="fr-FR" sz="2000" b="1" dirty="0"/>
                <a:t>  Lifetime: 6 hrs</a:t>
              </a:r>
              <a:endParaRPr lang="fr-FR" altLang="fr-FR" sz="2000" b="1" dirty="0"/>
            </a:p>
          </p:txBody>
        </p:sp>
        <p:graphicFrame>
          <p:nvGraphicFramePr>
            <p:cNvPr id="116742" name="Object 6"/>
            <p:cNvGraphicFramePr>
              <a:graphicFrameLocks noChangeAspect="1"/>
            </p:cNvGraphicFramePr>
            <p:nvPr/>
          </p:nvGraphicFramePr>
          <p:xfrm>
            <a:off x="528" y="1440"/>
            <a:ext cx="1808" cy="1760"/>
          </p:xfrm>
          <a:graphic>
            <a:graphicData uri="http://schemas.openxmlformats.org/presentationml/2006/ole">
              <mc:AlternateContent xmlns:mc="http://schemas.openxmlformats.org/markup-compatibility/2006">
                <mc:Choice xmlns:v="urn:schemas-microsoft-com:vml" Requires="v">
                  <p:oleObj name="CorelPhotoPaint.Image.8" r:id="rId3" imgW="2869841" imgH="2793651" progId="">
                    <p:embed/>
                  </p:oleObj>
                </mc:Choice>
                <mc:Fallback>
                  <p:oleObj name="CorelPhotoPaint.Image.8" r:id="rId3" imgW="2869841" imgH="2793651" progId="">
                    <p:embed/>
                    <p:pic>
                      <p:nvPicPr>
                        <p:cNvPr id="116742"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 y="1440"/>
                          <a:ext cx="1808" cy="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3" name="Object 7"/>
            <p:cNvGraphicFramePr>
              <a:graphicFrameLocks noChangeAspect="1"/>
            </p:cNvGraphicFramePr>
            <p:nvPr/>
          </p:nvGraphicFramePr>
          <p:xfrm>
            <a:off x="3408" y="1440"/>
            <a:ext cx="1808" cy="1760"/>
          </p:xfrm>
          <a:graphic>
            <a:graphicData uri="http://schemas.openxmlformats.org/presentationml/2006/ole">
              <mc:AlternateContent xmlns:mc="http://schemas.openxmlformats.org/markup-compatibility/2006">
                <mc:Choice xmlns:v="urn:schemas-microsoft-com:vml" Requires="v">
                  <p:oleObj name="CorelPhotoPaint.Image.8" r:id="rId5" imgW="2869841" imgH="2793651" progId="">
                    <p:embed/>
                  </p:oleObj>
                </mc:Choice>
                <mc:Fallback>
                  <p:oleObj name="CorelPhotoPaint.Image.8" r:id="rId5" imgW="2869841" imgH="2793651" progId="">
                    <p:embed/>
                    <p:pic>
                      <p:nvPicPr>
                        <p:cNvPr id="116743"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08" y="1440"/>
                          <a:ext cx="1808" cy="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16746" name="Line 8"/>
          <p:cNvSpPr>
            <a:spLocks noChangeShapeType="1"/>
          </p:cNvSpPr>
          <p:nvPr/>
        </p:nvSpPr>
        <p:spPr bwMode="auto">
          <a:xfrm>
            <a:off x="7391400" y="2438400"/>
            <a:ext cx="457200" cy="152400"/>
          </a:xfrm>
          <a:prstGeom prst="line">
            <a:avLst/>
          </a:prstGeom>
          <a:noFill/>
          <a:ln w="38100">
            <a:solidFill>
              <a:srgbClr val="FF0000"/>
            </a:solidFill>
            <a:round/>
            <a:headEnd/>
            <a:tailEnd type="triangle" w="med" len="med"/>
          </a:ln>
        </p:spPr>
        <p:txBody>
          <a:bodyPr/>
          <a:lstStyle/>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3"/>
          <p:cNvSpPr>
            <a:spLocks noGrp="1"/>
          </p:cNvSpPr>
          <p:nvPr>
            <p:ph type="title" idx="4294967295"/>
          </p:nvPr>
        </p:nvSpPr>
        <p:spPr>
          <a:xfrm>
            <a:off x="3286128" y="263255"/>
            <a:ext cx="6686550" cy="1143000"/>
          </a:xfrm>
        </p:spPr>
        <p:txBody>
          <a:bodyPr/>
          <a:lstStyle/>
          <a:p>
            <a:pPr eaLnBrk="1" hangingPunct="1"/>
            <a:r>
              <a:rPr lang="en-US" b="1" dirty="0"/>
              <a:t>Wear Phenomena</a:t>
            </a:r>
            <a:br>
              <a:rPr lang="en-US" dirty="0"/>
            </a:br>
            <a:r>
              <a:rPr lang="en-US" altLang="fr-FR" sz="2800" dirty="0"/>
              <a:t>Impact wear between paper and blade tip</a:t>
            </a:r>
            <a:endParaRPr lang="en-US" sz="2600" dirty="0"/>
          </a:p>
        </p:txBody>
      </p:sp>
      <p:sp>
        <p:nvSpPr>
          <p:cNvPr id="118788" name="Rectangle 4"/>
          <p:cNvSpPr>
            <a:spLocks noChangeArrowheads="1"/>
          </p:cNvSpPr>
          <p:nvPr/>
        </p:nvSpPr>
        <p:spPr bwMode="auto">
          <a:xfrm>
            <a:off x="6629403" y="5791200"/>
            <a:ext cx="1976823" cy="427746"/>
          </a:xfrm>
          <a:prstGeom prst="rect">
            <a:avLst/>
          </a:prstGeom>
          <a:noFill/>
          <a:ln w="9525">
            <a:noFill/>
            <a:miter lim="800000"/>
            <a:headEnd/>
            <a:tailEnd/>
          </a:ln>
        </p:spPr>
        <p:txBody>
          <a:bodyPr wrap="none">
            <a:spAutoFit/>
          </a:bodyPr>
          <a:lstStyle/>
          <a:p>
            <a:pPr eaLnBrk="0" hangingPunct="0">
              <a:lnSpc>
                <a:spcPct val="120000"/>
              </a:lnSpc>
            </a:pPr>
            <a:r>
              <a:rPr lang="fr-FR" altLang="fr-FR" sz="2000" b="1" dirty="0"/>
              <a:t>Life time: 1h30</a:t>
            </a:r>
          </a:p>
        </p:txBody>
      </p:sp>
      <p:grpSp>
        <p:nvGrpSpPr>
          <p:cNvPr id="3" name="Group 2"/>
          <p:cNvGrpSpPr/>
          <p:nvPr/>
        </p:nvGrpSpPr>
        <p:grpSpPr>
          <a:xfrm>
            <a:off x="2209800" y="1828803"/>
            <a:ext cx="4298950" cy="4398963"/>
            <a:chOff x="1295400" y="1828800"/>
            <a:chExt cx="4298950" cy="4398963"/>
          </a:xfrm>
        </p:grpSpPr>
        <p:graphicFrame>
          <p:nvGraphicFramePr>
            <p:cNvPr id="118786" name="Object 2"/>
            <p:cNvGraphicFramePr>
              <a:graphicFrameLocks noChangeAspect="1"/>
            </p:cNvGraphicFramePr>
            <p:nvPr>
              <p:extLst>
                <p:ext uri="{D42A27DB-BD31-4B8C-83A1-F6EECF244321}">
                  <p14:modId xmlns:p14="http://schemas.microsoft.com/office/powerpoint/2010/main" val="1018849795"/>
                </p:ext>
              </p:extLst>
            </p:nvPr>
          </p:nvGraphicFramePr>
          <p:xfrm>
            <a:off x="2913063" y="2243138"/>
            <a:ext cx="2681287" cy="3984625"/>
          </p:xfrm>
          <a:graphic>
            <a:graphicData uri="http://schemas.openxmlformats.org/presentationml/2006/ole">
              <mc:AlternateContent xmlns:mc="http://schemas.openxmlformats.org/markup-compatibility/2006">
                <mc:Choice xmlns:v="urn:schemas-microsoft-com:vml" Requires="v">
                  <p:oleObj name="CorelPhotoPaint.Image.8" r:id="rId3" imgW="2717460" imgH="4038095" progId="">
                    <p:embed/>
                  </p:oleObj>
                </mc:Choice>
                <mc:Fallback>
                  <p:oleObj name="CorelPhotoPaint.Image.8" r:id="rId3" imgW="2717460" imgH="4038095" progId="">
                    <p:embed/>
                    <p:pic>
                      <p:nvPicPr>
                        <p:cNvPr id="11878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3063" y="2243138"/>
                          <a:ext cx="2681287" cy="398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8789" name="Text Box 5"/>
            <p:cNvSpPr txBox="1">
              <a:spLocks noChangeArrowheads="1"/>
            </p:cNvSpPr>
            <p:nvPr/>
          </p:nvSpPr>
          <p:spPr bwMode="auto">
            <a:xfrm>
              <a:off x="1295400" y="5257800"/>
              <a:ext cx="1143000" cy="396875"/>
            </a:xfrm>
            <a:prstGeom prst="rect">
              <a:avLst/>
            </a:prstGeom>
            <a:noFill/>
            <a:ln w="9525">
              <a:noFill/>
              <a:miter lim="800000"/>
              <a:headEnd/>
              <a:tailEnd/>
            </a:ln>
          </p:spPr>
          <p:txBody>
            <a:bodyPr>
              <a:spAutoFit/>
            </a:bodyPr>
            <a:lstStyle/>
            <a:p>
              <a:pPr eaLnBrk="0" hangingPunct="0">
                <a:spcBef>
                  <a:spcPct val="50000"/>
                </a:spcBef>
              </a:pPr>
              <a:r>
                <a:rPr lang="fr-FR" sz="2000" b="1" dirty="0"/>
                <a:t>Yankee</a:t>
              </a:r>
              <a:endParaRPr lang="fr-FR" sz="2400" dirty="0">
                <a:latin typeface="Times New Roman" pitchFamily="18" charset="0"/>
              </a:endParaRPr>
            </a:p>
          </p:txBody>
        </p:sp>
        <p:sp>
          <p:nvSpPr>
            <p:cNvPr id="118790" name="Line 6"/>
            <p:cNvSpPr>
              <a:spLocks noChangeShapeType="1"/>
            </p:cNvSpPr>
            <p:nvPr/>
          </p:nvSpPr>
          <p:spPr bwMode="auto">
            <a:xfrm flipH="1">
              <a:off x="2438400" y="4800600"/>
              <a:ext cx="457200" cy="838200"/>
            </a:xfrm>
            <a:prstGeom prst="line">
              <a:avLst/>
            </a:prstGeom>
            <a:noFill/>
            <a:ln w="19050">
              <a:solidFill>
                <a:srgbClr val="01A0F9"/>
              </a:solidFill>
              <a:prstDash val="dash"/>
              <a:round/>
              <a:headEnd/>
              <a:tailEnd type="triangle" w="med" len="med"/>
            </a:ln>
          </p:spPr>
          <p:txBody>
            <a:bodyPr wrap="none" anchor="ctr"/>
            <a:lstStyle/>
            <a:p>
              <a:endParaRPr lang="en-US" dirty="0"/>
            </a:p>
          </p:txBody>
        </p:sp>
        <p:sp>
          <p:nvSpPr>
            <p:cNvPr id="118791" name="Line 7"/>
            <p:cNvSpPr>
              <a:spLocks noChangeShapeType="1"/>
            </p:cNvSpPr>
            <p:nvPr/>
          </p:nvSpPr>
          <p:spPr bwMode="auto">
            <a:xfrm flipV="1">
              <a:off x="3733800" y="1828800"/>
              <a:ext cx="76200" cy="533400"/>
            </a:xfrm>
            <a:prstGeom prst="line">
              <a:avLst/>
            </a:prstGeom>
            <a:noFill/>
            <a:ln w="19050">
              <a:solidFill>
                <a:srgbClr val="01A0F9"/>
              </a:solidFill>
              <a:prstDash val="dash"/>
              <a:round/>
              <a:headEnd/>
              <a:tailEnd/>
            </a:ln>
          </p:spPr>
          <p:txBody>
            <a:bodyPr wrap="none" anchor="ctr"/>
            <a:lstStyle/>
            <a:p>
              <a:endParaRPr lang="en-US" dirty="0"/>
            </a:p>
          </p:txBody>
        </p:sp>
        <p:sp>
          <p:nvSpPr>
            <p:cNvPr id="118792" name="Line 8"/>
            <p:cNvSpPr>
              <a:spLocks noChangeShapeType="1"/>
            </p:cNvSpPr>
            <p:nvPr/>
          </p:nvSpPr>
          <p:spPr bwMode="auto">
            <a:xfrm flipH="1">
              <a:off x="3810000" y="2516088"/>
              <a:ext cx="381000" cy="457200"/>
            </a:xfrm>
            <a:prstGeom prst="line">
              <a:avLst/>
            </a:prstGeom>
            <a:noFill/>
            <a:ln w="38100">
              <a:solidFill>
                <a:srgbClr val="FF0000"/>
              </a:solidFill>
              <a:round/>
              <a:headEnd/>
              <a:tailEnd type="triangle" w="med" len="med"/>
            </a:ln>
          </p:spPr>
          <p:txBody>
            <a:bodyPr/>
            <a:lstStyle/>
            <a:p>
              <a:endParaRPr lang="en-US" dirty="0"/>
            </a:p>
          </p:txBody>
        </p:sp>
        <p:sp>
          <p:nvSpPr>
            <p:cNvPr id="2" name="TextBox 1"/>
            <p:cNvSpPr txBox="1"/>
            <p:nvPr/>
          </p:nvSpPr>
          <p:spPr>
            <a:xfrm>
              <a:off x="4191000" y="2359223"/>
              <a:ext cx="1196097" cy="307777"/>
            </a:xfrm>
            <a:prstGeom prst="rect">
              <a:avLst/>
            </a:prstGeom>
            <a:noFill/>
            <a:ln>
              <a:solidFill>
                <a:schemeClr val="tx1"/>
              </a:solidFill>
            </a:ln>
          </p:spPr>
          <p:txBody>
            <a:bodyPr wrap="none" rtlCol="0">
              <a:spAutoFit/>
            </a:bodyPr>
            <a:lstStyle/>
            <a:p>
              <a:r>
                <a:rPr lang="en-US" sz="1400" dirty="0"/>
                <a:t>Impact Wear</a:t>
              </a:r>
            </a:p>
          </p:txBody>
        </p:sp>
      </p:grpSp>
      <p:sp>
        <p:nvSpPr>
          <p:cNvPr id="4" name="TextBox 3"/>
          <p:cNvSpPr txBox="1"/>
          <p:nvPr/>
        </p:nvSpPr>
        <p:spPr>
          <a:xfrm>
            <a:off x="7008426" y="3133133"/>
            <a:ext cx="4087979" cy="1200329"/>
          </a:xfrm>
          <a:prstGeom prst="rect">
            <a:avLst/>
          </a:prstGeom>
          <a:noFill/>
        </p:spPr>
        <p:txBody>
          <a:bodyPr wrap="none" rtlCol="0">
            <a:spAutoFit/>
          </a:bodyPr>
          <a:lstStyle/>
          <a:p>
            <a:r>
              <a:rPr lang="en-US" sz="2400" dirty="0"/>
              <a:t>What effect would you</a:t>
            </a:r>
          </a:p>
          <a:p>
            <a:r>
              <a:rPr lang="en-US" sz="2400" dirty="0"/>
              <a:t>expect this impact wear</a:t>
            </a:r>
          </a:p>
          <a:p>
            <a:r>
              <a:rPr lang="en-US" sz="2400" dirty="0"/>
              <a:t>to have on sheet properties?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p:cNvSpPr>
          <p:nvPr>
            <p:ph type="title"/>
          </p:nvPr>
        </p:nvSpPr>
        <p:spPr>
          <a:xfrm>
            <a:off x="2709865" y="76200"/>
            <a:ext cx="9264869" cy="1143000"/>
          </a:xfrm>
        </p:spPr>
        <p:txBody>
          <a:bodyPr/>
          <a:lstStyle/>
          <a:p>
            <a:pPr eaLnBrk="1" hangingPunct="1"/>
            <a:r>
              <a:rPr lang="en-US" b="1" dirty="0"/>
              <a:t>Impact Wear Effect on Crepe Quality</a:t>
            </a:r>
          </a:p>
        </p:txBody>
      </p:sp>
      <p:pic>
        <p:nvPicPr>
          <p:cNvPr id="175106" name="Picture 3" descr="ScreenHunter_02 Jul"/>
          <p:cNvPicPr>
            <a:picLocks noChangeAspect="1" noChangeArrowheads="1"/>
          </p:cNvPicPr>
          <p:nvPr/>
        </p:nvPicPr>
        <p:blipFill>
          <a:blip r:embed="rId3"/>
          <a:srcRect/>
          <a:stretch>
            <a:fillRect/>
          </a:stretch>
        </p:blipFill>
        <p:spPr bwMode="auto">
          <a:xfrm>
            <a:off x="1981200" y="1438272"/>
            <a:ext cx="8369246" cy="5058808"/>
          </a:xfrm>
          <a:prstGeom prst="rect">
            <a:avLst/>
          </a:prstGeom>
          <a:noFill/>
          <a:ln w="9525">
            <a:noFill/>
            <a:miter lim="800000"/>
            <a:headEnd/>
            <a:tailEnd/>
          </a:ln>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714500" y="5067300"/>
            <a:ext cx="923925" cy="23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505575" y="5067299"/>
            <a:ext cx="923925" cy="23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p:cNvSpPr>
            <a:spLocks noGrp="1"/>
          </p:cNvSpPr>
          <p:nvPr>
            <p:ph type="title"/>
          </p:nvPr>
        </p:nvSpPr>
        <p:spPr>
          <a:xfrm>
            <a:off x="3048000" y="379412"/>
            <a:ext cx="8077200" cy="765175"/>
          </a:xfrm>
        </p:spPr>
        <p:txBody>
          <a:bodyPr vert="horz" wrap="square" lIns="90488" tIns="44450" rIns="90488" bIns="44450" numCol="1" anchor="t" anchorCtr="0" compatLnSpc="1">
            <a:prstTxWarp prst="textNoShape">
              <a:avLst/>
            </a:prstTxWarp>
          </a:bodyPr>
          <a:lstStyle/>
          <a:p>
            <a:pPr algn="l" eaLnBrk="1" hangingPunct="1"/>
            <a:r>
              <a:rPr lang="en-US" b="1" dirty="0"/>
              <a:t>How to Extend Doctor Blade Life</a:t>
            </a:r>
          </a:p>
        </p:txBody>
      </p:sp>
      <p:sp>
        <p:nvSpPr>
          <p:cNvPr id="177154" name="Rectangle 3"/>
          <p:cNvSpPr>
            <a:spLocks noGrp="1"/>
          </p:cNvSpPr>
          <p:nvPr>
            <p:ph type="body" idx="1"/>
          </p:nvPr>
        </p:nvSpPr>
        <p:spPr>
          <a:xfrm>
            <a:off x="1981200" y="1828800"/>
            <a:ext cx="8229600" cy="4267200"/>
          </a:xfrm>
        </p:spPr>
        <p:txBody>
          <a:bodyPr vert="horz" wrap="square" lIns="90488" tIns="44450" rIns="90488" bIns="44450" numCol="1" anchor="t" anchorCtr="0" compatLnSpc="1">
            <a:prstTxWarp prst="textNoShape">
              <a:avLst/>
            </a:prstTxWarp>
          </a:bodyPr>
          <a:lstStyle/>
          <a:p>
            <a:pPr lvl="2" eaLnBrk="1" hangingPunct="1">
              <a:buFontTx/>
              <a:buChar char="•"/>
            </a:pPr>
            <a:r>
              <a:rPr lang="en-US" sz="3200" dirty="0"/>
              <a:t>Reduce Dryer Surface Friction Coefficient</a:t>
            </a:r>
          </a:p>
          <a:p>
            <a:pPr lvl="2" eaLnBrk="1" hangingPunct="1">
              <a:buFontTx/>
              <a:buChar char="•"/>
            </a:pPr>
            <a:endParaRPr lang="en-US" sz="1800" dirty="0"/>
          </a:p>
          <a:p>
            <a:pPr lvl="2" eaLnBrk="1" hangingPunct="1">
              <a:buFontTx/>
              <a:buChar char="•"/>
            </a:pPr>
            <a:r>
              <a:rPr lang="en-US" sz="3200" dirty="0"/>
              <a:t>Crepe with Less Load on the Doctor Blade</a:t>
            </a:r>
          </a:p>
          <a:p>
            <a:pPr lvl="2" eaLnBrk="1" hangingPunct="1">
              <a:buFontTx/>
              <a:buChar char="•"/>
            </a:pPr>
            <a:endParaRPr lang="en-US" sz="1800" dirty="0"/>
          </a:p>
          <a:p>
            <a:pPr lvl="2" eaLnBrk="1" hangingPunct="1">
              <a:buFontTx/>
              <a:buChar char="•"/>
            </a:pPr>
            <a:r>
              <a:rPr lang="en-US" sz="3200" dirty="0"/>
              <a:t>Use Harder, Thicker Blade Materials</a:t>
            </a:r>
          </a:p>
          <a:p>
            <a:pPr lvl="2" eaLnBrk="1" hangingPunct="1">
              <a:buFontTx/>
              <a:buChar char="•"/>
            </a:pPr>
            <a:endParaRPr lang="en-US" sz="1800" dirty="0"/>
          </a:p>
          <a:p>
            <a:pPr lvl="2" eaLnBrk="1" hangingPunct="1">
              <a:buFontTx/>
              <a:buChar char="•"/>
            </a:pPr>
            <a:r>
              <a:rPr lang="en-US" sz="3200" dirty="0"/>
              <a:t>Reduce Doctor Blade Friction Coefficient</a:t>
            </a:r>
          </a:p>
          <a:p>
            <a:pPr lvl="2" eaLnBrk="1" hangingPunct="1">
              <a:buFontTx/>
              <a:buChar char="•"/>
            </a:pPr>
            <a:endParaRPr lang="en-US" sz="1800" dirty="0"/>
          </a:p>
          <a:p>
            <a:pPr lvl="2" eaLnBrk="1" hangingPunct="1">
              <a:buFontTx/>
              <a:buChar char="•"/>
            </a:pPr>
            <a:r>
              <a:rPr lang="en-US" sz="3200" dirty="0"/>
              <a:t>Use a Cleaning Blade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7154">
                                            <p:txEl>
                                              <p:pRg st="0" end="0"/>
                                            </p:txEl>
                                          </p:spTgt>
                                        </p:tgtEl>
                                        <p:attrNameLst>
                                          <p:attrName>style.visibility</p:attrName>
                                        </p:attrNameLst>
                                      </p:cBhvr>
                                      <p:to>
                                        <p:strVal val="visible"/>
                                      </p:to>
                                    </p:set>
                                    <p:animEffect transition="in" filter="barn(inVertical)">
                                      <p:cBhvr>
                                        <p:cTn id="7" dur="500"/>
                                        <p:tgtEl>
                                          <p:spTgt spid="1771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77154">
                                            <p:txEl>
                                              <p:pRg st="2" end="2"/>
                                            </p:txEl>
                                          </p:spTgt>
                                        </p:tgtEl>
                                        <p:attrNameLst>
                                          <p:attrName>style.visibility</p:attrName>
                                        </p:attrNameLst>
                                      </p:cBhvr>
                                      <p:to>
                                        <p:strVal val="visible"/>
                                      </p:to>
                                    </p:set>
                                    <p:animEffect transition="in" filter="barn(inVertical)">
                                      <p:cBhvr>
                                        <p:cTn id="12" dur="500"/>
                                        <p:tgtEl>
                                          <p:spTgt spid="17715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77154">
                                            <p:txEl>
                                              <p:pRg st="4" end="4"/>
                                            </p:txEl>
                                          </p:spTgt>
                                        </p:tgtEl>
                                        <p:attrNameLst>
                                          <p:attrName>style.visibility</p:attrName>
                                        </p:attrNameLst>
                                      </p:cBhvr>
                                      <p:to>
                                        <p:strVal val="visible"/>
                                      </p:to>
                                    </p:set>
                                    <p:animEffect transition="in" filter="barn(inVertical)">
                                      <p:cBhvr>
                                        <p:cTn id="17" dur="500"/>
                                        <p:tgtEl>
                                          <p:spTgt spid="17715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77154">
                                            <p:txEl>
                                              <p:pRg st="6" end="6"/>
                                            </p:txEl>
                                          </p:spTgt>
                                        </p:tgtEl>
                                        <p:attrNameLst>
                                          <p:attrName>style.visibility</p:attrName>
                                        </p:attrNameLst>
                                      </p:cBhvr>
                                      <p:to>
                                        <p:strVal val="visible"/>
                                      </p:to>
                                    </p:set>
                                    <p:animEffect transition="in" filter="barn(inVertical)">
                                      <p:cBhvr>
                                        <p:cTn id="22" dur="500"/>
                                        <p:tgtEl>
                                          <p:spTgt spid="17715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77154">
                                            <p:txEl>
                                              <p:pRg st="8" end="8"/>
                                            </p:txEl>
                                          </p:spTgt>
                                        </p:tgtEl>
                                        <p:attrNameLst>
                                          <p:attrName>style.visibility</p:attrName>
                                        </p:attrNameLst>
                                      </p:cBhvr>
                                      <p:to>
                                        <p:strVal val="visible"/>
                                      </p:to>
                                    </p:set>
                                    <p:animEffect transition="in" filter="barn(inVertical)">
                                      <p:cBhvr>
                                        <p:cTn id="27" dur="500"/>
                                        <p:tgtEl>
                                          <p:spTgt spid="17715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p:cNvSpPr>
          <p:nvPr>
            <p:ph type="title"/>
          </p:nvPr>
        </p:nvSpPr>
        <p:spPr>
          <a:xfrm>
            <a:off x="3368678" y="150022"/>
            <a:ext cx="5867400" cy="1143000"/>
          </a:xfrm>
        </p:spPr>
        <p:txBody>
          <a:bodyPr/>
          <a:lstStyle/>
          <a:p>
            <a:pPr eaLnBrk="1" hangingPunct="1"/>
            <a:r>
              <a:rPr lang="en-US" b="1" dirty="0"/>
              <a:t>Reducing Blade COF</a:t>
            </a:r>
          </a:p>
        </p:txBody>
      </p:sp>
      <p:sp>
        <p:nvSpPr>
          <p:cNvPr id="204802" name="Rectangle 3"/>
          <p:cNvSpPr>
            <a:spLocks noGrp="1"/>
          </p:cNvSpPr>
          <p:nvPr>
            <p:ph type="body" sz="half" idx="2"/>
          </p:nvPr>
        </p:nvSpPr>
        <p:spPr>
          <a:xfrm>
            <a:off x="6319838" y="2168528"/>
            <a:ext cx="4043362" cy="4525963"/>
          </a:xfrm>
        </p:spPr>
        <p:txBody>
          <a:bodyPr/>
          <a:lstStyle/>
          <a:p>
            <a:pPr eaLnBrk="1" hangingPunct="1">
              <a:buFont typeface="Arial" charset="0"/>
              <a:buNone/>
            </a:pPr>
            <a:r>
              <a:rPr lang="en-US" sz="1900" dirty="0"/>
              <a:t>	</a:t>
            </a:r>
            <a:r>
              <a:rPr lang="en-US" sz="2000" dirty="0"/>
              <a:t>The wear resistant material is applied only to one corner of the blade tip.</a:t>
            </a:r>
            <a:endParaRPr lang="en-US" sz="1900" dirty="0"/>
          </a:p>
        </p:txBody>
      </p:sp>
      <p:sp>
        <p:nvSpPr>
          <p:cNvPr id="204803" name="Freeform 4"/>
          <p:cNvSpPr>
            <a:spLocks/>
          </p:cNvSpPr>
          <p:nvPr/>
        </p:nvSpPr>
        <p:spPr bwMode="auto">
          <a:xfrm>
            <a:off x="1881188" y="3167066"/>
            <a:ext cx="2501900" cy="3278187"/>
          </a:xfrm>
          <a:custGeom>
            <a:avLst/>
            <a:gdLst>
              <a:gd name="T0" fmla="*/ 0 w 1576"/>
              <a:gd name="T1" fmla="*/ 993 h 2065"/>
              <a:gd name="T2" fmla="*/ 1436 w 1576"/>
              <a:gd name="T3" fmla="*/ 2065 h 2065"/>
              <a:gd name="T4" fmla="*/ 1572 w 1576"/>
              <a:gd name="T5" fmla="*/ 2065 h 2065"/>
              <a:gd name="T6" fmla="*/ 1576 w 1576"/>
              <a:gd name="T7" fmla="*/ 23 h 2065"/>
              <a:gd name="T8" fmla="*/ 1432 w 1576"/>
              <a:gd name="T9" fmla="*/ 0 h 2065"/>
              <a:gd name="T10" fmla="*/ 1436 w 1576"/>
              <a:gd name="T11" fmla="*/ 2065 h 2065"/>
              <a:gd name="T12" fmla="*/ 0 60000 65536"/>
              <a:gd name="T13" fmla="*/ 0 60000 65536"/>
              <a:gd name="T14" fmla="*/ 0 60000 65536"/>
              <a:gd name="T15" fmla="*/ 0 60000 65536"/>
              <a:gd name="T16" fmla="*/ 0 60000 65536"/>
              <a:gd name="T17" fmla="*/ 0 60000 65536"/>
              <a:gd name="T18" fmla="*/ 0 w 1576"/>
              <a:gd name="T19" fmla="*/ 0 h 2065"/>
              <a:gd name="T20" fmla="*/ 1576 w 1576"/>
              <a:gd name="T21" fmla="*/ 2065 h 2065"/>
            </a:gdLst>
            <a:ahLst/>
            <a:cxnLst>
              <a:cxn ang="T12">
                <a:pos x="T0" y="T1"/>
              </a:cxn>
              <a:cxn ang="T13">
                <a:pos x="T2" y="T3"/>
              </a:cxn>
              <a:cxn ang="T14">
                <a:pos x="T4" y="T5"/>
              </a:cxn>
              <a:cxn ang="T15">
                <a:pos x="T6" y="T7"/>
              </a:cxn>
              <a:cxn ang="T16">
                <a:pos x="T8" y="T9"/>
              </a:cxn>
              <a:cxn ang="T17">
                <a:pos x="T10" y="T11"/>
              </a:cxn>
            </a:cxnLst>
            <a:rect l="T18" t="T19" r="T20" b="T21"/>
            <a:pathLst>
              <a:path w="1576" h="2065">
                <a:moveTo>
                  <a:pt x="0" y="993"/>
                </a:moveTo>
                <a:lnTo>
                  <a:pt x="1436" y="2065"/>
                </a:lnTo>
                <a:lnTo>
                  <a:pt x="1572" y="2065"/>
                </a:lnTo>
                <a:lnTo>
                  <a:pt x="1576" y="23"/>
                </a:lnTo>
                <a:lnTo>
                  <a:pt x="1432" y="0"/>
                </a:lnTo>
                <a:lnTo>
                  <a:pt x="1436" y="2065"/>
                </a:lnTo>
              </a:path>
            </a:pathLst>
          </a:custGeom>
          <a:noFill/>
          <a:ln w="9525">
            <a:solidFill>
              <a:schemeClr val="tx1"/>
            </a:solidFill>
            <a:round/>
            <a:headEnd/>
            <a:tailEnd/>
          </a:ln>
        </p:spPr>
        <p:txBody>
          <a:bodyPr/>
          <a:lstStyle/>
          <a:p>
            <a:endParaRPr lang="en-US" dirty="0">
              <a:latin typeface="+mn-lt"/>
            </a:endParaRPr>
          </a:p>
        </p:txBody>
      </p:sp>
      <p:sp>
        <p:nvSpPr>
          <p:cNvPr id="204804" name="Freeform 5"/>
          <p:cNvSpPr>
            <a:spLocks/>
          </p:cNvSpPr>
          <p:nvPr/>
        </p:nvSpPr>
        <p:spPr bwMode="auto">
          <a:xfrm>
            <a:off x="2360616" y="2052641"/>
            <a:ext cx="2016125" cy="1152525"/>
          </a:xfrm>
          <a:custGeom>
            <a:avLst/>
            <a:gdLst>
              <a:gd name="T0" fmla="*/ 1270 w 1270"/>
              <a:gd name="T1" fmla="*/ 726 h 726"/>
              <a:gd name="T2" fmla="*/ 90 w 1270"/>
              <a:gd name="T3" fmla="*/ 0 h 726"/>
              <a:gd name="T4" fmla="*/ 0 w 1270"/>
              <a:gd name="T5" fmla="*/ 0 h 726"/>
              <a:gd name="T6" fmla="*/ 1130 w 1270"/>
              <a:gd name="T7" fmla="*/ 702 h 726"/>
              <a:gd name="T8" fmla="*/ 0 60000 65536"/>
              <a:gd name="T9" fmla="*/ 0 60000 65536"/>
              <a:gd name="T10" fmla="*/ 0 60000 65536"/>
              <a:gd name="T11" fmla="*/ 0 60000 65536"/>
              <a:gd name="T12" fmla="*/ 0 w 1270"/>
              <a:gd name="T13" fmla="*/ 0 h 726"/>
              <a:gd name="T14" fmla="*/ 1270 w 1270"/>
              <a:gd name="T15" fmla="*/ 726 h 726"/>
            </a:gdLst>
            <a:ahLst/>
            <a:cxnLst>
              <a:cxn ang="T8">
                <a:pos x="T0" y="T1"/>
              </a:cxn>
              <a:cxn ang="T9">
                <a:pos x="T2" y="T3"/>
              </a:cxn>
              <a:cxn ang="T10">
                <a:pos x="T4" y="T5"/>
              </a:cxn>
              <a:cxn ang="T11">
                <a:pos x="T6" y="T7"/>
              </a:cxn>
            </a:cxnLst>
            <a:rect l="T12" t="T13" r="T14" b="T15"/>
            <a:pathLst>
              <a:path w="1270" h="726">
                <a:moveTo>
                  <a:pt x="1270" y="726"/>
                </a:moveTo>
                <a:lnTo>
                  <a:pt x="90" y="0"/>
                </a:lnTo>
                <a:lnTo>
                  <a:pt x="0" y="0"/>
                </a:lnTo>
                <a:lnTo>
                  <a:pt x="1130" y="702"/>
                </a:lnTo>
              </a:path>
            </a:pathLst>
          </a:custGeom>
          <a:noFill/>
          <a:ln w="9525">
            <a:solidFill>
              <a:schemeClr val="tx1"/>
            </a:solidFill>
            <a:round/>
            <a:headEnd/>
            <a:tailEnd/>
          </a:ln>
        </p:spPr>
        <p:txBody>
          <a:bodyPr/>
          <a:lstStyle/>
          <a:p>
            <a:endParaRPr lang="en-US" dirty="0">
              <a:latin typeface="+mn-lt"/>
            </a:endParaRPr>
          </a:p>
        </p:txBody>
      </p:sp>
      <p:sp>
        <p:nvSpPr>
          <p:cNvPr id="204805" name="Line 6"/>
          <p:cNvSpPr>
            <a:spLocks noChangeShapeType="1"/>
          </p:cNvSpPr>
          <p:nvPr/>
        </p:nvSpPr>
        <p:spPr bwMode="auto">
          <a:xfrm flipH="1" flipV="1">
            <a:off x="2071691" y="5221291"/>
            <a:ext cx="936625" cy="720725"/>
          </a:xfrm>
          <a:prstGeom prst="line">
            <a:avLst/>
          </a:prstGeom>
          <a:noFill/>
          <a:ln w="9525">
            <a:solidFill>
              <a:schemeClr val="tx1"/>
            </a:solidFill>
            <a:round/>
            <a:headEnd/>
            <a:tailEnd type="triangle" w="med" len="med"/>
          </a:ln>
        </p:spPr>
        <p:txBody>
          <a:bodyPr/>
          <a:lstStyle/>
          <a:p>
            <a:endParaRPr lang="en-US" dirty="0">
              <a:latin typeface="+mn-lt"/>
            </a:endParaRPr>
          </a:p>
        </p:txBody>
      </p:sp>
      <p:sp>
        <p:nvSpPr>
          <p:cNvPr id="204806" name="Text Box 7"/>
          <p:cNvSpPr txBox="1">
            <a:spLocks noChangeArrowheads="1"/>
          </p:cNvSpPr>
          <p:nvPr/>
        </p:nvSpPr>
        <p:spPr bwMode="auto">
          <a:xfrm>
            <a:off x="2071688" y="5726113"/>
            <a:ext cx="863600" cy="336550"/>
          </a:xfrm>
          <a:prstGeom prst="rect">
            <a:avLst/>
          </a:prstGeom>
          <a:noFill/>
          <a:ln w="9525">
            <a:noFill/>
            <a:miter lim="800000"/>
            <a:headEnd/>
            <a:tailEnd/>
          </a:ln>
        </p:spPr>
        <p:txBody>
          <a:bodyPr>
            <a:spAutoFit/>
          </a:bodyPr>
          <a:lstStyle/>
          <a:p>
            <a:pPr>
              <a:spcBef>
                <a:spcPct val="50000"/>
              </a:spcBef>
            </a:pPr>
            <a:r>
              <a:rPr lang="en-US" sz="1600" dirty="0">
                <a:latin typeface="+mn-lt"/>
              </a:rPr>
              <a:t>Length</a:t>
            </a:r>
          </a:p>
        </p:txBody>
      </p:sp>
      <p:sp>
        <p:nvSpPr>
          <p:cNvPr id="204807" name="Line 8"/>
          <p:cNvSpPr>
            <a:spLocks noChangeShapeType="1"/>
          </p:cNvSpPr>
          <p:nvPr/>
        </p:nvSpPr>
        <p:spPr bwMode="auto">
          <a:xfrm flipV="1">
            <a:off x="4664075" y="4141791"/>
            <a:ext cx="0" cy="865187"/>
          </a:xfrm>
          <a:prstGeom prst="line">
            <a:avLst/>
          </a:prstGeom>
          <a:noFill/>
          <a:ln w="9525">
            <a:solidFill>
              <a:schemeClr val="tx1"/>
            </a:solidFill>
            <a:round/>
            <a:headEnd/>
            <a:tailEnd type="triangle" w="med" len="med"/>
          </a:ln>
        </p:spPr>
        <p:txBody>
          <a:bodyPr/>
          <a:lstStyle/>
          <a:p>
            <a:endParaRPr lang="en-US" dirty="0">
              <a:latin typeface="+mn-lt"/>
            </a:endParaRPr>
          </a:p>
        </p:txBody>
      </p:sp>
      <p:sp>
        <p:nvSpPr>
          <p:cNvPr id="204808" name="Text Box 9"/>
          <p:cNvSpPr txBox="1">
            <a:spLocks noChangeArrowheads="1"/>
          </p:cNvSpPr>
          <p:nvPr/>
        </p:nvSpPr>
        <p:spPr bwMode="auto">
          <a:xfrm>
            <a:off x="4808541" y="4357688"/>
            <a:ext cx="719137" cy="336550"/>
          </a:xfrm>
          <a:prstGeom prst="rect">
            <a:avLst/>
          </a:prstGeom>
          <a:noFill/>
          <a:ln w="9525">
            <a:noFill/>
            <a:miter lim="800000"/>
            <a:headEnd/>
            <a:tailEnd/>
          </a:ln>
        </p:spPr>
        <p:txBody>
          <a:bodyPr>
            <a:spAutoFit/>
          </a:bodyPr>
          <a:lstStyle/>
          <a:p>
            <a:pPr>
              <a:spcBef>
                <a:spcPct val="50000"/>
              </a:spcBef>
            </a:pPr>
            <a:r>
              <a:rPr lang="en-US" sz="1600" dirty="0">
                <a:latin typeface="+mn-lt"/>
              </a:rPr>
              <a:t>Width</a:t>
            </a:r>
          </a:p>
        </p:txBody>
      </p:sp>
      <p:sp>
        <p:nvSpPr>
          <p:cNvPr id="204809" name="Freeform 10"/>
          <p:cNvSpPr>
            <a:spLocks/>
          </p:cNvSpPr>
          <p:nvPr/>
        </p:nvSpPr>
        <p:spPr bwMode="auto">
          <a:xfrm>
            <a:off x="3727450" y="2484438"/>
            <a:ext cx="717550" cy="61912"/>
          </a:xfrm>
          <a:custGeom>
            <a:avLst/>
            <a:gdLst>
              <a:gd name="T0" fmla="*/ 0 w 452"/>
              <a:gd name="T1" fmla="*/ 39 h 39"/>
              <a:gd name="T2" fmla="*/ 452 w 452"/>
              <a:gd name="T3" fmla="*/ 0 h 39"/>
              <a:gd name="T4" fmla="*/ 0 60000 65536"/>
              <a:gd name="T5" fmla="*/ 0 60000 65536"/>
              <a:gd name="T6" fmla="*/ 0 w 452"/>
              <a:gd name="T7" fmla="*/ 0 h 39"/>
              <a:gd name="T8" fmla="*/ 452 w 452"/>
              <a:gd name="T9" fmla="*/ 39 h 39"/>
            </a:gdLst>
            <a:ahLst/>
            <a:cxnLst>
              <a:cxn ang="T4">
                <a:pos x="T0" y="T1"/>
              </a:cxn>
              <a:cxn ang="T5">
                <a:pos x="T2" y="T3"/>
              </a:cxn>
            </a:cxnLst>
            <a:rect l="T6" t="T7" r="T8" b="T9"/>
            <a:pathLst>
              <a:path w="452" h="39">
                <a:moveTo>
                  <a:pt x="0" y="39"/>
                </a:moveTo>
                <a:lnTo>
                  <a:pt x="452" y="0"/>
                </a:lnTo>
              </a:path>
            </a:pathLst>
          </a:custGeom>
          <a:noFill/>
          <a:ln w="9525" cap="flat">
            <a:solidFill>
              <a:schemeClr val="tx1"/>
            </a:solidFill>
            <a:prstDash val="dash"/>
            <a:round/>
            <a:headEnd type="none" w="med" len="med"/>
            <a:tailEnd type="none" w="med" len="med"/>
          </a:ln>
        </p:spPr>
        <p:txBody>
          <a:bodyPr/>
          <a:lstStyle/>
          <a:p>
            <a:endParaRPr lang="en-US" dirty="0">
              <a:latin typeface="+mn-lt"/>
            </a:endParaRPr>
          </a:p>
        </p:txBody>
      </p:sp>
      <p:sp>
        <p:nvSpPr>
          <p:cNvPr id="204810" name="Line 11"/>
          <p:cNvSpPr>
            <a:spLocks noChangeShapeType="1"/>
          </p:cNvSpPr>
          <p:nvPr/>
        </p:nvSpPr>
        <p:spPr bwMode="auto">
          <a:xfrm>
            <a:off x="3727453" y="2557466"/>
            <a:ext cx="720725" cy="71437"/>
          </a:xfrm>
          <a:prstGeom prst="line">
            <a:avLst/>
          </a:prstGeom>
          <a:noFill/>
          <a:ln w="9525">
            <a:solidFill>
              <a:schemeClr val="tx1"/>
            </a:solidFill>
            <a:round/>
            <a:headEnd/>
            <a:tailEnd type="triangle" w="med" len="med"/>
          </a:ln>
        </p:spPr>
        <p:txBody>
          <a:bodyPr/>
          <a:lstStyle/>
          <a:p>
            <a:endParaRPr lang="en-US" dirty="0">
              <a:latin typeface="+mn-lt"/>
            </a:endParaRPr>
          </a:p>
        </p:txBody>
      </p:sp>
      <p:sp>
        <p:nvSpPr>
          <p:cNvPr id="204811" name="Text Box 12"/>
          <p:cNvSpPr txBox="1">
            <a:spLocks noChangeArrowheads="1"/>
          </p:cNvSpPr>
          <p:nvPr/>
        </p:nvSpPr>
        <p:spPr bwMode="auto">
          <a:xfrm>
            <a:off x="4519616" y="2484438"/>
            <a:ext cx="1296987" cy="336550"/>
          </a:xfrm>
          <a:prstGeom prst="rect">
            <a:avLst/>
          </a:prstGeom>
          <a:noFill/>
          <a:ln w="9525">
            <a:noFill/>
            <a:miter lim="800000"/>
            <a:headEnd/>
            <a:tailEnd/>
          </a:ln>
        </p:spPr>
        <p:txBody>
          <a:bodyPr>
            <a:spAutoFit/>
          </a:bodyPr>
          <a:lstStyle/>
          <a:p>
            <a:pPr>
              <a:spcBef>
                <a:spcPct val="50000"/>
              </a:spcBef>
            </a:pPr>
            <a:r>
              <a:rPr lang="en-US" sz="1600" dirty="0">
                <a:latin typeface="+mn-lt"/>
              </a:rPr>
              <a:t>Bevel angle</a:t>
            </a:r>
          </a:p>
        </p:txBody>
      </p:sp>
      <p:sp>
        <p:nvSpPr>
          <p:cNvPr id="204812" name="AutoShape 13"/>
          <p:cNvSpPr>
            <a:spLocks noChangeArrowheads="1"/>
          </p:cNvSpPr>
          <p:nvPr/>
        </p:nvSpPr>
        <p:spPr bwMode="auto">
          <a:xfrm rot="-6773994">
            <a:off x="3575053" y="2743203"/>
            <a:ext cx="1223963" cy="1249363"/>
          </a:xfrm>
          <a:prstGeom prst="wedgeEllipseCallout">
            <a:avLst>
              <a:gd name="adj1" fmla="val -140907"/>
              <a:gd name="adj2" fmla="val 234074"/>
            </a:avLst>
          </a:prstGeom>
          <a:noFill/>
          <a:ln w="9525">
            <a:solidFill>
              <a:schemeClr val="tx1"/>
            </a:solidFill>
            <a:miter lim="800000"/>
            <a:headEnd/>
            <a:tailEnd/>
          </a:ln>
        </p:spPr>
        <p:txBody>
          <a:bodyPr vert="eaVert"/>
          <a:lstStyle/>
          <a:p>
            <a:pPr algn="ctr"/>
            <a:endParaRPr lang="en-US" sz="2400" dirty="0">
              <a:latin typeface="+mn-lt"/>
            </a:endParaRPr>
          </a:p>
        </p:txBody>
      </p:sp>
      <p:sp>
        <p:nvSpPr>
          <p:cNvPr id="204813" name="Freeform 14"/>
          <p:cNvSpPr>
            <a:spLocks/>
          </p:cNvSpPr>
          <p:nvPr/>
        </p:nvSpPr>
        <p:spPr bwMode="auto">
          <a:xfrm>
            <a:off x="7977188" y="3421063"/>
            <a:ext cx="1511300" cy="3168650"/>
          </a:xfrm>
          <a:custGeom>
            <a:avLst/>
            <a:gdLst>
              <a:gd name="T0" fmla="*/ 0 w 952"/>
              <a:gd name="T1" fmla="*/ 1996 h 1996"/>
              <a:gd name="T2" fmla="*/ 0 w 952"/>
              <a:gd name="T3" fmla="*/ 0 h 1996"/>
              <a:gd name="T4" fmla="*/ 952 w 952"/>
              <a:gd name="T5" fmla="*/ 182 h 1996"/>
              <a:gd name="T6" fmla="*/ 952 w 952"/>
              <a:gd name="T7" fmla="*/ 1996 h 1996"/>
              <a:gd name="T8" fmla="*/ 0 w 952"/>
              <a:gd name="T9" fmla="*/ 1996 h 1996"/>
              <a:gd name="T10" fmla="*/ 0 60000 65536"/>
              <a:gd name="T11" fmla="*/ 0 60000 65536"/>
              <a:gd name="T12" fmla="*/ 0 60000 65536"/>
              <a:gd name="T13" fmla="*/ 0 60000 65536"/>
              <a:gd name="T14" fmla="*/ 0 60000 65536"/>
              <a:gd name="T15" fmla="*/ 0 w 952"/>
              <a:gd name="T16" fmla="*/ 0 h 1996"/>
              <a:gd name="T17" fmla="*/ 952 w 952"/>
              <a:gd name="T18" fmla="*/ 1996 h 1996"/>
            </a:gdLst>
            <a:ahLst/>
            <a:cxnLst>
              <a:cxn ang="T10">
                <a:pos x="T0" y="T1"/>
              </a:cxn>
              <a:cxn ang="T11">
                <a:pos x="T2" y="T3"/>
              </a:cxn>
              <a:cxn ang="T12">
                <a:pos x="T4" y="T5"/>
              </a:cxn>
              <a:cxn ang="T13">
                <a:pos x="T6" y="T7"/>
              </a:cxn>
              <a:cxn ang="T14">
                <a:pos x="T8" y="T9"/>
              </a:cxn>
            </a:cxnLst>
            <a:rect l="T15" t="T16" r="T17" b="T18"/>
            <a:pathLst>
              <a:path w="952" h="1996">
                <a:moveTo>
                  <a:pt x="0" y="1996"/>
                </a:moveTo>
                <a:lnTo>
                  <a:pt x="0" y="0"/>
                </a:lnTo>
                <a:lnTo>
                  <a:pt x="952" y="182"/>
                </a:lnTo>
                <a:lnTo>
                  <a:pt x="952" y="1996"/>
                </a:lnTo>
                <a:lnTo>
                  <a:pt x="0" y="1996"/>
                </a:lnTo>
                <a:close/>
              </a:path>
            </a:pathLst>
          </a:custGeom>
          <a:noFill/>
          <a:ln w="9525">
            <a:solidFill>
              <a:schemeClr val="tx1"/>
            </a:solidFill>
            <a:round/>
            <a:headEnd/>
            <a:tailEnd/>
          </a:ln>
        </p:spPr>
        <p:txBody>
          <a:bodyPr/>
          <a:lstStyle/>
          <a:p>
            <a:endParaRPr lang="en-US" dirty="0"/>
          </a:p>
        </p:txBody>
      </p:sp>
      <p:sp>
        <p:nvSpPr>
          <p:cNvPr id="204814" name="Freeform 15"/>
          <p:cNvSpPr>
            <a:spLocks/>
          </p:cNvSpPr>
          <p:nvPr/>
        </p:nvSpPr>
        <p:spPr bwMode="auto">
          <a:xfrm>
            <a:off x="7977188" y="3421066"/>
            <a:ext cx="436562" cy="3024187"/>
          </a:xfrm>
          <a:custGeom>
            <a:avLst/>
            <a:gdLst>
              <a:gd name="T0" fmla="*/ 275 w 275"/>
              <a:gd name="T1" fmla="*/ 52 h 1905"/>
              <a:gd name="T2" fmla="*/ 0 w 275"/>
              <a:gd name="T3" fmla="*/ 1905 h 1905"/>
              <a:gd name="T4" fmla="*/ 0 w 275"/>
              <a:gd name="T5" fmla="*/ 0 h 1905"/>
              <a:gd name="T6" fmla="*/ 275 w 275"/>
              <a:gd name="T7" fmla="*/ 52 h 1905"/>
              <a:gd name="T8" fmla="*/ 0 60000 65536"/>
              <a:gd name="T9" fmla="*/ 0 60000 65536"/>
              <a:gd name="T10" fmla="*/ 0 60000 65536"/>
              <a:gd name="T11" fmla="*/ 0 60000 65536"/>
              <a:gd name="T12" fmla="*/ 0 w 275"/>
              <a:gd name="T13" fmla="*/ 0 h 1905"/>
              <a:gd name="T14" fmla="*/ 275 w 275"/>
              <a:gd name="T15" fmla="*/ 1905 h 1905"/>
            </a:gdLst>
            <a:ahLst/>
            <a:cxnLst>
              <a:cxn ang="T8">
                <a:pos x="T0" y="T1"/>
              </a:cxn>
              <a:cxn ang="T9">
                <a:pos x="T2" y="T3"/>
              </a:cxn>
              <a:cxn ang="T10">
                <a:pos x="T4" y="T5"/>
              </a:cxn>
              <a:cxn ang="T11">
                <a:pos x="T6" y="T7"/>
              </a:cxn>
            </a:cxnLst>
            <a:rect l="T12" t="T13" r="T14" b="T15"/>
            <a:pathLst>
              <a:path w="275" h="1905">
                <a:moveTo>
                  <a:pt x="275" y="52"/>
                </a:moveTo>
                <a:lnTo>
                  <a:pt x="0" y="1905"/>
                </a:lnTo>
                <a:lnTo>
                  <a:pt x="0" y="0"/>
                </a:lnTo>
                <a:lnTo>
                  <a:pt x="275" y="52"/>
                </a:lnTo>
                <a:close/>
              </a:path>
            </a:pathLst>
          </a:custGeom>
          <a:solidFill>
            <a:schemeClr val="folHlink"/>
          </a:solidFill>
          <a:ln w="9525">
            <a:solidFill>
              <a:schemeClr val="tx1"/>
            </a:solidFill>
            <a:round/>
            <a:headEnd/>
            <a:tailEnd/>
          </a:ln>
        </p:spPr>
        <p:txBody>
          <a:bodyPr/>
          <a:lstStyle/>
          <a:p>
            <a:endParaRPr lang="en-US" dirty="0"/>
          </a:p>
        </p:txBody>
      </p:sp>
      <p:sp>
        <p:nvSpPr>
          <p:cNvPr id="204815" name="Text Box 16"/>
          <p:cNvSpPr txBox="1">
            <a:spLocks noChangeArrowheads="1"/>
          </p:cNvSpPr>
          <p:nvPr/>
        </p:nvSpPr>
        <p:spPr bwMode="auto">
          <a:xfrm>
            <a:off x="8624891" y="5149850"/>
            <a:ext cx="719137" cy="336550"/>
          </a:xfrm>
          <a:prstGeom prst="rect">
            <a:avLst/>
          </a:prstGeom>
          <a:noFill/>
          <a:ln w="9525">
            <a:noFill/>
            <a:miter lim="800000"/>
            <a:headEnd/>
            <a:tailEnd/>
          </a:ln>
        </p:spPr>
        <p:txBody>
          <a:bodyPr>
            <a:spAutoFit/>
          </a:bodyPr>
          <a:lstStyle/>
          <a:p>
            <a:pPr>
              <a:spcBef>
                <a:spcPct val="50000"/>
              </a:spcBef>
            </a:pPr>
            <a:r>
              <a:rPr lang="en-US" sz="1600" dirty="0">
                <a:latin typeface="+mn-lt"/>
              </a:rPr>
              <a:t>steel</a:t>
            </a:r>
          </a:p>
        </p:txBody>
      </p:sp>
      <p:sp>
        <p:nvSpPr>
          <p:cNvPr id="204816" name="Text Box 17"/>
          <p:cNvSpPr txBox="1">
            <a:spLocks noChangeArrowheads="1"/>
          </p:cNvSpPr>
          <p:nvPr/>
        </p:nvSpPr>
        <p:spPr bwMode="auto">
          <a:xfrm>
            <a:off x="6392866" y="5292728"/>
            <a:ext cx="1368425" cy="830997"/>
          </a:xfrm>
          <a:prstGeom prst="rect">
            <a:avLst/>
          </a:prstGeom>
          <a:noFill/>
          <a:ln w="9525">
            <a:noFill/>
            <a:miter lim="800000"/>
            <a:headEnd/>
            <a:tailEnd/>
          </a:ln>
        </p:spPr>
        <p:txBody>
          <a:bodyPr>
            <a:spAutoFit/>
          </a:bodyPr>
          <a:lstStyle/>
          <a:p>
            <a:pPr>
              <a:spcBef>
                <a:spcPct val="50000"/>
              </a:spcBef>
            </a:pPr>
            <a:r>
              <a:rPr lang="en-US" sz="1600" dirty="0">
                <a:latin typeface="+mn-lt"/>
              </a:rPr>
              <a:t>Wear resistant material</a:t>
            </a:r>
          </a:p>
        </p:txBody>
      </p:sp>
      <p:sp>
        <p:nvSpPr>
          <p:cNvPr id="204817" name="Line 18"/>
          <p:cNvSpPr>
            <a:spLocks noChangeShapeType="1"/>
          </p:cNvSpPr>
          <p:nvPr/>
        </p:nvSpPr>
        <p:spPr bwMode="auto">
          <a:xfrm flipV="1">
            <a:off x="7400925" y="4429128"/>
            <a:ext cx="719138" cy="936625"/>
          </a:xfrm>
          <a:prstGeom prst="line">
            <a:avLst/>
          </a:prstGeom>
          <a:noFill/>
          <a:ln w="9525">
            <a:solidFill>
              <a:schemeClr val="tx1"/>
            </a:solidFill>
            <a:round/>
            <a:headEnd/>
            <a:tailEnd type="triangle" w="med" len="med"/>
          </a:ln>
        </p:spPr>
        <p:txBody>
          <a:bodyPr/>
          <a:lstStyle/>
          <a:p>
            <a:endParaRPr lang="en-US" dirty="0"/>
          </a:p>
        </p:txBody>
      </p:sp>
      <p:sp>
        <p:nvSpPr>
          <p:cNvPr id="204818" name="Line 19"/>
          <p:cNvSpPr>
            <a:spLocks noChangeShapeType="1"/>
          </p:cNvSpPr>
          <p:nvPr/>
        </p:nvSpPr>
        <p:spPr bwMode="auto">
          <a:xfrm>
            <a:off x="4160838" y="6518275"/>
            <a:ext cx="0" cy="215900"/>
          </a:xfrm>
          <a:prstGeom prst="line">
            <a:avLst/>
          </a:prstGeom>
          <a:noFill/>
          <a:ln w="9525">
            <a:solidFill>
              <a:schemeClr val="tx1"/>
            </a:solidFill>
            <a:round/>
            <a:headEnd/>
            <a:tailEnd/>
          </a:ln>
        </p:spPr>
        <p:txBody>
          <a:bodyPr/>
          <a:lstStyle/>
          <a:p>
            <a:endParaRPr lang="en-US" dirty="0">
              <a:latin typeface="+mn-lt"/>
            </a:endParaRPr>
          </a:p>
        </p:txBody>
      </p:sp>
      <p:sp>
        <p:nvSpPr>
          <p:cNvPr id="204819" name="Line 20"/>
          <p:cNvSpPr>
            <a:spLocks noChangeShapeType="1"/>
          </p:cNvSpPr>
          <p:nvPr/>
        </p:nvSpPr>
        <p:spPr bwMode="auto">
          <a:xfrm>
            <a:off x="4376738" y="6518275"/>
            <a:ext cx="0" cy="215900"/>
          </a:xfrm>
          <a:prstGeom prst="line">
            <a:avLst/>
          </a:prstGeom>
          <a:noFill/>
          <a:ln w="9525">
            <a:solidFill>
              <a:schemeClr val="tx1"/>
            </a:solidFill>
            <a:round/>
            <a:headEnd/>
            <a:tailEnd/>
          </a:ln>
        </p:spPr>
        <p:txBody>
          <a:bodyPr/>
          <a:lstStyle/>
          <a:p>
            <a:endParaRPr lang="en-US" dirty="0">
              <a:latin typeface="+mn-lt"/>
            </a:endParaRPr>
          </a:p>
        </p:txBody>
      </p:sp>
      <p:sp>
        <p:nvSpPr>
          <p:cNvPr id="204820" name="Line 21"/>
          <p:cNvSpPr>
            <a:spLocks noChangeShapeType="1"/>
          </p:cNvSpPr>
          <p:nvPr/>
        </p:nvSpPr>
        <p:spPr bwMode="auto">
          <a:xfrm>
            <a:off x="3871916" y="6589713"/>
            <a:ext cx="288925" cy="0"/>
          </a:xfrm>
          <a:prstGeom prst="line">
            <a:avLst/>
          </a:prstGeom>
          <a:noFill/>
          <a:ln w="9525">
            <a:solidFill>
              <a:schemeClr val="tx1"/>
            </a:solidFill>
            <a:round/>
            <a:headEnd/>
            <a:tailEnd type="triangle" w="med" len="med"/>
          </a:ln>
        </p:spPr>
        <p:txBody>
          <a:bodyPr/>
          <a:lstStyle/>
          <a:p>
            <a:endParaRPr lang="en-US" dirty="0">
              <a:latin typeface="+mn-lt"/>
            </a:endParaRPr>
          </a:p>
        </p:txBody>
      </p:sp>
      <p:sp>
        <p:nvSpPr>
          <p:cNvPr id="204821" name="Line 22"/>
          <p:cNvSpPr>
            <a:spLocks noChangeShapeType="1"/>
          </p:cNvSpPr>
          <p:nvPr/>
        </p:nvSpPr>
        <p:spPr bwMode="auto">
          <a:xfrm flipH="1">
            <a:off x="4376738" y="6589713"/>
            <a:ext cx="215900" cy="0"/>
          </a:xfrm>
          <a:prstGeom prst="line">
            <a:avLst/>
          </a:prstGeom>
          <a:noFill/>
          <a:ln w="9525">
            <a:solidFill>
              <a:schemeClr val="tx1"/>
            </a:solidFill>
            <a:round/>
            <a:headEnd/>
            <a:tailEnd type="triangle" w="med" len="med"/>
          </a:ln>
        </p:spPr>
        <p:txBody>
          <a:bodyPr/>
          <a:lstStyle/>
          <a:p>
            <a:endParaRPr lang="en-US" dirty="0">
              <a:latin typeface="+mn-lt"/>
            </a:endParaRPr>
          </a:p>
        </p:txBody>
      </p:sp>
      <p:sp>
        <p:nvSpPr>
          <p:cNvPr id="204822" name="Text Box 23"/>
          <p:cNvSpPr txBox="1">
            <a:spLocks noChangeArrowheads="1"/>
          </p:cNvSpPr>
          <p:nvPr/>
        </p:nvSpPr>
        <p:spPr bwMode="auto">
          <a:xfrm>
            <a:off x="4664075" y="6445250"/>
            <a:ext cx="1079500" cy="336550"/>
          </a:xfrm>
          <a:prstGeom prst="rect">
            <a:avLst/>
          </a:prstGeom>
          <a:noFill/>
          <a:ln w="9525">
            <a:noFill/>
            <a:miter lim="800000"/>
            <a:headEnd/>
            <a:tailEnd/>
          </a:ln>
        </p:spPr>
        <p:txBody>
          <a:bodyPr>
            <a:spAutoFit/>
          </a:bodyPr>
          <a:lstStyle/>
          <a:p>
            <a:pPr>
              <a:spcBef>
                <a:spcPct val="50000"/>
              </a:spcBef>
            </a:pPr>
            <a:r>
              <a:rPr lang="en-US" sz="1600" dirty="0">
                <a:latin typeface="+mn-lt"/>
              </a:rPr>
              <a:t>Thickness</a:t>
            </a:r>
          </a:p>
        </p:txBody>
      </p:sp>
      <p:sp>
        <p:nvSpPr>
          <p:cNvPr id="2" name="TextBox 1"/>
          <p:cNvSpPr txBox="1"/>
          <p:nvPr/>
        </p:nvSpPr>
        <p:spPr>
          <a:xfrm>
            <a:off x="4519613" y="1481505"/>
            <a:ext cx="4762842" cy="584775"/>
          </a:xfrm>
          <a:prstGeom prst="rect">
            <a:avLst/>
          </a:prstGeom>
          <a:noFill/>
        </p:spPr>
        <p:txBody>
          <a:bodyPr wrap="none" rtlCol="0">
            <a:spAutoFit/>
          </a:bodyPr>
          <a:lstStyle/>
          <a:p>
            <a:r>
              <a:rPr lang="en-US" sz="3200" i="1" dirty="0">
                <a:latin typeface="+mn-lt"/>
              </a:rPr>
              <a:t>What is a “Ceramic” blade?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34" name="Rectangle 2"/>
          <p:cNvSpPr>
            <a:spLocks noGrp="1"/>
          </p:cNvSpPr>
          <p:nvPr>
            <p:ph type="title" idx="4294967295"/>
          </p:nvPr>
        </p:nvSpPr>
        <p:spPr>
          <a:xfrm>
            <a:off x="2743200" y="220414"/>
            <a:ext cx="9220200" cy="1143000"/>
          </a:xfrm>
        </p:spPr>
        <p:txBody>
          <a:bodyPr/>
          <a:lstStyle/>
          <a:p>
            <a:pPr eaLnBrk="1" hangingPunct="1"/>
            <a:r>
              <a:rPr lang="en-US" b="1" dirty="0"/>
              <a:t>Sliding and Impact Wear Comparison</a:t>
            </a:r>
            <a:endParaRPr lang="en-US" sz="2600" dirty="0"/>
          </a:p>
        </p:txBody>
      </p:sp>
      <p:grpSp>
        <p:nvGrpSpPr>
          <p:cNvPr id="180235" name="Group 3"/>
          <p:cNvGrpSpPr>
            <a:grpSpLocks/>
          </p:cNvGrpSpPr>
          <p:nvPr/>
        </p:nvGrpSpPr>
        <p:grpSpPr bwMode="auto">
          <a:xfrm>
            <a:off x="2590801" y="1828804"/>
            <a:ext cx="7483476" cy="4362451"/>
            <a:chOff x="706" y="1481"/>
            <a:chExt cx="4714" cy="2748"/>
          </a:xfrm>
        </p:grpSpPr>
        <p:sp>
          <p:nvSpPr>
            <p:cNvPr id="180240" name="Rectangle 5"/>
            <p:cNvSpPr>
              <a:spLocks noChangeArrowheads="1"/>
            </p:cNvSpPr>
            <p:nvPr/>
          </p:nvSpPr>
          <p:spPr bwMode="auto">
            <a:xfrm>
              <a:off x="706" y="3787"/>
              <a:ext cx="1288" cy="442"/>
            </a:xfrm>
            <a:prstGeom prst="rect">
              <a:avLst/>
            </a:prstGeom>
            <a:noFill/>
            <a:ln w="9525">
              <a:noFill/>
              <a:miter lim="800000"/>
              <a:headEnd/>
              <a:tailEnd/>
            </a:ln>
          </p:spPr>
          <p:txBody>
            <a:bodyPr wrap="none">
              <a:spAutoFit/>
            </a:bodyPr>
            <a:lstStyle/>
            <a:p>
              <a:pPr algn="ctr" eaLnBrk="0" hangingPunct="0">
                <a:lnSpc>
                  <a:spcPct val="110000"/>
                </a:lnSpc>
              </a:pPr>
              <a:r>
                <a:rPr lang="en-US" altLang="fr-FR" b="1" dirty="0"/>
                <a:t>Worn Steel</a:t>
              </a:r>
            </a:p>
            <a:p>
              <a:pPr algn="ctr" eaLnBrk="0" hangingPunct="0">
                <a:lnSpc>
                  <a:spcPct val="110000"/>
                </a:lnSpc>
              </a:pPr>
              <a:r>
                <a:rPr lang="en-US" altLang="fr-FR" b="1" dirty="0"/>
                <a:t>Lifetime: 6 hours</a:t>
              </a:r>
            </a:p>
          </p:txBody>
        </p:sp>
        <p:grpSp>
          <p:nvGrpSpPr>
            <p:cNvPr id="180238" name="Group 7"/>
            <p:cNvGrpSpPr>
              <a:grpSpLocks/>
            </p:cNvGrpSpPr>
            <p:nvPr/>
          </p:nvGrpSpPr>
          <p:grpSpPr bwMode="auto">
            <a:xfrm>
              <a:off x="3898" y="1481"/>
              <a:ext cx="1522" cy="2748"/>
              <a:chOff x="3994" y="1481"/>
              <a:chExt cx="1522" cy="2748"/>
            </a:xfrm>
          </p:grpSpPr>
          <p:sp>
            <p:nvSpPr>
              <p:cNvPr id="180239" name="Rectangle 8"/>
              <p:cNvSpPr>
                <a:spLocks noChangeArrowheads="1"/>
              </p:cNvSpPr>
              <p:nvPr/>
            </p:nvSpPr>
            <p:spPr bwMode="auto">
              <a:xfrm>
                <a:off x="4148" y="3787"/>
                <a:ext cx="1368" cy="442"/>
              </a:xfrm>
              <a:prstGeom prst="rect">
                <a:avLst/>
              </a:prstGeom>
              <a:noFill/>
              <a:ln w="9525">
                <a:noFill/>
                <a:miter lim="800000"/>
                <a:headEnd/>
                <a:tailEnd/>
              </a:ln>
            </p:spPr>
            <p:txBody>
              <a:bodyPr wrap="none">
                <a:spAutoFit/>
              </a:bodyPr>
              <a:lstStyle/>
              <a:p>
                <a:pPr eaLnBrk="0" hangingPunct="0">
                  <a:lnSpc>
                    <a:spcPct val="110000"/>
                  </a:lnSpc>
                </a:pPr>
                <a:r>
                  <a:rPr lang="en-US" altLang="fr-FR" b="1" dirty="0"/>
                  <a:t>    Worn Ceramic</a:t>
                </a:r>
              </a:p>
              <a:p>
                <a:pPr eaLnBrk="0" hangingPunct="0">
                  <a:lnSpc>
                    <a:spcPct val="110000"/>
                  </a:lnSpc>
                </a:pPr>
                <a:r>
                  <a:rPr lang="en-US" altLang="fr-FR" b="1" dirty="0"/>
                  <a:t>Lifetime: 78 hours</a:t>
                </a:r>
              </a:p>
            </p:txBody>
          </p:sp>
          <p:graphicFrame>
            <p:nvGraphicFramePr>
              <p:cNvPr id="180233" name="Object 9"/>
              <p:cNvGraphicFramePr>
                <a:graphicFrameLocks noChangeAspect="1"/>
              </p:cNvGraphicFramePr>
              <p:nvPr>
                <p:extLst>
                  <p:ext uri="{D42A27DB-BD31-4B8C-83A1-F6EECF244321}">
                    <p14:modId xmlns:p14="http://schemas.microsoft.com/office/powerpoint/2010/main" val="1151835067"/>
                  </p:ext>
                </p:extLst>
              </p:nvPr>
            </p:nvGraphicFramePr>
            <p:xfrm>
              <a:off x="3994" y="1481"/>
              <a:ext cx="1522" cy="2246"/>
            </p:xfrm>
            <a:graphic>
              <a:graphicData uri="http://schemas.openxmlformats.org/presentationml/2006/ole">
                <mc:AlternateContent xmlns:mc="http://schemas.openxmlformats.org/markup-compatibility/2006">
                  <mc:Choice xmlns:v="urn:schemas-microsoft-com:vml" Requires="v">
                    <p:oleObj name="CorelPhotoPaint.Image.8" r:id="rId3" imgW="2107937" imgH="3111111" progId="">
                      <p:embed/>
                    </p:oleObj>
                  </mc:Choice>
                  <mc:Fallback>
                    <p:oleObj name="CorelPhotoPaint.Image.8" r:id="rId3" imgW="2107937" imgH="3111111" progId="">
                      <p:embed/>
                      <p:pic>
                        <p:nvPicPr>
                          <p:cNvPr id="180233"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4" y="1481"/>
                            <a:ext cx="1522" cy="2246"/>
                          </a:xfrm>
                          <a:prstGeom prst="rect">
                            <a:avLst/>
                          </a:prstGeom>
                          <a:noFill/>
                          <a:ln>
                            <a:noFill/>
                          </a:ln>
                          <a:effectLst/>
                        </p:spPr>
                      </p:pic>
                    </p:oleObj>
                  </mc:Fallback>
                </mc:AlternateContent>
              </a:graphicData>
            </a:graphic>
          </p:graphicFrame>
        </p:grpSp>
      </p:grpSp>
      <p:pic>
        <p:nvPicPr>
          <p:cNvPr id="180324" name="Picture 1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9215" y="2057399"/>
            <a:ext cx="5022317" cy="3432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2"/>
          <p:cNvSpPr>
            <a:spLocks noGrp="1"/>
          </p:cNvSpPr>
          <p:nvPr>
            <p:ph type="title"/>
          </p:nvPr>
        </p:nvSpPr>
        <p:spPr>
          <a:xfrm>
            <a:off x="2152650" y="304800"/>
            <a:ext cx="5727700" cy="846138"/>
          </a:xfrm>
        </p:spPr>
        <p:txBody>
          <a:bodyPr/>
          <a:lstStyle/>
          <a:p>
            <a:pPr eaLnBrk="1" hangingPunct="1"/>
            <a:r>
              <a:rPr lang="fr-CH" b="1" dirty="0"/>
              <a:t>Friction Results</a:t>
            </a:r>
            <a:br>
              <a:rPr lang="fr-CH" sz="3700" b="1" dirty="0"/>
            </a:br>
            <a:r>
              <a:rPr lang="fr-CH" sz="3000" b="1" dirty="0"/>
              <a:t> SEM views of blade tip</a:t>
            </a:r>
            <a:endParaRPr lang="en-US" sz="3000" b="1" dirty="0"/>
          </a:p>
        </p:txBody>
      </p:sp>
      <p:sp>
        <p:nvSpPr>
          <p:cNvPr id="188418" name="Rectangle 3"/>
          <p:cNvSpPr>
            <a:spLocks noGrp="1"/>
          </p:cNvSpPr>
          <p:nvPr>
            <p:ph type="body" idx="1"/>
          </p:nvPr>
        </p:nvSpPr>
        <p:spPr>
          <a:xfrm>
            <a:off x="7173227" y="2133600"/>
            <a:ext cx="3149600" cy="533400"/>
          </a:xfrm>
        </p:spPr>
        <p:txBody>
          <a:bodyPr/>
          <a:lstStyle/>
          <a:p>
            <a:pPr algn="ctr" eaLnBrk="1" hangingPunct="1">
              <a:buNone/>
              <a:tabLst>
                <a:tab pos="1524000" algn="l"/>
              </a:tabLst>
            </a:pPr>
            <a:r>
              <a:rPr lang="fr-CH" sz="2000" b="1" dirty="0"/>
              <a:t>Smooth ceramic surface</a:t>
            </a:r>
            <a:endParaRPr lang="en-US" sz="2000" b="1" dirty="0"/>
          </a:p>
        </p:txBody>
      </p:sp>
      <p:sp>
        <p:nvSpPr>
          <p:cNvPr id="188419" name="Rectangle 4"/>
          <p:cNvSpPr>
            <a:spLocks noChangeArrowheads="1"/>
          </p:cNvSpPr>
          <p:nvPr/>
        </p:nvSpPr>
        <p:spPr bwMode="auto">
          <a:xfrm>
            <a:off x="1883171" y="5505945"/>
            <a:ext cx="3875088" cy="701669"/>
          </a:xfrm>
          <a:prstGeom prst="rect">
            <a:avLst/>
          </a:prstGeom>
          <a:noFill/>
          <a:ln w="9525">
            <a:noFill/>
            <a:miter lim="800000"/>
            <a:headEnd/>
            <a:tailEnd/>
          </a:ln>
        </p:spPr>
        <p:txBody>
          <a:bodyPr/>
          <a:lstStyle/>
          <a:p>
            <a:pPr marL="342900" indent="-342900" eaLnBrk="0" hangingPunct="0">
              <a:spcBef>
                <a:spcPct val="20000"/>
              </a:spcBef>
              <a:tabLst>
                <a:tab pos="1524000" algn="l"/>
              </a:tabLst>
            </a:pPr>
            <a:r>
              <a:rPr lang="fr-CH" b="1" dirty="0"/>
              <a:t>Smeared steel surface</a:t>
            </a:r>
          </a:p>
          <a:p>
            <a:pPr marL="342900" indent="-342900" eaLnBrk="0" hangingPunct="0">
              <a:spcBef>
                <a:spcPct val="20000"/>
              </a:spcBef>
              <a:tabLst>
                <a:tab pos="1524000" algn="l"/>
              </a:tabLst>
            </a:pPr>
            <a:r>
              <a:rPr lang="fr-CH" b="1" dirty="0"/>
              <a:t>Blade temp raised up to 180°C</a:t>
            </a:r>
            <a:endParaRPr lang="en-US" b="1" dirty="0"/>
          </a:p>
        </p:txBody>
      </p:sp>
      <p:sp>
        <p:nvSpPr>
          <p:cNvPr id="188420" name="Rectangle 5"/>
          <p:cNvSpPr>
            <a:spLocks noChangeArrowheads="1"/>
          </p:cNvSpPr>
          <p:nvPr/>
        </p:nvSpPr>
        <p:spPr bwMode="auto">
          <a:xfrm>
            <a:off x="6858000" y="6083409"/>
            <a:ext cx="4027488" cy="454025"/>
          </a:xfrm>
          <a:prstGeom prst="rect">
            <a:avLst/>
          </a:prstGeom>
          <a:noFill/>
          <a:ln w="9525">
            <a:noFill/>
            <a:miter lim="800000"/>
            <a:headEnd/>
            <a:tailEnd/>
          </a:ln>
        </p:spPr>
        <p:txBody>
          <a:bodyPr/>
          <a:lstStyle/>
          <a:p>
            <a:pPr marL="342900" indent="-342900" algn="ctr" eaLnBrk="0" hangingPunct="0">
              <a:spcBef>
                <a:spcPct val="20000"/>
              </a:spcBef>
              <a:tabLst>
                <a:tab pos="1524000" algn="l"/>
              </a:tabLst>
            </a:pPr>
            <a:r>
              <a:rPr lang="fr-CH" b="1" dirty="0"/>
              <a:t>Blade temp raised up to 110-130°C</a:t>
            </a:r>
            <a:endParaRPr lang="en-US" b="1" dirty="0"/>
          </a:p>
        </p:txBody>
      </p:sp>
      <p:pic>
        <p:nvPicPr>
          <p:cNvPr id="188421" name="Picture 6"/>
          <p:cNvPicPr>
            <a:picLocks noChangeAspect="1" noChangeArrowheads="1"/>
          </p:cNvPicPr>
          <p:nvPr/>
        </p:nvPicPr>
        <p:blipFill>
          <a:blip r:embed="rId3"/>
          <a:srcRect/>
          <a:stretch>
            <a:fillRect/>
          </a:stretch>
        </p:blipFill>
        <p:spPr bwMode="auto">
          <a:xfrm>
            <a:off x="1393031" y="1858962"/>
            <a:ext cx="4855369" cy="3640628"/>
          </a:xfrm>
          <a:prstGeom prst="rect">
            <a:avLst/>
          </a:prstGeom>
          <a:noFill/>
          <a:ln w="9525">
            <a:noFill/>
            <a:miter lim="800000"/>
            <a:headEnd/>
            <a:tailEnd/>
          </a:ln>
        </p:spPr>
      </p:pic>
      <p:pic>
        <p:nvPicPr>
          <p:cNvPr id="188422" name="Picture 7"/>
          <p:cNvPicPr>
            <a:picLocks noChangeAspect="1" noChangeArrowheads="1"/>
          </p:cNvPicPr>
          <p:nvPr/>
        </p:nvPicPr>
        <p:blipFill>
          <a:blip r:embed="rId4"/>
          <a:srcRect/>
          <a:stretch>
            <a:fillRect/>
          </a:stretch>
        </p:blipFill>
        <p:spPr bwMode="auto">
          <a:xfrm>
            <a:off x="6396148" y="2553832"/>
            <a:ext cx="4703759" cy="3526949"/>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p:cNvSpPr>
          <p:nvPr>
            <p:ph type="title"/>
          </p:nvPr>
        </p:nvSpPr>
        <p:spPr>
          <a:xfrm>
            <a:off x="2806481" y="193805"/>
            <a:ext cx="9017438" cy="1143000"/>
          </a:xfrm>
        </p:spPr>
        <p:txBody>
          <a:bodyPr/>
          <a:lstStyle/>
          <a:p>
            <a:pPr eaLnBrk="1" hangingPunct="1"/>
            <a:r>
              <a:rPr lang="en-US" b="1" dirty="0"/>
              <a:t>Impact of Blade Type on Quality</a:t>
            </a:r>
          </a:p>
        </p:txBody>
      </p:sp>
      <p:sp>
        <p:nvSpPr>
          <p:cNvPr id="190467" name="Rectangle 4"/>
          <p:cNvSpPr>
            <a:spLocks noChangeArrowheads="1"/>
          </p:cNvSpPr>
          <p:nvPr/>
        </p:nvSpPr>
        <p:spPr bwMode="auto">
          <a:xfrm>
            <a:off x="3657600" y="5715000"/>
            <a:ext cx="1219200" cy="228600"/>
          </a:xfrm>
          <a:prstGeom prst="rect">
            <a:avLst/>
          </a:prstGeom>
          <a:solidFill>
            <a:schemeClr val="bg1"/>
          </a:solidFill>
          <a:ln w="9525">
            <a:noFill/>
            <a:miter lim="800000"/>
            <a:headEnd/>
            <a:tailEnd/>
          </a:ln>
        </p:spPr>
        <p:txBody>
          <a:bodyPr wrap="none" anchor="ctr"/>
          <a:lstStyle/>
          <a:p>
            <a:endParaRPr lang="en-US" dirty="0"/>
          </a:p>
        </p:txBody>
      </p:sp>
      <p:sp>
        <p:nvSpPr>
          <p:cNvPr id="190468" name="Rectangle 5"/>
          <p:cNvSpPr>
            <a:spLocks noChangeArrowheads="1"/>
          </p:cNvSpPr>
          <p:nvPr/>
        </p:nvSpPr>
        <p:spPr bwMode="auto">
          <a:xfrm>
            <a:off x="7315200" y="5638800"/>
            <a:ext cx="1371600" cy="228600"/>
          </a:xfrm>
          <a:prstGeom prst="rect">
            <a:avLst/>
          </a:prstGeom>
          <a:solidFill>
            <a:schemeClr val="bg1"/>
          </a:solidFill>
          <a:ln w="9525">
            <a:noFill/>
            <a:miter lim="800000"/>
            <a:headEnd/>
            <a:tailEnd/>
          </a:ln>
        </p:spPr>
        <p:txBody>
          <a:bodyPr wrap="none" anchor="ctr"/>
          <a:lstStyle/>
          <a:p>
            <a:endParaRPr lang="en-US" dirty="0"/>
          </a:p>
        </p:txBody>
      </p:sp>
      <p:sp>
        <p:nvSpPr>
          <p:cNvPr id="190470" name="Rectangle 7"/>
          <p:cNvSpPr>
            <a:spLocks noChangeArrowheads="1"/>
          </p:cNvSpPr>
          <p:nvPr/>
        </p:nvSpPr>
        <p:spPr bwMode="auto">
          <a:xfrm>
            <a:off x="3733800" y="3276600"/>
            <a:ext cx="1219200" cy="228600"/>
          </a:xfrm>
          <a:prstGeom prst="rect">
            <a:avLst/>
          </a:prstGeom>
          <a:solidFill>
            <a:schemeClr val="bg1"/>
          </a:solidFill>
          <a:ln w="9525">
            <a:noFill/>
            <a:miter lim="800000"/>
            <a:headEnd/>
            <a:tailEnd/>
          </a:ln>
        </p:spPr>
        <p:txBody>
          <a:bodyPr wrap="none" anchor="ctr"/>
          <a:lstStyle/>
          <a:p>
            <a:endParaRPr lang="en-US" dirty="0"/>
          </a:p>
        </p:txBody>
      </p:sp>
      <p:grpSp>
        <p:nvGrpSpPr>
          <p:cNvPr id="15" name="Group 14">
            <a:extLst>
              <a:ext uri="{FF2B5EF4-FFF2-40B4-BE49-F238E27FC236}">
                <a16:creationId xmlns:a16="http://schemas.microsoft.com/office/drawing/2014/main" id="{B61CC50E-CA84-403D-972F-03EA392BEB7B}"/>
              </a:ext>
            </a:extLst>
          </p:cNvPr>
          <p:cNvGrpSpPr/>
          <p:nvPr/>
        </p:nvGrpSpPr>
        <p:grpSpPr>
          <a:xfrm>
            <a:off x="4953000" y="1447800"/>
            <a:ext cx="6400800" cy="4800600"/>
            <a:chOff x="3250096" y="1709452"/>
            <a:chExt cx="5528440" cy="4060213"/>
          </a:xfrm>
        </p:grpSpPr>
        <p:pic>
          <p:nvPicPr>
            <p:cNvPr id="16" name="Picture 15">
              <a:extLst>
                <a:ext uri="{FF2B5EF4-FFF2-40B4-BE49-F238E27FC236}">
                  <a16:creationId xmlns:a16="http://schemas.microsoft.com/office/drawing/2014/main" id="{72F1A4EE-5155-4050-B834-5C006837D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0096" y="2072309"/>
              <a:ext cx="2286000" cy="1714500"/>
            </a:xfrm>
            <a:prstGeom prst="rect">
              <a:avLst/>
            </a:prstGeom>
          </p:spPr>
        </p:pic>
        <p:pic>
          <p:nvPicPr>
            <p:cNvPr id="17" name="Picture 16">
              <a:extLst>
                <a:ext uri="{FF2B5EF4-FFF2-40B4-BE49-F238E27FC236}">
                  <a16:creationId xmlns:a16="http://schemas.microsoft.com/office/drawing/2014/main" id="{EACEB1B7-A3E9-46C2-BDF0-C44421A25B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50096" y="4055165"/>
              <a:ext cx="2286000" cy="1714500"/>
            </a:xfrm>
            <a:prstGeom prst="rect">
              <a:avLst/>
            </a:prstGeom>
          </p:spPr>
        </p:pic>
        <p:pic>
          <p:nvPicPr>
            <p:cNvPr id="18" name="Picture 17">
              <a:extLst>
                <a:ext uri="{FF2B5EF4-FFF2-40B4-BE49-F238E27FC236}">
                  <a16:creationId xmlns:a16="http://schemas.microsoft.com/office/drawing/2014/main" id="{C40D47A3-69E6-4DD9-830F-E1534E5073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92536" y="2072309"/>
              <a:ext cx="2286000" cy="1714500"/>
            </a:xfrm>
            <a:prstGeom prst="rect">
              <a:avLst/>
            </a:prstGeom>
          </p:spPr>
        </p:pic>
        <p:pic>
          <p:nvPicPr>
            <p:cNvPr id="19" name="Picture 18">
              <a:extLst>
                <a:ext uri="{FF2B5EF4-FFF2-40B4-BE49-F238E27FC236}">
                  <a16:creationId xmlns:a16="http://schemas.microsoft.com/office/drawing/2014/main" id="{9357940F-EA3C-430B-9BF5-D145FEA4D4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2536" y="4055165"/>
              <a:ext cx="2286000" cy="1714500"/>
            </a:xfrm>
            <a:prstGeom prst="rect">
              <a:avLst/>
            </a:prstGeom>
          </p:spPr>
        </p:pic>
        <p:sp>
          <p:nvSpPr>
            <p:cNvPr id="20" name="TextBox 19">
              <a:extLst>
                <a:ext uri="{FF2B5EF4-FFF2-40B4-BE49-F238E27FC236}">
                  <a16:creationId xmlns:a16="http://schemas.microsoft.com/office/drawing/2014/main" id="{528C739E-5D30-4617-B8FC-0A10A109BC8F}"/>
                </a:ext>
              </a:extLst>
            </p:cNvPr>
            <p:cNvSpPr txBox="1"/>
            <p:nvPr/>
          </p:nvSpPr>
          <p:spPr>
            <a:xfrm>
              <a:off x="3927423" y="1709452"/>
              <a:ext cx="931345" cy="3270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algn="ctr" defTabSz="309563" fontAlgn="auto" hangingPunct="0">
                <a:spcBef>
                  <a:spcPts val="0"/>
                </a:spcBef>
                <a:spcAft>
                  <a:spcPts val="0"/>
                </a:spcAft>
              </a:pPr>
              <a:r>
                <a:rPr lang="en-US" sz="1875" dirty="0">
                  <a:solidFill>
                    <a:srgbClr val="000000"/>
                  </a:solidFill>
                  <a:latin typeface="Arial" panose="020B0604020202020204" pitchFamily="34" charset="0"/>
                  <a:cs typeface="Arial" panose="020B0604020202020204" pitchFamily="34" charset="0"/>
                  <a:sym typeface="Helvetica Light"/>
                </a:rPr>
                <a:t>80-Steel</a:t>
              </a:r>
            </a:p>
          </p:txBody>
        </p:sp>
        <p:sp>
          <p:nvSpPr>
            <p:cNvPr id="21" name="TextBox 20">
              <a:extLst>
                <a:ext uri="{FF2B5EF4-FFF2-40B4-BE49-F238E27FC236}">
                  <a16:creationId xmlns:a16="http://schemas.microsoft.com/office/drawing/2014/main" id="{B67B4929-BAD0-4ABE-9FF4-F205159CBB13}"/>
                </a:ext>
              </a:extLst>
            </p:cNvPr>
            <p:cNvSpPr txBox="1"/>
            <p:nvPr/>
          </p:nvSpPr>
          <p:spPr>
            <a:xfrm>
              <a:off x="6996740" y="1747702"/>
              <a:ext cx="1277594" cy="3270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algn="ctr" defTabSz="309563" fontAlgn="auto" hangingPunct="0">
                <a:spcBef>
                  <a:spcPts val="0"/>
                </a:spcBef>
                <a:spcAft>
                  <a:spcPts val="0"/>
                </a:spcAft>
              </a:pPr>
              <a:r>
                <a:rPr lang="en-US" sz="1875" dirty="0">
                  <a:solidFill>
                    <a:srgbClr val="000000"/>
                  </a:solidFill>
                  <a:latin typeface="Arial" panose="020B0604020202020204" pitchFamily="34" charset="0"/>
                  <a:cs typeface="Arial" panose="020B0604020202020204" pitchFamily="34" charset="0"/>
                  <a:sym typeface="Helvetica Light"/>
                </a:rPr>
                <a:t>80-Ceramic</a:t>
              </a:r>
            </a:p>
          </p:txBody>
        </p:sp>
        <p:sp>
          <p:nvSpPr>
            <p:cNvPr id="22" name="TextBox 21">
              <a:extLst>
                <a:ext uri="{FF2B5EF4-FFF2-40B4-BE49-F238E27FC236}">
                  <a16:creationId xmlns:a16="http://schemas.microsoft.com/office/drawing/2014/main" id="{8C162994-4D58-44AB-B5E7-3C0E2067F577}"/>
                </a:ext>
              </a:extLst>
            </p:cNvPr>
            <p:cNvSpPr txBox="1"/>
            <p:nvPr/>
          </p:nvSpPr>
          <p:spPr>
            <a:xfrm>
              <a:off x="3617242" y="3207897"/>
              <a:ext cx="1551708" cy="569387"/>
            </a:xfrm>
            <a:prstGeom prst="rect">
              <a:avLst/>
            </a:prstGeom>
            <a:solidFill>
              <a:srgbClr val="FFFF00"/>
            </a:solid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algn="ctr" defTabSz="309563" fontAlgn="auto" hangingPunct="0">
                <a:spcBef>
                  <a:spcPts val="0"/>
                </a:spcBef>
                <a:spcAft>
                  <a:spcPts val="0"/>
                </a:spcAft>
              </a:pPr>
              <a:r>
                <a:rPr lang="en-US" dirty="0">
                  <a:solidFill>
                    <a:srgbClr val="000000"/>
                  </a:solidFill>
                  <a:latin typeface="Arial" panose="020B0604020202020204" pitchFamily="34" charset="0"/>
                  <a:cs typeface="Arial" panose="020B0604020202020204" pitchFamily="34" charset="0"/>
                  <a:sym typeface="Helvetica Light"/>
                </a:rPr>
                <a:t>1</a:t>
              </a:r>
              <a:r>
                <a:rPr lang="en-US" baseline="30000" dirty="0">
                  <a:solidFill>
                    <a:srgbClr val="000000"/>
                  </a:solidFill>
                  <a:latin typeface="Arial" panose="020B0604020202020204" pitchFamily="34" charset="0"/>
                  <a:cs typeface="Arial" panose="020B0604020202020204" pitchFamily="34" charset="0"/>
                  <a:sym typeface="Helvetica Light"/>
                </a:rPr>
                <a:t>st</a:t>
              </a:r>
              <a:r>
                <a:rPr lang="en-US" dirty="0">
                  <a:solidFill>
                    <a:srgbClr val="000000"/>
                  </a:solidFill>
                  <a:latin typeface="Arial" panose="020B0604020202020204" pitchFamily="34" charset="0"/>
                  <a:cs typeface="Arial" panose="020B0604020202020204" pitchFamily="34" charset="0"/>
                  <a:sym typeface="Helvetica Light"/>
                </a:rPr>
                <a:t> Reel</a:t>
              </a:r>
            </a:p>
            <a:p>
              <a:pPr algn="ctr" defTabSz="309563" fontAlgn="auto" hangingPunct="0">
                <a:spcBef>
                  <a:spcPts val="0"/>
                </a:spcBef>
                <a:spcAft>
                  <a:spcPts val="0"/>
                </a:spcAft>
              </a:pPr>
              <a:r>
                <a:rPr lang="en-US" sz="1650" dirty="0">
                  <a:latin typeface="Arial" panose="020B0604020202020204" pitchFamily="34" charset="0"/>
                  <a:cs typeface="Arial" panose="020B0604020202020204" pitchFamily="34" charset="0"/>
                </a:rPr>
                <a:t>56 crepe bars/in</a:t>
              </a:r>
              <a:endParaRPr lang="en-US" sz="1650" dirty="0">
                <a:solidFill>
                  <a:srgbClr val="000000"/>
                </a:solidFill>
                <a:latin typeface="Arial" panose="020B0604020202020204" pitchFamily="34" charset="0"/>
                <a:cs typeface="Arial" panose="020B0604020202020204" pitchFamily="34" charset="0"/>
                <a:sym typeface="Helvetica Light"/>
              </a:endParaRPr>
            </a:p>
          </p:txBody>
        </p:sp>
        <p:sp>
          <p:nvSpPr>
            <p:cNvPr id="23" name="TextBox 22">
              <a:extLst>
                <a:ext uri="{FF2B5EF4-FFF2-40B4-BE49-F238E27FC236}">
                  <a16:creationId xmlns:a16="http://schemas.microsoft.com/office/drawing/2014/main" id="{F12BDA8B-E37B-49AF-A20F-1D4C4FEC695E}"/>
                </a:ext>
              </a:extLst>
            </p:cNvPr>
            <p:cNvSpPr txBox="1"/>
            <p:nvPr/>
          </p:nvSpPr>
          <p:spPr>
            <a:xfrm>
              <a:off x="6971700" y="5193621"/>
              <a:ext cx="1551708" cy="569387"/>
            </a:xfrm>
            <a:prstGeom prst="rect">
              <a:avLst/>
            </a:prstGeom>
            <a:solidFill>
              <a:srgbClr val="FFFF00"/>
            </a:solid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algn="ctr" defTabSz="309563" fontAlgn="auto" hangingPunct="0">
                <a:spcBef>
                  <a:spcPts val="0"/>
                </a:spcBef>
                <a:spcAft>
                  <a:spcPts val="0"/>
                </a:spcAft>
              </a:pPr>
              <a:r>
                <a:rPr lang="en-US" dirty="0">
                  <a:latin typeface="Arial" panose="020B0604020202020204" pitchFamily="34" charset="0"/>
                  <a:cs typeface="Arial" panose="020B0604020202020204" pitchFamily="34" charset="0"/>
                </a:rPr>
                <a:t>Last</a:t>
              </a:r>
              <a:r>
                <a:rPr lang="en-US" dirty="0">
                  <a:solidFill>
                    <a:srgbClr val="000000"/>
                  </a:solidFill>
                  <a:latin typeface="Arial" panose="020B0604020202020204" pitchFamily="34" charset="0"/>
                  <a:cs typeface="Arial" panose="020B0604020202020204" pitchFamily="34" charset="0"/>
                  <a:sym typeface="Helvetica Light"/>
                </a:rPr>
                <a:t> Reel</a:t>
              </a:r>
            </a:p>
            <a:p>
              <a:pPr algn="ctr" defTabSz="309563" fontAlgn="auto" hangingPunct="0">
                <a:spcBef>
                  <a:spcPts val="0"/>
                </a:spcBef>
                <a:spcAft>
                  <a:spcPts val="0"/>
                </a:spcAft>
              </a:pPr>
              <a:r>
                <a:rPr lang="en-US" sz="1650" dirty="0">
                  <a:latin typeface="Arial" panose="020B0604020202020204" pitchFamily="34" charset="0"/>
                  <a:cs typeface="Arial" panose="020B0604020202020204" pitchFamily="34" charset="0"/>
                </a:rPr>
                <a:t>80 crepe bars/in</a:t>
              </a:r>
              <a:endParaRPr lang="en-US" sz="1650" dirty="0">
                <a:solidFill>
                  <a:srgbClr val="000000"/>
                </a:solidFill>
                <a:latin typeface="Arial" panose="020B0604020202020204" pitchFamily="34" charset="0"/>
                <a:cs typeface="Arial" panose="020B0604020202020204" pitchFamily="34" charset="0"/>
                <a:sym typeface="Helvetica Light"/>
              </a:endParaRPr>
            </a:p>
          </p:txBody>
        </p:sp>
        <p:sp>
          <p:nvSpPr>
            <p:cNvPr id="24" name="TextBox 23">
              <a:extLst>
                <a:ext uri="{FF2B5EF4-FFF2-40B4-BE49-F238E27FC236}">
                  <a16:creationId xmlns:a16="http://schemas.microsoft.com/office/drawing/2014/main" id="{EFCA1BF2-2E2C-42FD-B454-A54B889C3D4C}"/>
                </a:ext>
              </a:extLst>
            </p:cNvPr>
            <p:cNvSpPr txBox="1"/>
            <p:nvPr/>
          </p:nvSpPr>
          <p:spPr>
            <a:xfrm>
              <a:off x="3617243" y="5191136"/>
              <a:ext cx="1551708" cy="569387"/>
            </a:xfrm>
            <a:prstGeom prst="rect">
              <a:avLst/>
            </a:prstGeom>
            <a:solidFill>
              <a:srgbClr val="FFFF00"/>
            </a:solid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algn="ctr" defTabSz="309563" fontAlgn="auto" hangingPunct="0">
                <a:spcBef>
                  <a:spcPts val="0"/>
                </a:spcBef>
                <a:spcAft>
                  <a:spcPts val="0"/>
                </a:spcAft>
              </a:pPr>
              <a:r>
                <a:rPr lang="en-US" dirty="0">
                  <a:latin typeface="Arial" panose="020B0604020202020204" pitchFamily="34" charset="0"/>
                  <a:cs typeface="Arial" panose="020B0604020202020204" pitchFamily="34" charset="0"/>
                </a:rPr>
                <a:t>Last</a:t>
              </a:r>
              <a:r>
                <a:rPr lang="en-US" dirty="0">
                  <a:solidFill>
                    <a:srgbClr val="000000"/>
                  </a:solidFill>
                  <a:latin typeface="Arial" panose="020B0604020202020204" pitchFamily="34" charset="0"/>
                  <a:cs typeface="Arial" panose="020B0604020202020204" pitchFamily="34" charset="0"/>
                  <a:sym typeface="Helvetica Light"/>
                </a:rPr>
                <a:t> Reel</a:t>
              </a:r>
            </a:p>
            <a:p>
              <a:pPr algn="ctr" defTabSz="309563" fontAlgn="auto" hangingPunct="0">
                <a:spcBef>
                  <a:spcPts val="0"/>
                </a:spcBef>
                <a:spcAft>
                  <a:spcPts val="0"/>
                </a:spcAft>
              </a:pPr>
              <a:r>
                <a:rPr lang="en-US" sz="1650" dirty="0">
                  <a:latin typeface="Arial" panose="020B0604020202020204" pitchFamily="34" charset="0"/>
                  <a:cs typeface="Arial" panose="020B0604020202020204" pitchFamily="34" charset="0"/>
                </a:rPr>
                <a:t>48 crepe bars/in</a:t>
              </a:r>
              <a:endParaRPr lang="en-US" sz="1650" dirty="0">
                <a:solidFill>
                  <a:srgbClr val="000000"/>
                </a:solidFill>
                <a:latin typeface="Arial" panose="020B0604020202020204" pitchFamily="34" charset="0"/>
                <a:cs typeface="Arial" panose="020B0604020202020204" pitchFamily="34" charset="0"/>
                <a:sym typeface="Helvetica Light"/>
              </a:endParaRPr>
            </a:p>
          </p:txBody>
        </p:sp>
        <p:sp>
          <p:nvSpPr>
            <p:cNvPr id="25" name="TextBox 24">
              <a:extLst>
                <a:ext uri="{FF2B5EF4-FFF2-40B4-BE49-F238E27FC236}">
                  <a16:creationId xmlns:a16="http://schemas.microsoft.com/office/drawing/2014/main" id="{A35000B2-B3D0-4C53-B1A0-7F457086AEA3}"/>
                </a:ext>
              </a:extLst>
            </p:cNvPr>
            <p:cNvSpPr txBox="1"/>
            <p:nvPr/>
          </p:nvSpPr>
          <p:spPr>
            <a:xfrm>
              <a:off x="6971700" y="3210552"/>
              <a:ext cx="1551708" cy="569387"/>
            </a:xfrm>
            <a:prstGeom prst="rect">
              <a:avLst/>
            </a:prstGeom>
            <a:solidFill>
              <a:srgbClr val="FFFF00"/>
            </a:solid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algn="ctr" defTabSz="309563" fontAlgn="auto" hangingPunct="0">
                <a:spcBef>
                  <a:spcPts val="0"/>
                </a:spcBef>
                <a:spcAft>
                  <a:spcPts val="0"/>
                </a:spcAft>
              </a:pPr>
              <a:r>
                <a:rPr lang="en-US" dirty="0">
                  <a:solidFill>
                    <a:srgbClr val="000000"/>
                  </a:solidFill>
                  <a:latin typeface="Arial" panose="020B0604020202020204" pitchFamily="34" charset="0"/>
                  <a:cs typeface="Arial" panose="020B0604020202020204" pitchFamily="34" charset="0"/>
                  <a:sym typeface="Helvetica Light"/>
                </a:rPr>
                <a:t>1</a:t>
              </a:r>
              <a:r>
                <a:rPr lang="en-US" baseline="30000" dirty="0">
                  <a:solidFill>
                    <a:srgbClr val="000000"/>
                  </a:solidFill>
                  <a:latin typeface="Arial" panose="020B0604020202020204" pitchFamily="34" charset="0"/>
                  <a:cs typeface="Arial" panose="020B0604020202020204" pitchFamily="34" charset="0"/>
                  <a:sym typeface="Helvetica Light"/>
                </a:rPr>
                <a:t>st</a:t>
              </a:r>
              <a:r>
                <a:rPr lang="en-US" dirty="0">
                  <a:solidFill>
                    <a:srgbClr val="000000"/>
                  </a:solidFill>
                  <a:latin typeface="Arial" panose="020B0604020202020204" pitchFamily="34" charset="0"/>
                  <a:cs typeface="Arial" panose="020B0604020202020204" pitchFamily="34" charset="0"/>
                  <a:sym typeface="Helvetica Light"/>
                </a:rPr>
                <a:t> Reel</a:t>
              </a:r>
            </a:p>
            <a:p>
              <a:pPr algn="ctr" defTabSz="309563" fontAlgn="auto" hangingPunct="0">
                <a:spcBef>
                  <a:spcPts val="0"/>
                </a:spcBef>
                <a:spcAft>
                  <a:spcPts val="0"/>
                </a:spcAft>
              </a:pPr>
              <a:r>
                <a:rPr lang="en-US" sz="1650" dirty="0">
                  <a:latin typeface="Arial" panose="020B0604020202020204" pitchFamily="34" charset="0"/>
                  <a:cs typeface="Arial" panose="020B0604020202020204" pitchFamily="34" charset="0"/>
                </a:rPr>
                <a:t>80 crepe bars/in</a:t>
              </a:r>
              <a:endParaRPr lang="en-US" sz="1650" dirty="0">
                <a:solidFill>
                  <a:srgbClr val="000000"/>
                </a:solidFill>
                <a:latin typeface="Arial" panose="020B0604020202020204" pitchFamily="34" charset="0"/>
                <a:cs typeface="Arial" panose="020B0604020202020204" pitchFamily="34" charset="0"/>
                <a:sym typeface="Helvetica Light"/>
              </a:endParaRPr>
            </a:p>
          </p:txBody>
        </p:sp>
      </p:grpSp>
      <p:sp>
        <p:nvSpPr>
          <p:cNvPr id="26" name="TextBox 25">
            <a:extLst>
              <a:ext uri="{FF2B5EF4-FFF2-40B4-BE49-F238E27FC236}">
                <a16:creationId xmlns:a16="http://schemas.microsoft.com/office/drawing/2014/main" id="{E57F2200-AF3F-4B63-89F3-BA89E41198B0}"/>
              </a:ext>
            </a:extLst>
          </p:cNvPr>
          <p:cNvSpPr txBox="1"/>
          <p:nvPr/>
        </p:nvSpPr>
        <p:spPr>
          <a:xfrm>
            <a:off x="762197" y="2474914"/>
            <a:ext cx="3311804" cy="26237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342900" indent="-342900" algn="ctr" defTabSz="309563" fontAlgn="auto" hangingPunct="0">
              <a:spcBef>
                <a:spcPts val="0"/>
              </a:spcBef>
              <a:spcAft>
                <a:spcPts val="0"/>
              </a:spcAft>
              <a:buClr>
                <a:srgbClr val="FF0000"/>
              </a:buClr>
              <a:buFont typeface="Arial" panose="020B0604020202020204" pitchFamily="34" charset="0"/>
              <a:buChar char="•"/>
            </a:pPr>
            <a:r>
              <a:rPr lang="en-US" sz="2400" b="1" dirty="0">
                <a:solidFill>
                  <a:srgbClr val="000000"/>
                </a:solidFill>
                <a:latin typeface="Arial" panose="020B0604020202020204" pitchFamily="34" charset="0"/>
                <a:cs typeface="Arial" panose="020B0604020202020204" pitchFamily="34" charset="0"/>
                <a:sym typeface="Helvetica Light"/>
              </a:rPr>
              <a:t>Premium Bath</a:t>
            </a:r>
          </a:p>
          <a:p>
            <a:pPr marL="342900" indent="-342900" algn="ctr" defTabSz="309563" fontAlgn="auto" hangingPunct="0">
              <a:spcBef>
                <a:spcPts val="0"/>
              </a:spcBef>
              <a:spcAft>
                <a:spcPts val="0"/>
              </a:spcAft>
              <a:buClr>
                <a:srgbClr val="FF0000"/>
              </a:buClr>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defTabSz="309563" fontAlgn="auto" hangingPunct="0">
              <a:spcBef>
                <a:spcPts val="0"/>
              </a:spcBef>
              <a:spcAft>
                <a:spcPts val="0"/>
              </a:spcAft>
              <a:buClr>
                <a:srgbClr val="FF0000"/>
              </a:buClr>
              <a:buFont typeface="Arial" panose="020B0604020202020204" pitchFamily="34" charset="0"/>
              <a:buChar char="•"/>
            </a:pPr>
            <a:r>
              <a:rPr lang="en-US" sz="2400" dirty="0">
                <a:latin typeface="Arial" panose="020B0604020202020204" pitchFamily="34" charset="0"/>
                <a:cs typeface="Arial" panose="020B0604020202020204" pitchFamily="34" charset="0"/>
              </a:rPr>
              <a:t>100% Virgin</a:t>
            </a:r>
          </a:p>
          <a:p>
            <a:pPr marL="342900" indent="-342900">
              <a:buClr>
                <a:srgbClr val="FF0000"/>
              </a:buClr>
              <a:buFont typeface="Arial" panose="020B0604020202020204" pitchFamily="34" charset="0"/>
              <a:buChar char="•"/>
            </a:pPr>
            <a:r>
              <a:rPr lang="en-US" sz="2400" dirty="0">
                <a:latin typeface="Arial" panose="020B0604020202020204" pitchFamily="34" charset="0"/>
                <a:cs typeface="Arial" panose="020B0604020202020204" pitchFamily="34" charset="0"/>
              </a:rPr>
              <a:t>Crescent Former</a:t>
            </a:r>
          </a:p>
          <a:p>
            <a:pPr marL="342900" indent="-342900" defTabSz="309563" fontAlgn="auto" hangingPunct="0">
              <a:spcBef>
                <a:spcPts val="0"/>
              </a:spcBef>
              <a:spcAft>
                <a:spcPts val="0"/>
              </a:spcAft>
              <a:buClr>
                <a:srgbClr val="FF0000"/>
              </a:buClr>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defTabSz="309563" fontAlgn="auto" hangingPunct="0">
              <a:spcBef>
                <a:spcPts val="0"/>
              </a:spcBef>
              <a:spcAft>
                <a:spcPts val="0"/>
              </a:spcAft>
              <a:buClr>
                <a:srgbClr val="FF0000"/>
              </a:buClr>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sym typeface="Helvetica Light"/>
              </a:rPr>
              <a:t>Steel Life – 3 </a:t>
            </a:r>
            <a:r>
              <a:rPr lang="en-US" sz="2400" dirty="0" err="1">
                <a:solidFill>
                  <a:srgbClr val="000000"/>
                </a:solidFill>
                <a:latin typeface="Arial" panose="020B0604020202020204" pitchFamily="34" charset="0"/>
                <a:cs typeface="Arial" panose="020B0604020202020204" pitchFamily="34" charset="0"/>
                <a:sym typeface="Helvetica Light"/>
              </a:rPr>
              <a:t>hrs</a:t>
            </a:r>
            <a:endParaRPr lang="en-US" sz="2400" dirty="0">
              <a:solidFill>
                <a:srgbClr val="000000"/>
              </a:solidFill>
              <a:latin typeface="Arial" panose="020B0604020202020204" pitchFamily="34" charset="0"/>
              <a:cs typeface="Arial" panose="020B0604020202020204" pitchFamily="34" charset="0"/>
              <a:sym typeface="Helvetica Light"/>
            </a:endParaRPr>
          </a:p>
          <a:p>
            <a:pPr marL="342900" indent="-342900" defTabSz="309563" fontAlgn="auto" hangingPunct="0">
              <a:spcBef>
                <a:spcPts val="0"/>
              </a:spcBef>
              <a:spcAft>
                <a:spcPts val="0"/>
              </a:spcAft>
              <a:buClr>
                <a:srgbClr val="FF0000"/>
              </a:buClr>
              <a:buFont typeface="Arial" panose="020B0604020202020204" pitchFamily="34" charset="0"/>
              <a:buChar char="•"/>
            </a:pPr>
            <a:r>
              <a:rPr lang="en-US" sz="2400" dirty="0">
                <a:latin typeface="Arial" panose="020B0604020202020204" pitchFamily="34" charset="0"/>
                <a:cs typeface="Arial" panose="020B0604020202020204" pitchFamily="34" charset="0"/>
              </a:rPr>
              <a:t>Ceramic Life – 24 </a:t>
            </a:r>
            <a:r>
              <a:rPr lang="en-US" sz="2400" dirty="0" err="1">
                <a:latin typeface="Arial" panose="020B0604020202020204" pitchFamily="34" charset="0"/>
                <a:cs typeface="Arial" panose="020B0604020202020204" pitchFamily="34" charset="0"/>
              </a:rPr>
              <a:t>hrs</a:t>
            </a:r>
            <a:endParaRPr lang="en-US" sz="2400" dirty="0">
              <a:solidFill>
                <a:srgbClr val="000000"/>
              </a:solidFill>
              <a:latin typeface="Arial" panose="020B0604020202020204" pitchFamily="34" charset="0"/>
              <a:cs typeface="Arial" panose="020B0604020202020204" pitchFamily="34" charset="0"/>
              <a:sym typeface="Helvetica Light"/>
            </a:endParaRPr>
          </a:p>
        </p:txBody>
      </p:sp>
    </p:spTree>
    <p:extLst>
      <p:ext uri="{BB962C8B-B14F-4D97-AF65-F5344CB8AC3E}">
        <p14:creationId xmlns:p14="http://schemas.microsoft.com/office/powerpoint/2010/main" val="1909478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3657600" y="457200"/>
            <a:ext cx="7315200" cy="655638"/>
          </a:xfrm>
        </p:spPr>
        <p:txBody>
          <a:bodyPr/>
          <a:lstStyle/>
          <a:p>
            <a:r>
              <a:rPr lang="de-DE" altLang="en-US" b="1" dirty="0"/>
              <a:t>Frequently Asked Questions</a:t>
            </a:r>
          </a:p>
        </p:txBody>
      </p:sp>
      <p:sp>
        <p:nvSpPr>
          <p:cNvPr id="3" name="Content Placeholder 2"/>
          <p:cNvSpPr>
            <a:spLocks noGrp="1"/>
          </p:cNvSpPr>
          <p:nvPr>
            <p:ph idx="1"/>
          </p:nvPr>
        </p:nvSpPr>
        <p:spPr>
          <a:xfrm>
            <a:off x="1981200" y="1360488"/>
            <a:ext cx="8229600" cy="4800600"/>
          </a:xfrm>
        </p:spPr>
        <p:txBody>
          <a:bodyPr/>
          <a:lstStyle/>
          <a:p>
            <a:pPr marL="0" indent="0">
              <a:buNone/>
            </a:pPr>
            <a:r>
              <a:rPr lang="en-US" altLang="en-US" sz="2400" b="1" dirty="0"/>
              <a:t>Q:</a:t>
            </a:r>
            <a:r>
              <a:rPr lang="en-US" altLang="en-US" sz="2400" dirty="0"/>
              <a:t> What is the typical blade stick-out?</a:t>
            </a:r>
          </a:p>
          <a:p>
            <a:pPr marL="0" indent="0">
              <a:buNone/>
            </a:pPr>
            <a:r>
              <a:rPr lang="en-US" altLang="en-US" sz="2400" b="1" dirty="0">
                <a:solidFill>
                  <a:srgbClr val="FF0000"/>
                </a:solidFill>
              </a:rPr>
              <a:t>A:</a:t>
            </a:r>
            <a:r>
              <a:rPr lang="en-US" altLang="en-US" sz="2400" dirty="0"/>
              <a:t>  ¾“ – 1-1/2“</a:t>
            </a:r>
          </a:p>
          <a:p>
            <a:pPr marL="0" indent="0">
              <a:buNone/>
            </a:pPr>
            <a:endParaRPr lang="en-US" altLang="en-US" sz="2400" dirty="0"/>
          </a:p>
          <a:p>
            <a:pPr marL="0" indent="0">
              <a:buNone/>
            </a:pPr>
            <a:r>
              <a:rPr lang="en-US" altLang="en-US" sz="2400" b="1" dirty="0"/>
              <a:t>Q:</a:t>
            </a:r>
            <a:r>
              <a:rPr lang="en-US" altLang="en-US" sz="2400" dirty="0"/>
              <a:t> What is the typical loading pressure?</a:t>
            </a:r>
          </a:p>
          <a:p>
            <a:pPr marL="0" indent="0">
              <a:buNone/>
            </a:pPr>
            <a:r>
              <a:rPr lang="en-US" altLang="en-US" sz="2400" b="1" dirty="0">
                <a:solidFill>
                  <a:srgbClr val="FF0000"/>
                </a:solidFill>
              </a:rPr>
              <a:t>A:</a:t>
            </a:r>
            <a:r>
              <a:rPr lang="en-US" altLang="en-US" sz="2400" dirty="0"/>
              <a:t> 15 – 25pli (wet/dry crepe); 25 – 45pli (structured)</a:t>
            </a:r>
          </a:p>
          <a:p>
            <a:pPr marL="0" indent="0">
              <a:buNone/>
            </a:pPr>
            <a:endParaRPr lang="en-US" altLang="en-US" sz="2400" b="1" dirty="0"/>
          </a:p>
          <a:p>
            <a:pPr marL="0" indent="0">
              <a:buNone/>
            </a:pPr>
            <a:r>
              <a:rPr lang="en-US" altLang="en-US" sz="2400" b="1" dirty="0"/>
              <a:t>Q:</a:t>
            </a:r>
            <a:r>
              <a:rPr lang="en-US" altLang="en-US" sz="2400" dirty="0"/>
              <a:t> What is the typical blade holder angle?</a:t>
            </a:r>
          </a:p>
          <a:p>
            <a:pPr marL="0" indent="0">
              <a:buNone/>
            </a:pPr>
            <a:r>
              <a:rPr lang="en-US" altLang="en-US" sz="2400" b="1" dirty="0">
                <a:solidFill>
                  <a:srgbClr val="FF0000"/>
                </a:solidFill>
              </a:rPr>
              <a:t>A:</a:t>
            </a:r>
            <a:r>
              <a:rPr lang="en-US" altLang="en-US" sz="2400" dirty="0"/>
              <a:t> 15 – 20</a:t>
            </a:r>
            <a:r>
              <a:rPr lang="en-US" altLang="en-US" sz="2400" baseline="30000" dirty="0"/>
              <a:t>o</a:t>
            </a:r>
            <a:r>
              <a:rPr lang="en-US" altLang="en-US" sz="2400" dirty="0"/>
              <a:t> (wet/dry crepe); 20 – 30</a:t>
            </a:r>
            <a:r>
              <a:rPr lang="en-US" altLang="en-US" sz="2400" baseline="30000" dirty="0"/>
              <a:t>o</a:t>
            </a:r>
            <a:r>
              <a:rPr lang="en-US" altLang="en-US" sz="2400" dirty="0"/>
              <a:t> (structured)</a:t>
            </a:r>
          </a:p>
          <a:p>
            <a:pPr marL="0" indent="0">
              <a:buNone/>
            </a:pPr>
            <a:endParaRPr lang="en-US" altLang="en-US" sz="2400" dirty="0"/>
          </a:p>
          <a:p>
            <a:pPr marL="0" indent="0">
              <a:buNone/>
            </a:pPr>
            <a:r>
              <a:rPr lang="en-US" altLang="en-US" sz="2400" dirty="0"/>
              <a:t>Q: What is a typical creping pocket angle?</a:t>
            </a:r>
          </a:p>
          <a:p>
            <a:pPr marL="0" indent="0">
              <a:buNone/>
            </a:pPr>
            <a:r>
              <a:rPr lang="en-US" altLang="en-US" sz="2400" b="1" dirty="0">
                <a:solidFill>
                  <a:srgbClr val="FF0000"/>
                </a:solidFill>
              </a:rPr>
              <a:t>A:</a:t>
            </a:r>
            <a:r>
              <a:rPr lang="en-US" altLang="en-US" sz="2400" dirty="0"/>
              <a:t> 65 – 95</a:t>
            </a:r>
            <a:r>
              <a:rPr lang="en-US" altLang="en-US" sz="2400" baseline="30000" dirty="0"/>
              <a:t>o</a:t>
            </a:r>
            <a:r>
              <a:rPr lang="en-US" altLang="en-US" sz="2400" dirty="0"/>
              <a:t> (82 – 87</a:t>
            </a:r>
            <a:r>
              <a:rPr lang="en-US" altLang="en-US" sz="2400" baseline="30000" dirty="0"/>
              <a:t>o</a:t>
            </a:r>
            <a:r>
              <a:rPr lang="en-US" altLang="en-US" sz="2400" dirty="0"/>
              <a:t> premium, 87 – 95</a:t>
            </a:r>
            <a:r>
              <a:rPr lang="en-US" altLang="en-US" sz="2400" baseline="30000" dirty="0"/>
              <a:t>o</a:t>
            </a:r>
            <a:r>
              <a:rPr lang="en-US" altLang="en-US" sz="2400" dirty="0"/>
              <a:t> super premium)</a:t>
            </a:r>
          </a:p>
          <a:p>
            <a:pPr marL="0" indent="0">
              <a:buNone/>
            </a:pPr>
            <a:endParaRPr lang="en-US" altLang="en-US" sz="2400" dirty="0"/>
          </a:p>
          <a:p>
            <a:pPr marL="0" indent="0">
              <a:buNone/>
            </a:pPr>
            <a:endParaRPr lang="en-US" altLang="en-US" sz="2400" dirty="0"/>
          </a:p>
          <a:p>
            <a:pPr marL="0" indent="0">
              <a:buNone/>
            </a:pPr>
            <a:endParaRPr lang="en-US" altLang="en-US" sz="2400" dirty="0"/>
          </a:p>
          <a:p>
            <a:pPr marL="0" indent="0">
              <a:buNone/>
            </a:pPr>
            <a:endParaRPr lang="en-US" altLang="en-US" sz="2400" dirty="0"/>
          </a:p>
          <a:p>
            <a:pPr marL="0" indent="0">
              <a:buNone/>
            </a:pPr>
            <a:endParaRPr lang="en-US" altLang="en-US" sz="2400" dirty="0"/>
          </a:p>
        </p:txBody>
      </p:sp>
    </p:spTree>
    <p:extLst>
      <p:ext uri="{BB962C8B-B14F-4D97-AF65-F5344CB8AC3E}">
        <p14:creationId xmlns:p14="http://schemas.microsoft.com/office/powerpoint/2010/main" val="30691498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p:cNvSpPr>
          <p:nvPr>
            <p:ph type="title"/>
          </p:nvPr>
        </p:nvSpPr>
        <p:spPr>
          <a:xfrm>
            <a:off x="1828800" y="274638"/>
            <a:ext cx="6172200" cy="1143000"/>
          </a:xfrm>
        </p:spPr>
        <p:txBody>
          <a:bodyPr/>
          <a:lstStyle/>
          <a:p>
            <a:pPr eaLnBrk="1" hangingPunct="1"/>
            <a:r>
              <a:rPr lang="en-US" b="1" dirty="0"/>
              <a:t>Summary</a:t>
            </a:r>
          </a:p>
        </p:txBody>
      </p:sp>
      <p:sp>
        <p:nvSpPr>
          <p:cNvPr id="205826" name="Rectangle 3"/>
          <p:cNvSpPr>
            <a:spLocks noGrp="1"/>
          </p:cNvSpPr>
          <p:nvPr>
            <p:ph type="body" idx="1"/>
          </p:nvPr>
        </p:nvSpPr>
        <p:spPr>
          <a:xfrm>
            <a:off x="1066800" y="2172053"/>
            <a:ext cx="8534400" cy="4267200"/>
          </a:xfrm>
        </p:spPr>
        <p:txBody>
          <a:bodyPr>
            <a:normAutofit/>
          </a:bodyPr>
          <a:lstStyle/>
          <a:p>
            <a:pPr eaLnBrk="1" hangingPunct="1">
              <a:lnSpc>
                <a:spcPct val="90000"/>
              </a:lnSpc>
            </a:pPr>
            <a:r>
              <a:rPr lang="en-US" dirty="0"/>
              <a:t>Creping Best Practices</a:t>
            </a:r>
          </a:p>
          <a:p>
            <a:pPr eaLnBrk="1" hangingPunct="1">
              <a:lnSpc>
                <a:spcPct val="90000"/>
              </a:lnSpc>
            </a:pPr>
            <a:endParaRPr lang="en-US" dirty="0"/>
          </a:p>
          <a:p>
            <a:pPr eaLnBrk="1" hangingPunct="1">
              <a:lnSpc>
                <a:spcPct val="90000"/>
              </a:lnSpc>
            </a:pPr>
            <a:r>
              <a:rPr lang="en-US" dirty="0"/>
              <a:t>Optimizing Blade Holder Performance</a:t>
            </a:r>
          </a:p>
          <a:p>
            <a:pPr eaLnBrk="1" hangingPunct="1">
              <a:lnSpc>
                <a:spcPct val="90000"/>
              </a:lnSpc>
            </a:pPr>
            <a:endParaRPr lang="en-US" dirty="0"/>
          </a:p>
          <a:p>
            <a:pPr eaLnBrk="1" hangingPunct="1">
              <a:lnSpc>
                <a:spcPct val="90000"/>
              </a:lnSpc>
            </a:pPr>
            <a:r>
              <a:rPr lang="en-US" dirty="0"/>
              <a:t>Factors Affecting the Creping Process</a:t>
            </a:r>
          </a:p>
          <a:p>
            <a:pPr eaLnBrk="1" hangingPunct="1">
              <a:lnSpc>
                <a:spcPct val="90000"/>
              </a:lnSpc>
            </a:pPr>
            <a:endParaRPr lang="en-US" dirty="0"/>
          </a:p>
          <a:p>
            <a:r>
              <a:rPr lang="en-US" dirty="0"/>
              <a:t>Maximizing Doctor Blade Life and Sheet Quality</a:t>
            </a: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8663981" y="1149736"/>
            <a:ext cx="2721536" cy="3590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826">
                                            <p:txEl>
                                              <p:pRg st="0" end="0"/>
                                            </p:txEl>
                                          </p:spTgt>
                                        </p:tgtEl>
                                        <p:attrNameLst>
                                          <p:attrName>style.visibility</p:attrName>
                                        </p:attrNameLst>
                                      </p:cBhvr>
                                      <p:to>
                                        <p:strVal val="visible"/>
                                      </p:to>
                                    </p:set>
                                    <p:anim calcmode="lin" valueType="num">
                                      <p:cBhvr additive="base">
                                        <p:cTn id="7" dur="500" fill="hold"/>
                                        <p:tgtEl>
                                          <p:spTgt spid="20582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58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826">
                                            <p:txEl>
                                              <p:pRg st="2" end="2"/>
                                            </p:txEl>
                                          </p:spTgt>
                                        </p:tgtEl>
                                        <p:attrNameLst>
                                          <p:attrName>style.visibility</p:attrName>
                                        </p:attrNameLst>
                                      </p:cBhvr>
                                      <p:to>
                                        <p:strVal val="visible"/>
                                      </p:to>
                                    </p:set>
                                    <p:anim calcmode="lin" valueType="num">
                                      <p:cBhvr additive="base">
                                        <p:cTn id="13" dur="500" fill="hold"/>
                                        <p:tgtEl>
                                          <p:spTgt spid="20582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58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826">
                                            <p:txEl>
                                              <p:pRg st="4" end="4"/>
                                            </p:txEl>
                                          </p:spTgt>
                                        </p:tgtEl>
                                        <p:attrNameLst>
                                          <p:attrName>style.visibility</p:attrName>
                                        </p:attrNameLst>
                                      </p:cBhvr>
                                      <p:to>
                                        <p:strVal val="visible"/>
                                      </p:to>
                                    </p:set>
                                    <p:anim calcmode="lin" valueType="num">
                                      <p:cBhvr additive="base">
                                        <p:cTn id="19" dur="500" fill="hold"/>
                                        <p:tgtEl>
                                          <p:spTgt spid="20582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582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826">
                                            <p:txEl>
                                              <p:pRg st="6" end="6"/>
                                            </p:txEl>
                                          </p:spTgt>
                                        </p:tgtEl>
                                        <p:attrNameLst>
                                          <p:attrName>style.visibility</p:attrName>
                                        </p:attrNameLst>
                                      </p:cBhvr>
                                      <p:to>
                                        <p:strVal val="visible"/>
                                      </p:to>
                                    </p:set>
                                    <p:anim calcmode="lin" valueType="num">
                                      <p:cBhvr additive="base">
                                        <p:cTn id="25" dur="500" fill="hold"/>
                                        <p:tgtEl>
                                          <p:spTgt spid="205826">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582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C:\Users\michael\Documents\P&amp;P SHORT COURSES\TISSUE\WAUSAU PROGRAM\LECTURE VISUALS\Roll-towel.jpg"/>
          <p:cNvPicPr>
            <a:picLocks noChangeAspect="1" noChangeArrowheads="1"/>
          </p:cNvPicPr>
          <p:nvPr/>
        </p:nvPicPr>
        <p:blipFill>
          <a:blip r:embed="rId3"/>
          <a:srcRect/>
          <a:stretch>
            <a:fillRect/>
          </a:stretch>
        </p:blipFill>
        <p:spPr bwMode="auto">
          <a:xfrm>
            <a:off x="832734" y="4632404"/>
            <a:ext cx="2294003" cy="1813719"/>
          </a:xfrm>
          <a:prstGeom prst="rect">
            <a:avLst/>
          </a:prstGeom>
          <a:noFill/>
          <a:ln w="9525">
            <a:noFill/>
            <a:miter lim="800000"/>
            <a:headEnd/>
            <a:tailEnd/>
          </a:ln>
        </p:spPr>
      </p:pic>
      <p:pic>
        <p:nvPicPr>
          <p:cNvPr id="206851" name="Picture 2" descr="Question"/>
          <p:cNvPicPr>
            <a:picLocks noChangeAspect="1" noChangeArrowheads="1"/>
          </p:cNvPicPr>
          <p:nvPr/>
        </p:nvPicPr>
        <p:blipFill>
          <a:blip r:embed="rId4"/>
          <a:srcRect/>
          <a:stretch>
            <a:fillRect/>
          </a:stretch>
        </p:blipFill>
        <p:spPr bwMode="auto">
          <a:xfrm>
            <a:off x="832734" y="1910490"/>
            <a:ext cx="10526532" cy="3501204"/>
          </a:xfrm>
          <a:prstGeom prst="rect">
            <a:avLst/>
          </a:prstGeom>
          <a:noFill/>
          <a:ln w="9525">
            <a:noFill/>
            <a:miter lim="800000"/>
            <a:headEnd/>
            <a:tailEnd/>
          </a:ln>
        </p:spPr>
      </p:pic>
      <p:sp>
        <p:nvSpPr>
          <p:cNvPr id="206852" name="Rectangle 3"/>
          <p:cNvSpPr>
            <a:spLocks noChangeArrowheads="1"/>
          </p:cNvSpPr>
          <p:nvPr/>
        </p:nvSpPr>
        <p:spPr bwMode="auto">
          <a:xfrm>
            <a:off x="1950798" y="876061"/>
            <a:ext cx="9784002" cy="1261884"/>
          </a:xfrm>
          <a:prstGeom prst="rect">
            <a:avLst/>
          </a:prstGeom>
          <a:noFill/>
          <a:ln w="9525">
            <a:noFill/>
            <a:miter lim="800000"/>
            <a:headEnd/>
            <a:tailEnd/>
          </a:ln>
        </p:spPr>
        <p:txBody>
          <a:bodyPr wrap="square">
            <a:spAutoFit/>
          </a:bodyPr>
          <a:lstStyle/>
          <a:p>
            <a:r>
              <a:rPr lang="fr-CH" sz="3600" b="1" dirty="0">
                <a:solidFill>
                  <a:schemeClr val="accent2"/>
                </a:solidFill>
                <a:ea typeface="MS PGothic" pitchFamily="34" charset="-128"/>
              </a:rPr>
              <a:t>	</a:t>
            </a:r>
            <a:r>
              <a:rPr lang="en-US" sz="4400" b="1" dirty="0">
                <a:solidFill>
                  <a:srgbClr val="FF0000"/>
                </a:solidFill>
                <a:ea typeface="MS PGothic" pitchFamily="34" charset="-128"/>
              </a:rPr>
              <a:t>Thank you for your attention…</a:t>
            </a:r>
            <a:r>
              <a:rPr lang="sv-SE" sz="4400" dirty="0">
                <a:solidFill>
                  <a:srgbClr val="000000"/>
                </a:solidFill>
                <a:ea typeface="MS PGothic" pitchFamily="34" charset="-128"/>
              </a:rPr>
              <a:t> </a:t>
            </a:r>
            <a:endParaRPr lang="sv-SE" sz="4400" dirty="0">
              <a:solidFill>
                <a:srgbClr val="808080"/>
              </a:solidFill>
              <a:ea typeface="MS PGothic" pitchFamily="34" charset="-128"/>
            </a:endParaRPr>
          </a:p>
          <a:p>
            <a:r>
              <a:rPr lang="sv-SE" dirty="0">
                <a:solidFill>
                  <a:srgbClr val="808080"/>
                </a:solidFill>
                <a:ea typeface="MS PGothic" pitchFamily="34" charset="-128"/>
              </a:rPr>
              <a:t>	</a:t>
            </a:r>
            <a:r>
              <a:rPr lang="sv-SE" sz="3200" dirty="0">
                <a:solidFill>
                  <a:srgbClr val="808080"/>
                </a:solidFill>
                <a:ea typeface="MS PGothic" pitchFamily="34" charset="-128"/>
              </a:rPr>
              <a:t>Any questions?</a:t>
            </a:r>
          </a:p>
        </p:txBody>
      </p:sp>
      <p:sp>
        <p:nvSpPr>
          <p:cNvPr id="2" name="TextBox 1"/>
          <p:cNvSpPr txBox="1"/>
          <p:nvPr/>
        </p:nvSpPr>
        <p:spPr>
          <a:xfrm>
            <a:off x="7502433" y="4800599"/>
            <a:ext cx="3125664" cy="1477328"/>
          </a:xfrm>
          <a:prstGeom prst="rect">
            <a:avLst/>
          </a:prstGeom>
          <a:noFill/>
        </p:spPr>
        <p:txBody>
          <a:bodyPr wrap="none" rtlCol="0">
            <a:spAutoFit/>
          </a:bodyPr>
          <a:lstStyle/>
          <a:p>
            <a:r>
              <a:rPr lang="en-US" dirty="0"/>
              <a:t>Jeff Peters</a:t>
            </a:r>
          </a:p>
          <a:p>
            <a:r>
              <a:rPr lang="en-US" dirty="0"/>
              <a:t>BTG Americas</a:t>
            </a:r>
          </a:p>
          <a:p>
            <a:r>
              <a:rPr lang="en-US" dirty="0"/>
              <a:t>Tissue Applications Manager</a:t>
            </a:r>
          </a:p>
          <a:p>
            <a:r>
              <a:rPr lang="en-US" dirty="0">
                <a:hlinkClick r:id="rId5"/>
              </a:rPr>
              <a:t>Jeff.peters@btg.com</a:t>
            </a:r>
            <a:endParaRPr lang="en-US" dirty="0"/>
          </a:p>
          <a:p>
            <a:r>
              <a:rPr lang="en-US" dirty="0"/>
              <a:t>(269) 823-3137</a:t>
            </a:r>
          </a:p>
        </p:txBody>
      </p:sp>
      <p:pic>
        <p:nvPicPr>
          <p:cNvPr id="3" name="Picture 8">
            <a:extLst>
              <a:ext uri="{FF2B5EF4-FFF2-40B4-BE49-F238E27FC236}">
                <a16:creationId xmlns:a16="http://schemas.microsoft.com/office/drawing/2014/main" id="{4689972B-28DF-B488-E567-1BD1DE9A57E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90241" y="5984470"/>
            <a:ext cx="1982788"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152400"/>
            <a:ext cx="8229600" cy="1143000"/>
          </a:xfrm>
        </p:spPr>
        <p:txBody>
          <a:bodyPr/>
          <a:lstStyle/>
          <a:p>
            <a:pPr algn="l"/>
            <a:r>
              <a:rPr lang="en-US" b="1" dirty="0"/>
              <a:t>Case Study – Bulk Management</a:t>
            </a:r>
          </a:p>
        </p:txBody>
      </p:sp>
      <p:sp>
        <p:nvSpPr>
          <p:cNvPr id="4" name="Content Placeholder 2"/>
          <p:cNvSpPr txBox="1">
            <a:spLocks/>
          </p:cNvSpPr>
          <p:nvPr/>
        </p:nvSpPr>
        <p:spPr bwMode="auto">
          <a:xfrm>
            <a:off x="2133600" y="17526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55000" lnSpcReduction="20000"/>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Grade 5 is a tissue grade with a very tight bulk target.  It is a 100% recycled sheet made on a Crescent former with single pressure roll.  The bulk target is 81, with a maximum of 83.  The grade is currently produced using an 80</a:t>
            </a:r>
            <a:r>
              <a:rPr lang="en-US" baseline="30000" dirty="0"/>
              <a:t>o</a:t>
            </a:r>
            <a:r>
              <a:rPr lang="en-US" dirty="0"/>
              <a:t> ceramic blade. Every time a new blade is inserted, the bulk will drop below the minimum target of 80, unless 5 – 8 points (350 – 500fpm reel speed reduction) of crepe are backed in (reel speed slowed down) for the first 2 – 3 sets (takes 45 – 60 mins per set).  The reel speed is slowly increased back to normal range (30 – 33% crepe ratio, calculated as (Ys – </a:t>
            </a:r>
            <a:r>
              <a:rPr lang="en-US" dirty="0" err="1"/>
              <a:t>Rs</a:t>
            </a:r>
            <a:r>
              <a:rPr lang="en-US" dirty="0"/>
              <a:t>)/</a:t>
            </a:r>
            <a:r>
              <a:rPr lang="en-US" dirty="0" err="1"/>
              <a:t>Rs</a:t>
            </a:r>
            <a:r>
              <a:rPr lang="en-US" dirty="0"/>
              <a:t>)) over the next 28 – 32hrs, at which time the operators will struggle to keep bulk from getting too high.  As bulk gets higher, operators pull crepe to the point where stretch is at the minimum and then the blade must be changed.  Blade life on this grade is typically 28 – 36hrs.  The objective is to achieve 40 to 48 hrs.  Although the target bulk is 81 (max 83), operators like to keep bulk between 80.5-82.5, so the winder can more easily meet their bulk target of 79, without having to pull a lot of the stretch out of the sheet.  There is typically a 1.5 - 2pt. drop in bulk through the winder.  The </a:t>
            </a:r>
            <a:r>
              <a:rPr lang="en-US" dirty="0" err="1"/>
              <a:t>calenders</a:t>
            </a:r>
            <a:r>
              <a:rPr lang="en-US" dirty="0"/>
              <a:t> on the winder are no longer being utilized as they are in need of repair. </a:t>
            </a:r>
          </a:p>
          <a:p>
            <a:endParaRPr lang="en-US" dirty="0"/>
          </a:p>
          <a:p>
            <a:r>
              <a:rPr lang="en-US" dirty="0"/>
              <a:t>What steps would you take to eliminate the need to back in crepe at the blade change?  What can be done to improve blade life?  Note:  Repairing or installing new </a:t>
            </a:r>
            <a:r>
              <a:rPr lang="en-US" dirty="0" err="1"/>
              <a:t>calenders</a:t>
            </a:r>
            <a:r>
              <a:rPr lang="en-US" dirty="0"/>
              <a:t> is not an option. </a:t>
            </a:r>
          </a:p>
          <a:p>
            <a:endParaRPr lang="en-US" sz="1400" dirty="0"/>
          </a:p>
        </p:txBody>
      </p:sp>
    </p:spTree>
    <p:extLst>
      <p:ext uri="{BB962C8B-B14F-4D97-AF65-F5344CB8AC3E}">
        <p14:creationId xmlns:p14="http://schemas.microsoft.com/office/powerpoint/2010/main" val="15654992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152397"/>
            <a:ext cx="8001000" cy="1143000"/>
          </a:xfrm>
        </p:spPr>
        <p:txBody>
          <a:bodyPr/>
          <a:lstStyle/>
          <a:p>
            <a:pPr algn="l"/>
            <a:r>
              <a:rPr lang="en-US" b="1" dirty="0"/>
              <a:t>Case Study – Bulk Management</a:t>
            </a:r>
          </a:p>
        </p:txBody>
      </p:sp>
      <p:pic>
        <p:nvPicPr>
          <p:cNvPr id="7" name="Picture 6"/>
          <p:cNvPicPr/>
          <p:nvPr/>
        </p:nvPicPr>
        <p:blipFill>
          <a:blip r:embed="rId2" cstate="email">
            <a:extLst>
              <a:ext uri="{28A0092B-C50C-407E-A947-70E740481C1C}">
                <a14:useLocalDpi xmlns:a14="http://schemas.microsoft.com/office/drawing/2010/main"/>
              </a:ext>
            </a:extLst>
          </a:blip>
          <a:stretch>
            <a:fillRect/>
          </a:stretch>
        </p:blipFill>
        <p:spPr>
          <a:xfrm>
            <a:off x="1583690" y="1447800"/>
            <a:ext cx="8779510" cy="4876800"/>
          </a:xfrm>
          <a:prstGeom prst="rect">
            <a:avLst/>
          </a:prstGeom>
          <a:ln>
            <a:solidFill>
              <a:schemeClr val="tx1"/>
            </a:solidFill>
          </a:ln>
        </p:spPr>
      </p:pic>
      <p:sp>
        <p:nvSpPr>
          <p:cNvPr id="6" name="Rectangle 5"/>
          <p:cNvSpPr/>
          <p:nvPr/>
        </p:nvSpPr>
        <p:spPr>
          <a:xfrm>
            <a:off x="4038600" y="1481554"/>
            <a:ext cx="3886200" cy="2710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962400" y="1490246"/>
            <a:ext cx="3821880" cy="338554"/>
          </a:xfrm>
          <a:prstGeom prst="rect">
            <a:avLst/>
          </a:prstGeom>
          <a:noFill/>
        </p:spPr>
        <p:txBody>
          <a:bodyPr wrap="none" rtlCol="0">
            <a:spAutoFit/>
          </a:bodyPr>
          <a:lstStyle/>
          <a:p>
            <a:r>
              <a:rPr lang="en-US" sz="1600" dirty="0"/>
              <a:t>Impact of Blade Change on Crepe Ratio</a:t>
            </a:r>
          </a:p>
        </p:txBody>
      </p:sp>
      <p:sp>
        <p:nvSpPr>
          <p:cNvPr id="8" name="TextBox 7"/>
          <p:cNvSpPr txBox="1"/>
          <p:nvPr/>
        </p:nvSpPr>
        <p:spPr>
          <a:xfrm rot="16200000">
            <a:off x="1387805" y="3853490"/>
            <a:ext cx="668773" cy="276999"/>
          </a:xfrm>
          <a:prstGeom prst="rect">
            <a:avLst/>
          </a:prstGeom>
          <a:noFill/>
        </p:spPr>
        <p:txBody>
          <a:bodyPr wrap="none" rtlCol="0">
            <a:spAutoFit/>
          </a:bodyPr>
          <a:lstStyle/>
          <a:p>
            <a:r>
              <a:rPr lang="en-US" sz="1200" dirty="0"/>
              <a:t>Caliper</a:t>
            </a:r>
          </a:p>
        </p:txBody>
      </p:sp>
      <p:sp>
        <p:nvSpPr>
          <p:cNvPr id="10" name="Rectangle 9"/>
          <p:cNvSpPr/>
          <p:nvPr/>
        </p:nvSpPr>
        <p:spPr>
          <a:xfrm>
            <a:off x="1583689" y="1371600"/>
            <a:ext cx="8918010" cy="1099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0287000" y="1426580"/>
            <a:ext cx="152400" cy="5050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rot="5400000">
            <a:off x="10035011" y="3604795"/>
            <a:ext cx="780983" cy="276999"/>
          </a:xfrm>
          <a:prstGeom prst="rect">
            <a:avLst/>
          </a:prstGeom>
          <a:noFill/>
        </p:spPr>
        <p:txBody>
          <a:bodyPr wrap="none" rtlCol="0">
            <a:spAutoFit/>
          </a:bodyPr>
          <a:lstStyle/>
          <a:p>
            <a:r>
              <a:rPr lang="en-US" sz="1200" dirty="0"/>
              <a:t>% Crepe</a:t>
            </a:r>
          </a:p>
        </p:txBody>
      </p:sp>
      <p:sp>
        <p:nvSpPr>
          <p:cNvPr id="12" name="Rectangle 11"/>
          <p:cNvSpPr/>
          <p:nvPr/>
        </p:nvSpPr>
        <p:spPr>
          <a:xfrm>
            <a:off x="1540510" y="1447800"/>
            <a:ext cx="59690" cy="495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570358" y="6172200"/>
            <a:ext cx="8792845"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5/20</a:t>
            </a:r>
          </a:p>
        </p:txBody>
      </p:sp>
      <p:sp>
        <p:nvSpPr>
          <p:cNvPr id="14" name="TextBox 13"/>
          <p:cNvSpPr txBox="1"/>
          <p:nvPr/>
        </p:nvSpPr>
        <p:spPr>
          <a:xfrm>
            <a:off x="1654214" y="6201492"/>
            <a:ext cx="8613255" cy="246221"/>
          </a:xfrm>
          <a:prstGeom prst="rect">
            <a:avLst/>
          </a:prstGeom>
          <a:noFill/>
        </p:spPr>
        <p:txBody>
          <a:bodyPr wrap="none" rtlCol="0">
            <a:spAutoFit/>
          </a:bodyPr>
          <a:lstStyle/>
          <a:p>
            <a:r>
              <a:rPr lang="en-US" sz="1000" dirty="0"/>
              <a:t>5/20 20:25       1:15            6:00           10:50           15:35          20:25       5/21 1:15        6:00           10:50          15:35          20:25      5/22 1:15        6:00 </a:t>
            </a:r>
          </a:p>
        </p:txBody>
      </p:sp>
      <p:sp>
        <p:nvSpPr>
          <p:cNvPr id="15" name="Rectangle 14"/>
          <p:cNvSpPr/>
          <p:nvPr/>
        </p:nvSpPr>
        <p:spPr>
          <a:xfrm>
            <a:off x="8001000" y="4876800"/>
            <a:ext cx="1981200" cy="12192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dirty="0">
                <a:solidFill>
                  <a:schemeClr val="tx1"/>
                </a:solidFill>
              </a:rPr>
              <a:t>First Blade Change</a:t>
            </a:r>
          </a:p>
          <a:p>
            <a:r>
              <a:rPr lang="en-US" sz="1000" dirty="0">
                <a:solidFill>
                  <a:schemeClr val="tx1"/>
                </a:solidFill>
              </a:rPr>
              <a:t>Reel Speed Loss – 500fpm</a:t>
            </a:r>
          </a:p>
          <a:p>
            <a:r>
              <a:rPr lang="en-US" sz="1000" dirty="0">
                <a:solidFill>
                  <a:schemeClr val="tx1"/>
                </a:solidFill>
              </a:rPr>
              <a:t>% Crepe Loss – 8.5%</a:t>
            </a:r>
          </a:p>
          <a:p>
            <a:endParaRPr lang="en-US" sz="1000" dirty="0">
              <a:solidFill>
                <a:schemeClr val="tx1"/>
              </a:solidFill>
            </a:endParaRPr>
          </a:p>
          <a:p>
            <a:r>
              <a:rPr lang="en-US" sz="1200" b="1" u="sng" dirty="0">
                <a:solidFill>
                  <a:schemeClr val="tx1"/>
                </a:solidFill>
              </a:rPr>
              <a:t>Second Blade Change</a:t>
            </a:r>
          </a:p>
          <a:p>
            <a:r>
              <a:rPr lang="en-US" sz="1000" dirty="0">
                <a:solidFill>
                  <a:schemeClr val="tx1"/>
                </a:solidFill>
              </a:rPr>
              <a:t>Reel Speed Loss – 340fpm</a:t>
            </a:r>
          </a:p>
          <a:p>
            <a:r>
              <a:rPr lang="en-US" sz="1000" dirty="0">
                <a:solidFill>
                  <a:schemeClr val="tx1"/>
                </a:solidFill>
              </a:rPr>
              <a:t>% Crepe Loss – 5.5%</a:t>
            </a:r>
          </a:p>
        </p:txBody>
      </p:sp>
    </p:spTree>
    <p:extLst>
      <p:ext uri="{BB962C8B-B14F-4D97-AF65-F5344CB8AC3E}">
        <p14:creationId xmlns:p14="http://schemas.microsoft.com/office/powerpoint/2010/main" val="12572123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152400"/>
            <a:ext cx="8915400" cy="1143000"/>
          </a:xfrm>
        </p:spPr>
        <p:txBody>
          <a:bodyPr/>
          <a:lstStyle/>
          <a:p>
            <a:pPr algn="l"/>
            <a:r>
              <a:rPr lang="en-US" b="1" dirty="0"/>
              <a:t>Case Study – Potential Solution</a:t>
            </a:r>
          </a:p>
        </p:txBody>
      </p:sp>
      <p:sp>
        <p:nvSpPr>
          <p:cNvPr id="4" name="Content Placeholder 2"/>
          <p:cNvSpPr txBox="1">
            <a:spLocks/>
          </p:cNvSpPr>
          <p:nvPr/>
        </p:nvSpPr>
        <p:spPr bwMode="auto">
          <a:xfrm>
            <a:off x="2133600" y="17526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92500" lnSpcReduction="10000"/>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Make adjustments to Yankee coating package to change the way the sheet is being creped off the dryer</a:t>
            </a:r>
          </a:p>
          <a:p>
            <a:endParaRPr lang="en-US" dirty="0"/>
          </a:p>
          <a:p>
            <a:r>
              <a:rPr lang="en-US" dirty="0"/>
              <a:t>Investigate different blade geometries to evaluate impact on coating removal at blade change and sheet properties</a:t>
            </a:r>
          </a:p>
          <a:p>
            <a:endParaRPr lang="en-US" dirty="0"/>
          </a:p>
          <a:p>
            <a:r>
              <a:rPr lang="en-US" dirty="0"/>
              <a:t>Investigate impact of changing drying balance between the Yankee and hoods</a:t>
            </a:r>
          </a:p>
          <a:p>
            <a:endParaRPr lang="en-US" sz="1400" dirty="0"/>
          </a:p>
        </p:txBody>
      </p:sp>
    </p:spTree>
    <p:extLst>
      <p:ext uri="{BB962C8B-B14F-4D97-AF65-F5344CB8AC3E}">
        <p14:creationId xmlns:p14="http://schemas.microsoft.com/office/powerpoint/2010/main" val="13164448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333333"/>
    </a:dk1>
    <a:lt1>
      <a:srgbClr val="FFFFFF"/>
    </a:lt1>
    <a:dk2>
      <a:srgbClr val="333333"/>
    </a:dk2>
    <a:lt2>
      <a:srgbClr val="191919"/>
    </a:lt2>
    <a:accent1>
      <a:srgbClr val="800000"/>
    </a:accent1>
    <a:accent2>
      <a:srgbClr val="FF0000"/>
    </a:accent2>
    <a:accent3>
      <a:srgbClr val="FFFFFF"/>
    </a:accent3>
    <a:accent4>
      <a:srgbClr val="2A2A2A"/>
    </a:accent4>
    <a:accent5>
      <a:srgbClr val="C0AAAA"/>
    </a:accent5>
    <a:accent6>
      <a:srgbClr val="E70000"/>
    </a:accent6>
    <a:hlink>
      <a:srgbClr val="B3B3B3"/>
    </a:hlink>
    <a:folHlink>
      <a:srgbClr val="808080"/>
    </a:folHlink>
  </a:clrScheme>
  <a:fontScheme name="2009 DUROBLADE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28613</TotalTime>
  <Words>6566</Words>
  <Application>Microsoft Office PowerPoint</Application>
  <PresentationFormat>Widescreen</PresentationFormat>
  <Paragraphs>772</Paragraphs>
  <Slides>58</Slides>
  <Notes>44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4</vt:i4>
      </vt:variant>
      <vt:variant>
        <vt:lpstr>Slide Titles</vt:lpstr>
      </vt:variant>
      <vt:variant>
        <vt:i4>58</vt:i4>
      </vt:variant>
    </vt:vector>
  </HeadingPairs>
  <TitlesOfParts>
    <vt:vector size="69" baseType="lpstr">
      <vt:lpstr>Arial</vt:lpstr>
      <vt:lpstr>Arial Narrow</vt:lpstr>
      <vt:lpstr>Calibri</vt:lpstr>
      <vt:lpstr>Helvetica</vt:lpstr>
      <vt:lpstr>Times New Roman</vt:lpstr>
      <vt:lpstr>Wingdings</vt:lpstr>
      <vt:lpstr>Office Theme</vt:lpstr>
      <vt:lpstr>think-cell Folie</vt:lpstr>
      <vt:lpstr>Microsoft Excel Chart</vt:lpstr>
      <vt:lpstr>CorelDRAW</vt:lpstr>
      <vt:lpstr>CorelPhotoPaint.Image.8</vt:lpstr>
      <vt:lpstr>PowerPoint Presentation</vt:lpstr>
      <vt:lpstr>Learning Objective</vt:lpstr>
      <vt:lpstr>Agenda</vt:lpstr>
      <vt:lpstr>Toilet Paper Statistics</vt:lpstr>
      <vt:lpstr>PowerPoint Presentation</vt:lpstr>
      <vt:lpstr>PowerPoint Presentation</vt:lpstr>
      <vt:lpstr>Four Components</vt:lpstr>
      <vt:lpstr>PowerPoint Presentation</vt:lpstr>
      <vt:lpstr>Simple Creping Schematic</vt:lpstr>
      <vt:lpstr>PowerPoint Presentation</vt:lpstr>
      <vt:lpstr>Blade Holder Components Review</vt:lpstr>
      <vt:lpstr>Four Critical Requirements</vt:lpstr>
      <vt:lpstr>Blade Sliding Wear Profile</vt:lpstr>
      <vt:lpstr>Importance of Blade Wear Analysis</vt:lpstr>
      <vt:lpstr>Wearing Surfaces</vt:lpstr>
      <vt:lpstr>Blade Sliding Wear Profile</vt:lpstr>
      <vt:lpstr>Sliding Wear Profile</vt:lpstr>
      <vt:lpstr>Important Blade Wear Process Parameters</vt:lpstr>
      <vt:lpstr>Loading Verification</vt:lpstr>
      <vt:lpstr>Critical Operator Routine Process Checks</vt:lpstr>
      <vt:lpstr>Doctor Blade Loading Tubes</vt:lpstr>
      <vt:lpstr>What Happened Here?</vt:lpstr>
      <vt:lpstr>Please Don’t Do This</vt:lpstr>
      <vt:lpstr>Yankee Doctor Maintenance Quick Reference Chart</vt:lpstr>
      <vt:lpstr>Summary</vt:lpstr>
      <vt:lpstr>PowerPoint Presentation</vt:lpstr>
      <vt:lpstr>Creping Geometry</vt:lpstr>
      <vt:lpstr>Influence of Pocket Angle</vt:lpstr>
      <vt:lpstr>Ways to Change the Creping Pocket</vt:lpstr>
      <vt:lpstr>Blade Holder Angle</vt:lpstr>
      <vt:lpstr>Crepe Blade Bevel Angle</vt:lpstr>
      <vt:lpstr>Blade Stick-out/Height or Free Height</vt:lpstr>
      <vt:lpstr>Blade Pressure</vt:lpstr>
      <vt:lpstr>Contact Pressure vs Blade Changes</vt:lpstr>
      <vt:lpstr>Blade Thickness</vt:lpstr>
      <vt:lpstr>Extent of Deflection </vt:lpstr>
      <vt:lpstr>Extent of Deflection </vt:lpstr>
      <vt:lpstr>Extent of Deflection </vt:lpstr>
      <vt:lpstr>Extent of Deflection </vt:lpstr>
      <vt:lpstr>Extent of Deflection </vt:lpstr>
      <vt:lpstr>Extent of Deflection </vt:lpstr>
      <vt:lpstr>PowerPoint Presentation</vt:lpstr>
      <vt:lpstr>Typical Blade Life Cycle</vt:lpstr>
      <vt:lpstr>Creping Coating Control</vt:lpstr>
      <vt:lpstr>Wear Phenomena Sliding wear between Yankee and blade</vt:lpstr>
      <vt:lpstr>Wear Phenomena Impact wear between paper and blade tip</vt:lpstr>
      <vt:lpstr>Impact Wear Effect on Crepe Quality</vt:lpstr>
      <vt:lpstr>How to Extend Doctor Blade Life</vt:lpstr>
      <vt:lpstr>Reducing Blade COF</vt:lpstr>
      <vt:lpstr>Sliding and Impact Wear Comparison</vt:lpstr>
      <vt:lpstr>Friction Results  SEM views of blade tip</vt:lpstr>
      <vt:lpstr>Impact of Blade Type on Quality</vt:lpstr>
      <vt:lpstr>Frequently Asked Questions</vt:lpstr>
      <vt:lpstr>Summary</vt:lpstr>
      <vt:lpstr>PowerPoint Presentation</vt:lpstr>
      <vt:lpstr>Case Study – Bulk Management</vt:lpstr>
      <vt:lpstr>Case Study – Bulk Management</vt:lpstr>
      <vt:lpstr>Case Study – Potential Solution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dc:creator>
  <cp:lastModifiedBy>Peters, Jeffrey</cp:lastModifiedBy>
  <cp:revision>203</cp:revision>
  <dcterms:created xsi:type="dcterms:W3CDTF">2012-05-11T11:34:17Z</dcterms:created>
  <dcterms:modified xsi:type="dcterms:W3CDTF">2023-05-09T14:01:52Z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19fb510-ff65-44f2-8671-f2463c7ddb20_Enabled">
    <vt:lpwstr>true</vt:lpwstr>
  </property>
  <property fmtid="{D5CDD505-2E9C-101B-9397-08002B2CF9AE}" pid="3" name="MSIP_Label_b19fb510-ff65-44f2-8671-f2463c7ddb20_SetDate">
    <vt:lpwstr>2022-09-28T15:17:04Z</vt:lpwstr>
  </property>
  <property fmtid="{D5CDD505-2E9C-101B-9397-08002B2CF9AE}" pid="4" name="MSIP_Label_b19fb510-ff65-44f2-8671-f2463c7ddb20_Method">
    <vt:lpwstr>Privileged</vt:lpwstr>
  </property>
  <property fmtid="{D5CDD505-2E9C-101B-9397-08002B2CF9AE}" pid="5" name="MSIP_Label_b19fb510-ff65-44f2-8671-f2463c7ddb20_Name">
    <vt:lpwstr>BTG Public</vt:lpwstr>
  </property>
  <property fmtid="{D5CDD505-2E9C-101B-9397-08002B2CF9AE}" pid="6" name="MSIP_Label_b19fb510-ff65-44f2-8671-f2463c7ddb20_SiteId">
    <vt:lpwstr>66536c37-6c89-4a0d-b29e-467f33125657</vt:lpwstr>
  </property>
  <property fmtid="{D5CDD505-2E9C-101B-9397-08002B2CF9AE}" pid="7" name="MSIP_Label_b19fb510-ff65-44f2-8671-f2463c7ddb20_ActionId">
    <vt:lpwstr>64c31c34-caec-4d77-a911-00005b75eefe</vt:lpwstr>
  </property>
  <property fmtid="{D5CDD505-2E9C-101B-9397-08002B2CF9AE}" pid="8" name="MSIP_Label_b19fb510-ff65-44f2-8671-f2463c7ddb20_ContentBits">
    <vt:lpwstr>0</vt:lpwstr>
  </property>
</Properties>
</file>