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83"/>
  </p:notesMasterIdLst>
  <p:sldIdLst>
    <p:sldId id="357" r:id="rId2"/>
    <p:sldId id="383" r:id="rId3"/>
    <p:sldId id="327" r:id="rId4"/>
    <p:sldId id="328" r:id="rId5"/>
    <p:sldId id="380" r:id="rId6"/>
    <p:sldId id="386" r:id="rId7"/>
    <p:sldId id="385" r:id="rId8"/>
    <p:sldId id="381" r:id="rId9"/>
    <p:sldId id="281" r:id="rId10"/>
    <p:sldId id="497" r:id="rId11"/>
    <p:sldId id="263" r:id="rId12"/>
    <p:sldId id="264" r:id="rId13"/>
    <p:sldId id="496" r:id="rId14"/>
    <p:sldId id="319" r:id="rId15"/>
    <p:sldId id="286" r:id="rId16"/>
    <p:sldId id="373" r:id="rId17"/>
    <p:sldId id="317" r:id="rId18"/>
    <p:sldId id="387" r:id="rId19"/>
    <p:sldId id="377" r:id="rId20"/>
    <p:sldId id="298" r:id="rId21"/>
    <p:sldId id="349" r:id="rId22"/>
    <p:sldId id="304" r:id="rId23"/>
    <p:sldId id="498" r:id="rId24"/>
    <p:sldId id="350" r:id="rId25"/>
    <p:sldId id="351" r:id="rId26"/>
    <p:sldId id="453" r:id="rId27"/>
    <p:sldId id="479" r:id="rId28"/>
    <p:sldId id="265" r:id="rId29"/>
    <p:sldId id="266" r:id="rId30"/>
    <p:sldId id="267" r:id="rId31"/>
    <p:sldId id="480" r:id="rId32"/>
    <p:sldId id="378" r:id="rId33"/>
    <p:sldId id="464" r:id="rId34"/>
    <p:sldId id="269" r:id="rId35"/>
    <p:sldId id="347" r:id="rId36"/>
    <p:sldId id="268" r:id="rId37"/>
    <p:sldId id="270" r:id="rId38"/>
    <p:sldId id="320" r:id="rId39"/>
    <p:sldId id="274" r:id="rId40"/>
    <p:sldId id="472" r:id="rId41"/>
    <p:sldId id="482" r:id="rId42"/>
    <p:sldId id="442" r:id="rId43"/>
    <p:sldId id="277" r:id="rId44"/>
    <p:sldId id="473" r:id="rId45"/>
    <p:sldId id="474" r:id="rId46"/>
    <p:sldId id="397" r:id="rId47"/>
    <p:sldId id="390" r:id="rId48"/>
    <p:sldId id="388" r:id="rId49"/>
    <p:sldId id="282" r:id="rId50"/>
    <p:sldId id="283" r:id="rId51"/>
    <p:sldId id="288" r:id="rId52"/>
    <p:sldId id="500" r:id="rId53"/>
    <p:sldId id="509" r:id="rId54"/>
    <p:sldId id="510" r:id="rId55"/>
    <p:sldId id="293" r:id="rId56"/>
    <p:sldId id="295" r:id="rId57"/>
    <p:sldId id="370" r:id="rId58"/>
    <p:sldId id="392" r:id="rId59"/>
    <p:sldId id="396" r:id="rId60"/>
    <p:sldId id="394" r:id="rId61"/>
    <p:sldId id="395" r:id="rId62"/>
    <p:sldId id="489" r:id="rId63"/>
    <p:sldId id="272" r:id="rId64"/>
    <p:sldId id="490" r:id="rId65"/>
    <p:sldId id="491" r:id="rId66"/>
    <p:sldId id="483" r:id="rId67"/>
    <p:sldId id="484" r:id="rId68"/>
    <p:sldId id="341" r:id="rId69"/>
    <p:sldId id="337" r:id="rId70"/>
    <p:sldId id="485" r:id="rId71"/>
    <p:sldId id="344" r:id="rId72"/>
    <p:sldId id="303" r:id="rId73"/>
    <p:sldId id="487" r:id="rId74"/>
    <p:sldId id="492" r:id="rId75"/>
    <p:sldId id="306" r:id="rId76"/>
    <p:sldId id="307" r:id="rId77"/>
    <p:sldId id="308" r:id="rId78"/>
    <p:sldId id="476" r:id="rId79"/>
    <p:sldId id="335" r:id="rId80"/>
    <p:sldId id="499" r:id="rId81"/>
    <p:sldId id="481" r:id="rId82"/>
  </p:sldIdLst>
  <p:sldSz cx="12192000" cy="68580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AEAEA"/>
    <a:srgbClr val="66FFFF"/>
    <a:srgbClr val="00FFFF"/>
    <a:srgbClr val="3366FF"/>
    <a:srgbClr val="333333"/>
    <a:srgbClr val="339966"/>
    <a:srgbClr val="0066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92" autoAdjust="0"/>
    <p:restoredTop sz="99685" autoAdjust="0"/>
  </p:normalViewPr>
  <p:slideViewPr>
    <p:cSldViewPr>
      <p:cViewPr varScale="1">
        <p:scale>
          <a:sx n="82" d="100"/>
          <a:sy n="82" d="100"/>
        </p:scale>
        <p:origin x="47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82CC83B-F5C8-456F-9426-1D0CEED8BDA5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E2717D2-C8BB-4292-8D28-190EE13E1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749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5056FC90-8C56-441A-8B9E-8023FC6CE4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2E817B3-E0BA-42B9-9BAC-913C211DDB7E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 dirty="0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2DA3CF25-7632-4AFA-832A-F42C8FC5EA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D9901401-9D70-46D8-86E8-21F4FFAF6C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76D1ED-6C39-40CA-A59A-15E2B37539D9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0851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522787-9623-4E18-BD5F-6241197E7AEA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00250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10FA83-A2B0-4B1B-8505-BA2E459D8917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3107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u="sng">
                <a:latin typeface="Arial" pitchFamily="34" charset="0"/>
              </a:rPr>
              <a:t>Target</a:t>
            </a:r>
          </a:p>
          <a:p>
            <a:endParaRPr lang="en-US">
              <a:latin typeface="Arial" pitchFamily="34" charset="0"/>
            </a:endParaRPr>
          </a:p>
          <a:p>
            <a:r>
              <a:rPr lang="en-US">
                <a:latin typeface="Arial" pitchFamily="34" charset="0"/>
              </a:rPr>
              <a:t>Give the group understanding of risks with pluging and plug in plug.</a:t>
            </a:r>
          </a:p>
          <a:p>
            <a:endParaRPr lang="en-US">
              <a:latin typeface="Arial" pitchFamily="34" charset="0"/>
            </a:endParaRPr>
          </a:p>
          <a:p>
            <a:r>
              <a:rPr lang="en-US">
                <a:latin typeface="Arial" pitchFamily="34" charset="0"/>
              </a:rPr>
              <a:t>Show example of when it’s better to spot metalize.</a:t>
            </a:r>
          </a:p>
          <a:p>
            <a:endParaRPr lang="en-US">
              <a:latin typeface="Arial" pitchFamily="34" charset="0"/>
            </a:endParaRPr>
          </a:p>
          <a:p>
            <a:r>
              <a:rPr lang="en-US" u="sng">
                <a:latin typeface="Arial" pitchFamily="34" charset="0"/>
              </a:rPr>
              <a:t>Method</a:t>
            </a:r>
          </a:p>
          <a:p>
            <a:r>
              <a:rPr lang="en-US"/>
              <a:t>Cracks, inclusions, difficulties when it wear down.</a:t>
            </a:r>
          </a:p>
        </p:txBody>
      </p:sp>
    </p:spTree>
    <p:extLst>
      <p:ext uri="{BB962C8B-B14F-4D97-AF65-F5344CB8AC3E}">
        <p14:creationId xmlns:p14="http://schemas.microsoft.com/office/powerpoint/2010/main" val="2788784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3B2372-4FC3-4317-9431-535DF187A0D2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u="sng">
                <a:latin typeface="Arial" pitchFamily="34" charset="0"/>
              </a:rPr>
              <a:t>Target</a:t>
            </a:r>
          </a:p>
          <a:p>
            <a:endParaRPr lang="en-US">
              <a:latin typeface="Arial" pitchFamily="34" charset="0"/>
            </a:endParaRPr>
          </a:p>
          <a:p>
            <a:r>
              <a:rPr lang="en-US">
                <a:latin typeface="Arial" pitchFamily="34" charset="0"/>
              </a:rPr>
              <a:t>Make the group to understand that it’s important to check bolts.</a:t>
            </a:r>
          </a:p>
          <a:p>
            <a:endParaRPr lang="en-US">
              <a:latin typeface="Arial" pitchFamily="34" charset="0"/>
            </a:endParaRPr>
          </a:p>
          <a:p>
            <a:r>
              <a:rPr lang="en-US" u="sng">
                <a:latin typeface="Arial" pitchFamily="34" charset="0"/>
              </a:rPr>
              <a:t>Discussion</a:t>
            </a:r>
          </a:p>
          <a:p>
            <a:endParaRPr lang="en-US">
              <a:latin typeface="Arial" pitchFamily="34" charset="0"/>
            </a:endParaRPr>
          </a:p>
          <a:p>
            <a:r>
              <a:rPr lang="en-US">
                <a:latin typeface="Arial" pitchFamily="34" charset="0"/>
              </a:rPr>
              <a:t>Reasons for bolt failures</a:t>
            </a:r>
          </a:p>
          <a:p>
            <a:r>
              <a:rPr lang="en-US">
                <a:latin typeface="Arial" pitchFamily="34" charset="0"/>
              </a:rPr>
              <a:t>	- environmental, corrosion or changes in the material</a:t>
            </a:r>
          </a:p>
          <a:p>
            <a:r>
              <a:rPr lang="en-US">
                <a:latin typeface="Arial" pitchFamily="34" charset="0"/>
              </a:rPr>
              <a:t>	- overloaded bolts</a:t>
            </a:r>
          </a:p>
          <a:p>
            <a:r>
              <a:rPr lang="en-US">
                <a:latin typeface="Arial" pitchFamily="34" charset="0"/>
              </a:rPr>
              <a:t>	- bending stress</a:t>
            </a:r>
          </a:p>
          <a:p>
            <a:r>
              <a:rPr lang="en-US">
                <a:latin typeface="Arial" pitchFamily="34" charset="0"/>
              </a:rPr>
              <a:t>	- shear stress</a:t>
            </a:r>
          </a:p>
          <a:p>
            <a:r>
              <a:rPr lang="en-US">
                <a:latin typeface="Arial" pitchFamily="34" charset="0"/>
              </a:rPr>
              <a:t>	- defects from manufacturing</a:t>
            </a:r>
          </a:p>
          <a:p>
            <a:r>
              <a:rPr lang="en-US">
                <a:latin typeface="Arial" pitchFamily="34" charset="0"/>
              </a:rPr>
              <a:t>	- defect made on bolt, in this case drilled hole</a:t>
            </a:r>
          </a:p>
        </p:txBody>
      </p:sp>
    </p:spTree>
    <p:extLst>
      <p:ext uri="{BB962C8B-B14F-4D97-AF65-F5344CB8AC3E}">
        <p14:creationId xmlns:p14="http://schemas.microsoft.com/office/powerpoint/2010/main" val="24185191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ADAFE0-3367-4254-A463-AE6AD8A53090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u="sng">
                <a:latin typeface="Arial" pitchFamily="34" charset="0"/>
              </a:rPr>
              <a:t>Target</a:t>
            </a:r>
          </a:p>
          <a:p>
            <a:endParaRPr lang="en-US">
              <a:latin typeface="Arial" pitchFamily="34" charset="0"/>
            </a:endParaRPr>
          </a:p>
          <a:p>
            <a:r>
              <a:rPr lang="en-US">
                <a:latin typeface="Arial" pitchFamily="34" charset="0"/>
              </a:rPr>
              <a:t>The group should know what Y.D.S.S.C. (Yankee Dryer Safety Sub Committee) of the T.A.P.P.I. (Technical Association of the Pulp and Paper Industry) is, and what purpose the association serves.</a:t>
            </a:r>
          </a:p>
          <a:p>
            <a:endParaRPr lang="en-US">
              <a:latin typeface="Arial" pitchFamily="34" charset="0"/>
            </a:endParaRPr>
          </a:p>
          <a:p>
            <a:r>
              <a:rPr lang="en-US" u="sng">
                <a:latin typeface="Arial" pitchFamily="34" charset="0"/>
              </a:rPr>
              <a:t>Method</a:t>
            </a:r>
          </a:p>
          <a:p>
            <a:endParaRPr lang="en-US">
              <a:latin typeface="Arial" pitchFamily="34" charset="0"/>
            </a:endParaRPr>
          </a:p>
          <a:p>
            <a:r>
              <a:rPr lang="en-US">
                <a:latin typeface="Arial" pitchFamily="34" charset="0"/>
              </a:rPr>
              <a:t>Explain what Y.D.S.S.C. of the T.A.P.P.I. is, and what purpose the association serves.</a:t>
            </a:r>
          </a:p>
          <a:p>
            <a:endParaRPr lang="en-US">
              <a:latin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4835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7875" y="1200150"/>
            <a:ext cx="5759450" cy="32400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19606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11B23F-1A37-430D-8986-C7DAAE0F1D3A}" type="slidenum">
              <a:rPr lang="en-US" altLang="en-US"/>
              <a:pPr/>
              <a:t>29</a:t>
            </a:fld>
            <a:endParaRPr lang="en-US" altLang="en-US" dirty="0"/>
          </a:p>
        </p:txBody>
      </p:sp>
      <p:sp>
        <p:nvSpPr>
          <p:cNvPr id="368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7875" y="1200150"/>
            <a:ext cx="5759450" cy="32400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232454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E74BAB-3AF3-496B-8B32-D400A4EE249B}" type="slidenum">
              <a:rPr lang="en-US" altLang="en-US"/>
              <a:pPr/>
              <a:t>30</a:t>
            </a:fld>
            <a:endParaRPr lang="en-US" altLang="en-US" dirty="0"/>
          </a:p>
        </p:txBody>
      </p:sp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7875" y="1200150"/>
            <a:ext cx="5759450" cy="32400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AU" altLang="en-US" dirty="0"/>
          </a:p>
        </p:txBody>
      </p:sp>
      <p:sp>
        <p:nvSpPr>
          <p:cNvPr id="37892" name="Slide Number Placeholder 3"/>
          <p:cNvSpPr txBox="1">
            <a:spLocks noGrp="1"/>
          </p:cNvSpPr>
          <p:nvPr/>
        </p:nvSpPr>
        <p:spPr bwMode="auto">
          <a:xfrm>
            <a:off x="4235667" y="9271314"/>
            <a:ext cx="3240363" cy="488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937" tIns="48969" rIns="97937" bIns="48969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/>
            <a:fld id="{A9C593F7-2B45-46FF-86A9-EEF95422543B}" type="slidenum">
              <a:rPr lang="en-US" altLang="en-US" sz="1300"/>
              <a:pPr algn="r"/>
              <a:t>30</a:t>
            </a:fld>
            <a:endParaRPr lang="en-US" altLang="en-US" sz="1300" dirty="0"/>
          </a:p>
        </p:txBody>
      </p:sp>
    </p:spTree>
    <p:extLst>
      <p:ext uri="{BB962C8B-B14F-4D97-AF65-F5344CB8AC3E}">
        <p14:creationId xmlns:p14="http://schemas.microsoft.com/office/powerpoint/2010/main" val="38246778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AB24A-C472-4CF5-BAE3-69562AF03E7E}" type="slidenum">
              <a:rPr lang="en-US" altLang="en-US"/>
              <a:pPr/>
              <a:t>32</a:t>
            </a:fld>
            <a:endParaRPr lang="en-US" altLang="en-US"/>
          </a:p>
        </p:txBody>
      </p:sp>
      <p:sp>
        <p:nvSpPr>
          <p:cNvPr id="348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7875" y="1200150"/>
            <a:ext cx="5759450" cy="32400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849949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77875" y="1200150"/>
            <a:ext cx="5759450" cy="32400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5360" y="4560570"/>
            <a:ext cx="5364480" cy="43205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97477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D9D90EE-B040-49AD-9F49-C0D4E1BECE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CFEBDEE-23F6-4CF9-8F27-D78E6B3D94A7}" type="slidenum">
              <a:rPr lang="en-US" altLang="en-US" smtClean="0"/>
              <a:pPr>
                <a:spcBef>
                  <a:spcPct val="0"/>
                </a:spcBef>
              </a:pPr>
              <a:t>4</a:t>
            </a:fld>
            <a:endParaRPr lang="en-US" altLang="en-US" dirty="0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EDB3BC5D-8195-4A3B-8867-68DEF267B5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42C6E6D4-972B-41ED-AB08-ECF9372B6A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98B5FA9B-5EF4-4FFF-ADD9-553208301F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493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85372" indent="-302066" defTabSz="96493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08265" indent="-241653" defTabSz="96493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91571" indent="-241653" defTabSz="96493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4878" indent="-241653" defTabSz="96493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58184" indent="-241653" defTabSz="96493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41490" indent="-241653" defTabSz="96493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24796" indent="-241653" defTabSz="96493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8102" indent="-241653" defTabSz="96493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544F7C1-8562-4C69-A02D-0E269DFCCB8F}" type="slidenum">
              <a:rPr lang="en-US" altLang="en-US" smtClean="0"/>
              <a:pPr>
                <a:spcBef>
                  <a:spcPct val="0"/>
                </a:spcBef>
              </a:pPr>
              <a:t>35</a:t>
            </a:fld>
            <a:endParaRPr lang="en-US" altLang="en-US" dirty="0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18F613AB-3016-4B3F-86AD-8D637FCCB5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42925" y="757238"/>
            <a:ext cx="6716713" cy="3779837"/>
          </a:xfrm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EAB35489-9179-4DE0-B6C5-E51A8A41C5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DABCF4BD-6A5D-4A76-9DF2-CE3721B7AE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493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85372" indent="-302066" defTabSz="96493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08265" indent="-241653" defTabSz="96493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91571" indent="-241653" defTabSz="96493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4878" indent="-241653" defTabSz="96493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58184" indent="-241653" defTabSz="96493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41490" indent="-241653" defTabSz="96493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24796" indent="-241653" defTabSz="96493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8102" indent="-241653" defTabSz="96493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FF536E1-4E41-48B7-97CD-2C52CDF852C0}" type="slidenum">
              <a:rPr lang="en-US" altLang="en-US" smtClean="0"/>
              <a:pPr>
                <a:spcBef>
                  <a:spcPct val="0"/>
                </a:spcBef>
              </a:pPr>
              <a:t>36</a:t>
            </a:fld>
            <a:endParaRPr lang="en-US" altLang="en-US" dirty="0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AF5F6148-5180-4A6D-A5C2-5290E5EA8D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42925" y="757238"/>
            <a:ext cx="6716713" cy="3779837"/>
          </a:xfrm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DA4A7D18-D87E-4CFF-B4B8-AEBE05088C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Side view of a system with six headers.</a:t>
            </a:r>
          </a:p>
          <a:p>
            <a:endParaRPr lang="en-US" altLang="en-US" dirty="0"/>
          </a:p>
          <a:p>
            <a:r>
              <a:rPr lang="en-US" altLang="en-US" dirty="0"/>
              <a:t>Curved riser pipes.</a:t>
            </a:r>
          </a:p>
          <a:p>
            <a:endParaRPr lang="en-US" altLang="en-US" dirty="0"/>
          </a:p>
          <a:p>
            <a:r>
              <a:rPr lang="en-US" altLang="en-US" dirty="0"/>
              <a:t>Headers supported from center journal.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58788" y="720725"/>
            <a:ext cx="6399212" cy="36004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5360" y="4560570"/>
            <a:ext cx="5364480" cy="432054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2375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CCCFD7-21AC-4AF7-B15D-08FC72EAFF97}" type="slidenum">
              <a:rPr lang="en-US" altLang="en-US"/>
              <a:pPr/>
              <a:t>40</a:t>
            </a:fld>
            <a:endParaRPr lang="en-US" altLang="en-US" dirty="0"/>
          </a:p>
        </p:txBody>
      </p:sp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7875" y="1200150"/>
            <a:ext cx="5759450" cy="32400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AU" altLang="en-US" dirty="0"/>
          </a:p>
        </p:txBody>
      </p:sp>
      <p:sp>
        <p:nvSpPr>
          <p:cNvPr id="41988" name="Slide Number Placeholder 3"/>
          <p:cNvSpPr txBox="1">
            <a:spLocks noGrp="1"/>
          </p:cNvSpPr>
          <p:nvPr/>
        </p:nvSpPr>
        <p:spPr bwMode="auto">
          <a:xfrm>
            <a:off x="4202096" y="9283982"/>
            <a:ext cx="3214681" cy="488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669" tIns="48835" rIns="97669" bIns="48835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/>
            <a:fld id="{06DE8740-5A7A-4725-B4AE-7A561AA00261}" type="slidenum">
              <a:rPr lang="en-US" altLang="en-US" sz="1300"/>
              <a:pPr algn="r"/>
              <a:t>40</a:t>
            </a:fld>
            <a:endParaRPr lang="en-US" altLang="en-US" sz="1300" dirty="0"/>
          </a:p>
        </p:txBody>
      </p:sp>
    </p:spTree>
    <p:extLst>
      <p:ext uri="{BB962C8B-B14F-4D97-AF65-F5344CB8AC3E}">
        <p14:creationId xmlns:p14="http://schemas.microsoft.com/office/powerpoint/2010/main" val="1913216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CCCFD7-21AC-4AF7-B15D-08FC72EAFF97}" type="slidenum">
              <a:rPr lang="en-US" altLang="en-US"/>
              <a:pPr/>
              <a:t>41</a:t>
            </a:fld>
            <a:endParaRPr lang="en-US" altLang="en-US" dirty="0"/>
          </a:p>
        </p:txBody>
      </p:sp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7875" y="1200150"/>
            <a:ext cx="5759450" cy="32400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AU" altLang="en-US" dirty="0"/>
          </a:p>
        </p:txBody>
      </p:sp>
      <p:sp>
        <p:nvSpPr>
          <p:cNvPr id="41988" name="Slide Number Placeholder 3"/>
          <p:cNvSpPr txBox="1">
            <a:spLocks noGrp="1"/>
          </p:cNvSpPr>
          <p:nvPr/>
        </p:nvSpPr>
        <p:spPr bwMode="auto">
          <a:xfrm>
            <a:off x="4202096" y="9283982"/>
            <a:ext cx="3214681" cy="488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669" tIns="48835" rIns="97669" bIns="48835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/>
            <a:fld id="{06DE8740-5A7A-4725-B4AE-7A561AA00261}" type="slidenum">
              <a:rPr lang="en-US" altLang="en-US" sz="1300"/>
              <a:pPr algn="r"/>
              <a:t>41</a:t>
            </a:fld>
            <a:endParaRPr lang="en-US" altLang="en-US" sz="1300" dirty="0"/>
          </a:p>
        </p:txBody>
      </p:sp>
    </p:spTree>
    <p:extLst>
      <p:ext uri="{BB962C8B-B14F-4D97-AF65-F5344CB8AC3E}">
        <p14:creationId xmlns:p14="http://schemas.microsoft.com/office/powerpoint/2010/main" val="18162728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73FB7EFD-A706-4579-A7D9-46D8D3D3C9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493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85372" indent="-302066" defTabSz="96493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08265" indent="-241653" defTabSz="96493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91571" indent="-241653" defTabSz="96493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4878" indent="-241653" defTabSz="96493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58184" indent="-241653" defTabSz="96493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41490" indent="-241653" defTabSz="96493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24796" indent="-241653" defTabSz="96493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8102" indent="-241653" defTabSz="96493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10050D1-E3C0-46BA-99FA-BFD194DC2BAB}" type="slidenum">
              <a:rPr lang="en-US" altLang="en-US" smtClean="0"/>
              <a:pPr>
                <a:spcBef>
                  <a:spcPct val="0"/>
                </a:spcBef>
              </a:pPr>
              <a:t>42</a:t>
            </a:fld>
            <a:endParaRPr lang="en-US" altLang="en-US" dirty="0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8C248F91-287E-41B2-B1AA-FB15F4A88A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42925" y="757238"/>
            <a:ext cx="6716713" cy="3779837"/>
          </a:xfrm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6EB2E5DE-8B18-4C88-AB06-1C37D6772F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Condensate removal in grooved cylinders with soda straws and blow through steam.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8387" cy="446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6661" tIns="48331" rIns="96661" bIns="48331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r>
              <a:rPr lang="en-US" sz="1100" dirty="0"/>
              <a:t>Yankee Dryer Design and Yankee Dryer Steam Systems</a:t>
            </a:r>
          </a:p>
        </p:txBody>
      </p:sp>
      <p:sp>
        <p:nvSpPr>
          <p:cNvPr id="39939" name="Rectangle 6"/>
          <p:cNvSpPr txBox="1">
            <a:spLocks noGrp="1" noChangeArrowheads="1"/>
          </p:cNvSpPr>
          <p:nvPr/>
        </p:nvSpPr>
        <p:spPr bwMode="auto">
          <a:xfrm>
            <a:off x="0" y="9151144"/>
            <a:ext cx="3178387" cy="446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6661" tIns="48331" rIns="96661" bIns="48331" anchor="b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r>
              <a:rPr lang="en-US" sz="1100" dirty="0"/>
              <a:t>Johnson Systems International Ltd</a:t>
            </a:r>
          </a:p>
        </p:txBody>
      </p:sp>
      <p:sp>
        <p:nvSpPr>
          <p:cNvPr id="39940" name="Rectangle 7"/>
          <p:cNvSpPr txBox="1">
            <a:spLocks noGrp="1" noChangeArrowheads="1"/>
          </p:cNvSpPr>
          <p:nvPr/>
        </p:nvSpPr>
        <p:spPr bwMode="auto">
          <a:xfrm>
            <a:off x="4182534" y="9151144"/>
            <a:ext cx="3095413" cy="446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6661" tIns="48331" rIns="96661" bIns="48331" anchor="b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/>
            <a:fld id="{FB13609E-027C-407D-A5E1-19947C16E6D9}" type="slidenum">
              <a:rPr lang="en-US" sz="1100"/>
              <a:pPr algn="r"/>
              <a:t>43</a:t>
            </a:fld>
            <a:endParaRPr lang="en-US" sz="1100" dirty="0"/>
          </a:p>
        </p:txBody>
      </p:sp>
      <p:sp>
        <p:nvSpPr>
          <p:cNvPr id="399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506413" y="742950"/>
            <a:ext cx="6350000" cy="3571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04148" y="4538902"/>
            <a:ext cx="5354320" cy="4315539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8612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AD586E-74BA-4222-8EB9-C90F212C0001}" type="slidenum">
              <a:rPr lang="en-US" altLang="en-US"/>
              <a:pPr/>
              <a:t>44</a:t>
            </a:fld>
            <a:endParaRPr lang="en-US" altLang="en-US"/>
          </a:p>
        </p:txBody>
      </p:sp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7875" y="1200150"/>
            <a:ext cx="5759450" cy="32400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AU" altLang="en-US"/>
          </a:p>
        </p:txBody>
      </p:sp>
      <p:sp>
        <p:nvSpPr>
          <p:cNvPr id="45060" name="Slide Number Placeholder 3"/>
          <p:cNvSpPr txBox="1">
            <a:spLocks noGrp="1"/>
          </p:cNvSpPr>
          <p:nvPr/>
        </p:nvSpPr>
        <p:spPr bwMode="auto">
          <a:xfrm>
            <a:off x="4419826" y="9575292"/>
            <a:ext cx="3381248" cy="50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583" tIns="50793" rIns="101583" bIns="50793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/>
            <a:fld id="{20463E96-B65B-4AE2-BB0F-C6F643DDE423}" type="slidenum">
              <a:rPr lang="en-US" altLang="en-US" sz="1400"/>
              <a:pPr algn="r"/>
              <a:t>44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22370897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EFF69-FFAA-4F57-8A49-4FCE079C8343}" type="slidenum">
              <a:rPr lang="en-US" altLang="en-US"/>
              <a:pPr/>
              <a:t>45</a:t>
            </a:fld>
            <a:endParaRPr lang="en-US" altLang="en-US"/>
          </a:p>
        </p:txBody>
      </p:sp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7875" y="1200150"/>
            <a:ext cx="5759450" cy="32400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AU" altLang="en-US"/>
          </a:p>
        </p:txBody>
      </p:sp>
      <p:sp>
        <p:nvSpPr>
          <p:cNvPr id="53252" name="Slide Number Placeholder 3"/>
          <p:cNvSpPr txBox="1">
            <a:spLocks noGrp="1"/>
          </p:cNvSpPr>
          <p:nvPr/>
        </p:nvSpPr>
        <p:spPr bwMode="auto">
          <a:xfrm>
            <a:off x="4419826" y="9575292"/>
            <a:ext cx="3381248" cy="50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583" tIns="50793" rIns="101583" bIns="50793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/>
            <a:fld id="{956B0D13-642C-4AE3-AABF-0D1AB689F4C0}" type="slidenum">
              <a:rPr lang="en-US" altLang="en-US" sz="1400"/>
              <a:pPr algn="r"/>
              <a:t>45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4739937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© 2022 Kadant Johnson LLC.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098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310EF68-06E6-4CA3-9EEE-2F9A90671AF6}" type="slidenum">
              <a:rPr lang="en-US" altLang="en-US" sz="1200" smtClean="0"/>
              <a:pPr/>
              <a:t>5</a:t>
            </a:fld>
            <a:endParaRPr lang="en-US" altLang="en-US" sz="120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u="sng">
                <a:latin typeface="Arial" pitchFamily="34" charset="0"/>
              </a:rPr>
              <a:t>Target</a:t>
            </a:r>
          </a:p>
          <a:p>
            <a:endParaRPr lang="en-US" altLang="en-US" u="sng">
              <a:latin typeface="Arial" pitchFamily="34" charset="0"/>
            </a:endParaRPr>
          </a:p>
          <a:p>
            <a:r>
              <a:rPr lang="en-US" altLang="en-US">
                <a:latin typeface="Arial" pitchFamily="34" charset="0"/>
              </a:rPr>
              <a:t>Give understanding of the forces when you combine pressure and volume.</a:t>
            </a:r>
          </a:p>
          <a:p>
            <a:endParaRPr lang="en-US" altLang="en-US" u="sng">
              <a:latin typeface="Arial" pitchFamily="34" charset="0"/>
            </a:endParaRPr>
          </a:p>
          <a:p>
            <a:r>
              <a:rPr lang="en-US" altLang="en-US" u="sng">
                <a:latin typeface="Arial" pitchFamily="34" charset="0"/>
              </a:rPr>
              <a:t>Discussion</a:t>
            </a:r>
          </a:p>
          <a:p>
            <a:endParaRPr lang="en-US" altLang="en-US" u="sng">
              <a:latin typeface="Arial" pitchFamily="34" charset="0"/>
            </a:endParaRPr>
          </a:p>
          <a:p>
            <a:r>
              <a:rPr lang="en-US" altLang="en-US">
                <a:latin typeface="Arial" pitchFamily="34" charset="0"/>
              </a:rPr>
              <a:t>Picture showing the power pressure and volume.</a:t>
            </a:r>
          </a:p>
          <a:p>
            <a:r>
              <a:rPr lang="en-US" altLang="en-US">
                <a:latin typeface="Arial" pitchFamily="34" charset="0"/>
              </a:rPr>
              <a:t>Notice the great damage that is done, their have been cases where the walls has moved.</a:t>
            </a:r>
          </a:p>
          <a:p>
            <a:endParaRPr lang="en-US" altLang="en-US">
              <a:latin typeface="Arial" pitchFamily="34" charset="0"/>
            </a:endParaRPr>
          </a:p>
          <a:p>
            <a:endParaRPr lang="en-US" altLang="en-US">
              <a:latin typeface="Arial" pitchFamily="34" charset="0"/>
            </a:endParaRPr>
          </a:p>
          <a:p>
            <a:r>
              <a:rPr lang="en-US" altLang="en-US" sz="1600">
                <a:solidFill>
                  <a:srgbClr val="FF0000"/>
                </a:solidFill>
                <a:latin typeface="Arial" pitchFamily="34" charset="0"/>
              </a:rPr>
              <a:t>The date on the picture should be removed.</a:t>
            </a:r>
          </a:p>
        </p:txBody>
      </p:sp>
    </p:spTree>
    <p:extLst>
      <p:ext uri="{BB962C8B-B14F-4D97-AF65-F5344CB8AC3E}">
        <p14:creationId xmlns:p14="http://schemas.microsoft.com/office/powerpoint/2010/main" val="8494005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7875" y="1200150"/>
            <a:ext cx="5759450" cy="32400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AU" altLang="en-US" dirty="0"/>
          </a:p>
        </p:txBody>
      </p:sp>
      <p:sp>
        <p:nvSpPr>
          <p:cNvPr id="48132" name="Slide Number Placeholder 3"/>
          <p:cNvSpPr txBox="1">
            <a:spLocks noGrp="1"/>
          </p:cNvSpPr>
          <p:nvPr/>
        </p:nvSpPr>
        <p:spPr bwMode="auto">
          <a:xfrm>
            <a:off x="4235667" y="9271314"/>
            <a:ext cx="3240363" cy="488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937" tIns="48969" rIns="97937" bIns="48969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/>
            <a:fld id="{1529BC4F-A9A0-4E99-9297-CB482E795E0C}" type="slidenum">
              <a:rPr lang="en-US" altLang="en-US" sz="1300"/>
              <a:pPr algn="r"/>
              <a:t>56</a:t>
            </a:fld>
            <a:endParaRPr lang="en-US" altLang="en-US" sz="13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487F28-0770-4D35-BE77-FABE1F59D159}" type="slidenum">
              <a:rPr lang="en-US" smtClean="0"/>
              <a:pPr>
                <a:defRPr/>
              </a:pPr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3332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F060AF-118D-4B0A-9CF5-BBDBAA920EE1}" type="slidenum">
              <a:rPr lang="en-US" altLang="en-US"/>
              <a:pPr/>
              <a:t>67</a:t>
            </a:fld>
            <a:endParaRPr lang="en-US" altLang="en-US" dirty="0"/>
          </a:p>
        </p:txBody>
      </p:sp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7875" y="1200150"/>
            <a:ext cx="5759450" cy="32400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AU" altLang="en-US" dirty="0"/>
          </a:p>
        </p:txBody>
      </p:sp>
      <p:sp>
        <p:nvSpPr>
          <p:cNvPr id="45060" name="Slide Number Placeholder 3"/>
          <p:cNvSpPr txBox="1">
            <a:spLocks noGrp="1"/>
          </p:cNvSpPr>
          <p:nvPr/>
        </p:nvSpPr>
        <p:spPr bwMode="auto">
          <a:xfrm>
            <a:off x="4235667" y="9271314"/>
            <a:ext cx="3240363" cy="488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937" tIns="48969" rIns="97937" bIns="48969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/>
            <a:fld id="{89F8E89B-B16A-44F1-9E8E-D6EBEA7CDAD4}" type="slidenum">
              <a:rPr lang="en-US" altLang="en-US" sz="1300"/>
              <a:pPr algn="r"/>
              <a:t>67</a:t>
            </a:fld>
            <a:endParaRPr lang="en-US" altLang="en-US" sz="1300" dirty="0"/>
          </a:p>
        </p:txBody>
      </p:sp>
    </p:spTree>
    <p:extLst>
      <p:ext uri="{BB962C8B-B14F-4D97-AF65-F5344CB8AC3E}">
        <p14:creationId xmlns:p14="http://schemas.microsoft.com/office/powerpoint/2010/main" val="13366026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861"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14208" indent="-274696" defTabSz="927861"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098783" indent="-219756" defTabSz="927861"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38295" indent="-219756" defTabSz="927861"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1977809" indent="-219756" defTabSz="927861"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17321" indent="-219756" defTabSz="927861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856834" indent="-219756" defTabSz="927861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296346" indent="-219756" defTabSz="927861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735860" indent="-219756" defTabSz="927861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2304BC64-5C5E-4272-9EA6-19C249C9F599}" type="slidenum">
              <a:rPr lang="en-US" sz="1300">
                <a:latin typeface="Trebuchet MS" pitchFamily="34" charset="0"/>
              </a:rPr>
              <a:pPr/>
              <a:t>69</a:t>
            </a:fld>
            <a:endParaRPr lang="en-US" sz="1300">
              <a:latin typeface="Trebuchet MS" pitchFamily="34" charset="0"/>
            </a:endParaRPr>
          </a:p>
        </p:txBody>
      </p:sp>
      <p:sp>
        <p:nvSpPr>
          <p:cNvPr id="10035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77875" y="1200150"/>
            <a:ext cx="5759450" cy="3240088"/>
          </a:xfrm>
          <a:ln/>
        </p:spPr>
      </p:sp>
      <p:sp>
        <p:nvSpPr>
          <p:cNvPr id="100356" name="Notes Placeholder 2"/>
          <p:cNvSpPr>
            <a:spLocks noGrp="1"/>
          </p:cNvSpPr>
          <p:nvPr>
            <p:ph type="body" idx="1"/>
          </p:nvPr>
        </p:nvSpPr>
        <p:spPr>
          <a:xfrm>
            <a:off x="695787" y="4422132"/>
            <a:ext cx="5563267" cy="418817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AU" sz="240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100357" name="Slide Number Placeholder 3"/>
          <p:cNvSpPr txBox="1">
            <a:spLocks noGrp="1"/>
          </p:cNvSpPr>
          <p:nvPr/>
        </p:nvSpPr>
        <p:spPr bwMode="auto">
          <a:xfrm>
            <a:off x="3940775" y="8842723"/>
            <a:ext cx="3012556" cy="46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922" tIns="46460" rIns="92922" bIns="46460" anchor="b"/>
          <a:lstStyle>
            <a:lvl1pPr defTabSz="9652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652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652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652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652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/>
            <a:fld id="{8F699D47-718C-4211-B3F3-BA032822ED41}" type="slidenum">
              <a:rPr lang="en-US" sz="1300">
                <a:latin typeface="Times" charset="0"/>
              </a:rPr>
              <a:pPr algn="r"/>
              <a:t>69</a:t>
            </a:fld>
            <a:endParaRPr lang="en-US" sz="130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06266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861"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14208" indent="-274696" defTabSz="927861"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098783" indent="-219756" defTabSz="927861"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38295" indent="-219756" defTabSz="927861"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1977809" indent="-219756" defTabSz="927861"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17321" indent="-219756" defTabSz="927861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856834" indent="-219756" defTabSz="927861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296346" indent="-219756" defTabSz="927861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735860" indent="-219756" defTabSz="927861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7E05706-9826-4A55-942E-D355C9FF0CE7}" type="slidenum">
              <a:rPr lang="en-US" sz="1300">
                <a:latin typeface="Trebuchet MS" pitchFamily="34" charset="0"/>
              </a:rPr>
              <a:pPr/>
              <a:t>71</a:t>
            </a:fld>
            <a:endParaRPr lang="en-US" sz="1300">
              <a:latin typeface="Trebuchet MS" pitchFamily="34" charset="0"/>
            </a:endParaRPr>
          </a:p>
        </p:txBody>
      </p:sp>
      <p:sp>
        <p:nvSpPr>
          <p:cNvPr id="10137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77875" y="1200150"/>
            <a:ext cx="5759450" cy="3240088"/>
          </a:xfrm>
          <a:ln/>
        </p:spPr>
      </p:sp>
      <p:sp>
        <p:nvSpPr>
          <p:cNvPr id="101380" name="Notes Placeholder 2"/>
          <p:cNvSpPr>
            <a:spLocks noGrp="1"/>
          </p:cNvSpPr>
          <p:nvPr>
            <p:ph type="body" idx="1"/>
          </p:nvPr>
        </p:nvSpPr>
        <p:spPr>
          <a:xfrm>
            <a:off x="695787" y="4422132"/>
            <a:ext cx="5563267" cy="418817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AU" sz="240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101381" name="Slide Number Placeholder 3"/>
          <p:cNvSpPr txBox="1">
            <a:spLocks noGrp="1"/>
          </p:cNvSpPr>
          <p:nvPr/>
        </p:nvSpPr>
        <p:spPr bwMode="auto">
          <a:xfrm>
            <a:off x="3940775" y="8842723"/>
            <a:ext cx="3012556" cy="46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922" tIns="46460" rIns="92922" bIns="46460" anchor="b"/>
          <a:lstStyle>
            <a:lvl1pPr defTabSz="9652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652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652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652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652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/>
            <a:fld id="{87960E08-68E0-4677-828A-A60678B0A44B}" type="slidenum">
              <a:rPr lang="en-US" sz="1300">
                <a:latin typeface="Times" charset="0"/>
              </a:rPr>
              <a:pPr algn="r"/>
              <a:t>71</a:t>
            </a:fld>
            <a:endParaRPr lang="en-US" sz="130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84874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D9D02-876F-4428-8DC4-9112C1FD0059}" type="slidenum">
              <a:rPr lang="en-US" altLang="en-US"/>
              <a:pPr/>
              <a:t>79</a:t>
            </a:fld>
            <a:endParaRPr lang="en-US" altLang="en-US"/>
          </a:p>
        </p:txBody>
      </p:sp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7875" y="1200150"/>
            <a:ext cx="5759450" cy="32400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AU" altLang="en-US"/>
          </a:p>
        </p:txBody>
      </p:sp>
      <p:sp>
        <p:nvSpPr>
          <p:cNvPr id="43012" name="Slide Number Placeholder 3"/>
          <p:cNvSpPr txBox="1">
            <a:spLocks noGrp="1"/>
          </p:cNvSpPr>
          <p:nvPr/>
        </p:nvSpPr>
        <p:spPr bwMode="auto">
          <a:xfrm>
            <a:off x="4235667" y="9271314"/>
            <a:ext cx="3240363" cy="488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937" tIns="48969" rIns="97937" bIns="48969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/>
            <a:fld id="{B2D46624-6B36-4BF5-AE4F-BA8571136801}" type="slidenum">
              <a:rPr lang="en-US" altLang="en-US" sz="1300"/>
              <a:pPr algn="r"/>
              <a:t>79</a:t>
            </a:fld>
            <a:endParaRPr lang="en-US" altLang="en-US" sz="1300"/>
          </a:p>
        </p:txBody>
      </p:sp>
    </p:spTree>
    <p:extLst>
      <p:ext uri="{BB962C8B-B14F-4D97-AF65-F5344CB8AC3E}">
        <p14:creationId xmlns:p14="http://schemas.microsoft.com/office/powerpoint/2010/main" val="389110231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D9D02-876F-4428-8DC4-9112C1FD0059}" type="slidenum">
              <a:rPr lang="en-US" altLang="en-US"/>
              <a:pPr/>
              <a:t>80</a:t>
            </a:fld>
            <a:endParaRPr lang="en-US" altLang="en-US"/>
          </a:p>
        </p:txBody>
      </p:sp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7875" y="1200150"/>
            <a:ext cx="5759450" cy="32400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AU" altLang="en-US"/>
          </a:p>
        </p:txBody>
      </p:sp>
      <p:sp>
        <p:nvSpPr>
          <p:cNvPr id="43012" name="Slide Number Placeholder 3"/>
          <p:cNvSpPr txBox="1">
            <a:spLocks noGrp="1"/>
          </p:cNvSpPr>
          <p:nvPr/>
        </p:nvSpPr>
        <p:spPr bwMode="auto">
          <a:xfrm>
            <a:off x="4235667" y="9271314"/>
            <a:ext cx="3240363" cy="488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937" tIns="48969" rIns="97937" bIns="48969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/>
            <a:fld id="{B2D46624-6B36-4BF5-AE4F-BA8571136801}" type="slidenum">
              <a:rPr lang="en-US" altLang="en-US" sz="1300"/>
              <a:pPr algn="r"/>
              <a:t>80</a:t>
            </a:fld>
            <a:endParaRPr lang="en-US" altLang="en-US" sz="1300"/>
          </a:p>
        </p:txBody>
      </p:sp>
    </p:spTree>
    <p:extLst>
      <p:ext uri="{BB962C8B-B14F-4D97-AF65-F5344CB8AC3E}">
        <p14:creationId xmlns:p14="http://schemas.microsoft.com/office/powerpoint/2010/main" val="26352963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D9756454-992C-4754-A6B9-6757C0E450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42925" y="757238"/>
            <a:ext cx="6716713" cy="3779837"/>
          </a:xfrm>
          <a:ln/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0CB1A943-3F43-4B6F-B3E1-6DD53D5B5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 altLang="en-US"/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44D2C425-2194-4B59-9E40-BF92F1A645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493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85372" indent="-302066" defTabSz="96493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08265" indent="-241653" defTabSz="96493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91571" indent="-241653" defTabSz="96493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4878" indent="-241653" defTabSz="96493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58184" indent="-241653" defTabSz="96493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41490" indent="-241653" defTabSz="96493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24796" indent="-241653" defTabSz="96493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8102" indent="-241653" defTabSz="96493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6C78169-7C3A-4987-BB13-40BB0AD00153}" type="slidenum">
              <a:rPr lang="en-US" altLang="en-US" smtClean="0"/>
              <a:pPr>
                <a:spcBef>
                  <a:spcPct val="0"/>
                </a:spcBef>
              </a:pPr>
              <a:t>81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42827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310EF68-06E6-4CA3-9EEE-2F9A90671AF6}" type="slidenum">
              <a:rPr lang="en-US" altLang="en-US" sz="1200" smtClean="0"/>
              <a:pPr/>
              <a:t>6</a:t>
            </a:fld>
            <a:endParaRPr lang="en-US" altLang="en-US" sz="120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u="sng">
                <a:latin typeface="Arial" pitchFamily="34" charset="0"/>
              </a:rPr>
              <a:t>Target</a:t>
            </a:r>
          </a:p>
          <a:p>
            <a:endParaRPr lang="en-US" altLang="en-US" u="sng">
              <a:latin typeface="Arial" pitchFamily="34" charset="0"/>
            </a:endParaRPr>
          </a:p>
          <a:p>
            <a:r>
              <a:rPr lang="en-US" altLang="en-US">
                <a:latin typeface="Arial" pitchFamily="34" charset="0"/>
              </a:rPr>
              <a:t>Give understanding of the forces when you combine pressure and volume.</a:t>
            </a:r>
          </a:p>
          <a:p>
            <a:endParaRPr lang="en-US" altLang="en-US" u="sng">
              <a:latin typeface="Arial" pitchFamily="34" charset="0"/>
            </a:endParaRPr>
          </a:p>
          <a:p>
            <a:r>
              <a:rPr lang="en-US" altLang="en-US" u="sng">
                <a:latin typeface="Arial" pitchFamily="34" charset="0"/>
              </a:rPr>
              <a:t>Discussion</a:t>
            </a:r>
          </a:p>
          <a:p>
            <a:endParaRPr lang="en-US" altLang="en-US" u="sng">
              <a:latin typeface="Arial" pitchFamily="34" charset="0"/>
            </a:endParaRPr>
          </a:p>
          <a:p>
            <a:r>
              <a:rPr lang="en-US" altLang="en-US">
                <a:latin typeface="Arial" pitchFamily="34" charset="0"/>
              </a:rPr>
              <a:t>Picture showing the power pressure and volume.</a:t>
            </a:r>
          </a:p>
          <a:p>
            <a:r>
              <a:rPr lang="en-US" altLang="en-US">
                <a:latin typeface="Arial" pitchFamily="34" charset="0"/>
              </a:rPr>
              <a:t>Notice the great damage that is done, their have been cases where the walls has moved.</a:t>
            </a:r>
          </a:p>
          <a:p>
            <a:endParaRPr lang="en-US" altLang="en-US">
              <a:latin typeface="Arial" pitchFamily="34" charset="0"/>
            </a:endParaRPr>
          </a:p>
          <a:p>
            <a:endParaRPr lang="en-US" altLang="en-US">
              <a:latin typeface="Arial" pitchFamily="34" charset="0"/>
            </a:endParaRPr>
          </a:p>
          <a:p>
            <a:r>
              <a:rPr lang="en-US" altLang="en-US" sz="1600">
                <a:solidFill>
                  <a:srgbClr val="FF0000"/>
                </a:solidFill>
                <a:latin typeface="Arial" pitchFamily="34" charset="0"/>
              </a:rPr>
              <a:t>The date on the picture should be removed.</a:t>
            </a:r>
          </a:p>
        </p:txBody>
      </p:sp>
    </p:spTree>
    <p:extLst>
      <p:ext uri="{BB962C8B-B14F-4D97-AF65-F5344CB8AC3E}">
        <p14:creationId xmlns:p14="http://schemas.microsoft.com/office/powerpoint/2010/main" val="19791375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310EF68-06E6-4CA3-9EEE-2F9A90671AF6}" type="slidenum">
              <a:rPr lang="en-US" altLang="en-US" sz="1200" smtClean="0"/>
              <a:pPr/>
              <a:t>7</a:t>
            </a:fld>
            <a:endParaRPr lang="en-US" altLang="en-US" sz="120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u="sng">
                <a:latin typeface="Arial" pitchFamily="34" charset="0"/>
              </a:rPr>
              <a:t>Target</a:t>
            </a:r>
          </a:p>
          <a:p>
            <a:endParaRPr lang="en-US" altLang="en-US" u="sng">
              <a:latin typeface="Arial" pitchFamily="34" charset="0"/>
            </a:endParaRPr>
          </a:p>
          <a:p>
            <a:r>
              <a:rPr lang="en-US" altLang="en-US">
                <a:latin typeface="Arial" pitchFamily="34" charset="0"/>
              </a:rPr>
              <a:t>Give understanding of the forces when you combine pressure and volume.</a:t>
            </a:r>
          </a:p>
          <a:p>
            <a:endParaRPr lang="en-US" altLang="en-US" u="sng">
              <a:latin typeface="Arial" pitchFamily="34" charset="0"/>
            </a:endParaRPr>
          </a:p>
          <a:p>
            <a:r>
              <a:rPr lang="en-US" altLang="en-US" u="sng">
                <a:latin typeface="Arial" pitchFamily="34" charset="0"/>
              </a:rPr>
              <a:t>Discussion</a:t>
            </a:r>
          </a:p>
          <a:p>
            <a:endParaRPr lang="en-US" altLang="en-US" u="sng">
              <a:latin typeface="Arial" pitchFamily="34" charset="0"/>
            </a:endParaRPr>
          </a:p>
          <a:p>
            <a:r>
              <a:rPr lang="en-US" altLang="en-US">
                <a:latin typeface="Arial" pitchFamily="34" charset="0"/>
              </a:rPr>
              <a:t>Picture showing the power pressure and volume.</a:t>
            </a:r>
          </a:p>
          <a:p>
            <a:r>
              <a:rPr lang="en-US" altLang="en-US">
                <a:latin typeface="Arial" pitchFamily="34" charset="0"/>
              </a:rPr>
              <a:t>Notice the great damage that is done, their have been cases where the walls has moved.</a:t>
            </a:r>
          </a:p>
          <a:p>
            <a:endParaRPr lang="en-US" altLang="en-US">
              <a:latin typeface="Arial" pitchFamily="34" charset="0"/>
            </a:endParaRPr>
          </a:p>
          <a:p>
            <a:endParaRPr lang="en-US" altLang="en-US">
              <a:latin typeface="Arial" pitchFamily="34" charset="0"/>
            </a:endParaRPr>
          </a:p>
          <a:p>
            <a:r>
              <a:rPr lang="en-US" altLang="en-US" sz="1600">
                <a:solidFill>
                  <a:srgbClr val="FF0000"/>
                </a:solidFill>
                <a:latin typeface="Arial" pitchFamily="34" charset="0"/>
              </a:rPr>
              <a:t>The date on the picture should be removed.</a:t>
            </a:r>
          </a:p>
        </p:txBody>
      </p:sp>
    </p:spTree>
    <p:extLst>
      <p:ext uri="{BB962C8B-B14F-4D97-AF65-F5344CB8AC3E}">
        <p14:creationId xmlns:p14="http://schemas.microsoft.com/office/powerpoint/2010/main" val="3702682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8316946-BBC8-48AC-AF7F-03B189B720B5}" type="slidenum">
              <a:rPr lang="en-US" altLang="en-US" sz="1200" smtClean="0"/>
              <a:pPr/>
              <a:t>8</a:t>
            </a:fld>
            <a:endParaRPr lang="en-US" altLang="en-US" sz="1200" dirty="0"/>
          </a:p>
        </p:txBody>
      </p:sp>
      <p:sp>
        <p:nvSpPr>
          <p:cNvPr id="10342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103428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 altLang="en-US"/>
          </a:p>
        </p:txBody>
      </p:sp>
    </p:spTree>
    <p:extLst>
      <p:ext uri="{BB962C8B-B14F-4D97-AF65-F5344CB8AC3E}">
        <p14:creationId xmlns:p14="http://schemas.microsoft.com/office/powerpoint/2010/main" val="3699618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90880F-F6D7-4B25-9E95-411C1B11DCA8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u="sng">
                <a:latin typeface="Arial" pitchFamily="34" charset="0"/>
              </a:rPr>
              <a:t>Target</a:t>
            </a:r>
          </a:p>
          <a:p>
            <a:endParaRPr lang="en-US" u="sng">
              <a:latin typeface="Arial" pitchFamily="34" charset="0"/>
            </a:endParaRPr>
          </a:p>
          <a:p>
            <a:r>
              <a:rPr lang="en-US">
                <a:latin typeface="Arial" pitchFamily="34" charset="0"/>
              </a:rPr>
              <a:t>Give the group an understanding of the different failures it is for steel and cast iron.</a:t>
            </a:r>
            <a:endParaRPr lang="en-US" u="sng">
              <a:latin typeface="Arial" pitchFamily="34" charset="0"/>
            </a:endParaRPr>
          </a:p>
          <a:p>
            <a:endParaRPr lang="en-US" u="sng">
              <a:latin typeface="Arial" pitchFamily="34" charset="0"/>
            </a:endParaRPr>
          </a:p>
          <a:p>
            <a:r>
              <a:rPr lang="en-US" u="sng">
                <a:latin typeface="Arial" pitchFamily="34" charset="0"/>
              </a:rPr>
              <a:t>Discussion</a:t>
            </a:r>
          </a:p>
          <a:p>
            <a:endParaRPr lang="en-US" u="sng">
              <a:latin typeface="Arial" pitchFamily="34" charset="0"/>
            </a:endParaRPr>
          </a:p>
          <a:p>
            <a:r>
              <a:rPr lang="en-US">
                <a:latin typeface="Arial" pitchFamily="34" charset="0"/>
              </a:rPr>
              <a:t>Read the text material in the slide</a:t>
            </a:r>
            <a:endParaRPr lang="en-US" u="sng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8221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8DE1FB-6144-4B2F-A9A8-C784530ACD77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  <a:p>
            <a:r>
              <a:rPr lang="en-US" u="sng">
                <a:latin typeface="Arial" pitchFamily="34" charset="0"/>
              </a:rPr>
              <a:t>Target</a:t>
            </a:r>
          </a:p>
          <a:p>
            <a:endParaRPr lang="en-US" u="sng">
              <a:latin typeface="Arial" pitchFamily="34" charset="0"/>
            </a:endParaRPr>
          </a:p>
          <a:p>
            <a:r>
              <a:rPr lang="en-US">
                <a:latin typeface="Arial" pitchFamily="34" charset="0"/>
              </a:rPr>
              <a:t>Give the group an understanding of the different failures it is for steel and cast iron.</a:t>
            </a:r>
            <a:endParaRPr lang="en-US" u="sng">
              <a:latin typeface="Arial" pitchFamily="34" charset="0"/>
            </a:endParaRPr>
          </a:p>
          <a:p>
            <a:endParaRPr lang="en-US"/>
          </a:p>
          <a:p>
            <a:r>
              <a:rPr lang="en-US" u="sng">
                <a:latin typeface="Arial" pitchFamily="34" charset="0"/>
              </a:rPr>
              <a:t>Discussion</a:t>
            </a:r>
          </a:p>
          <a:p>
            <a:r>
              <a:rPr lang="en-US">
                <a:latin typeface="Arial" pitchFamily="34" charset="0"/>
              </a:rPr>
              <a:t>We can see that a ductile material would change shape and  for a case pressure vessel it means that the volume would increase and could make a pressure drop. </a:t>
            </a:r>
          </a:p>
          <a:p>
            <a:r>
              <a:rPr lang="en-US">
                <a:latin typeface="Arial" pitchFamily="34" charset="0"/>
              </a:rPr>
              <a:t>This is not the case for a brittle material, which not give this warning signals.</a:t>
            </a:r>
            <a:endParaRPr lang="en-US"/>
          </a:p>
          <a:p>
            <a:endParaRPr lang="en-US"/>
          </a:p>
          <a:p>
            <a:r>
              <a:rPr lang="en-US">
                <a:latin typeface="Arial" pitchFamily="34" charset="0"/>
              </a:rPr>
              <a:t>Show also example from tension bars made of steel and cast iron.</a:t>
            </a:r>
          </a:p>
        </p:txBody>
      </p:sp>
    </p:spTree>
    <p:extLst>
      <p:ext uri="{BB962C8B-B14F-4D97-AF65-F5344CB8AC3E}">
        <p14:creationId xmlns:p14="http://schemas.microsoft.com/office/powerpoint/2010/main" val="16736787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6C1031-87A8-4D2C-B948-0DDB1929896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31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1AD3A46-1BDC-C07E-53EA-0FBD948D0C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9F13D-ED79-4F92-B057-667C9302C176}" type="datetimeFigureOut">
              <a:rPr lang="en-US" alt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A9776F-2AD4-4EA4-7A02-FE6C3A6AE6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EDFEBA2-3FD9-B2F8-EA9B-01474A84E7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A20E2F-E255-412E-A1E2-B58484DD16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156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70183C0-D7B0-E1F9-6EC4-7E8042EC14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09001-2037-4FFF-B6CD-27461FD4FF4C}" type="datetimeFigureOut">
              <a:rPr lang="en-US" alt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6711587-640F-630A-CEF8-3ACEABE6AC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5F6985D-DD3D-2646-7513-5F442A0933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ABCB22-0D7F-4536-809D-1D8AF780F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1925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7726889-04FD-57B2-0FCD-5A40603A52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A4F6FC-1EC7-48C2-A97A-053EA80DE18A}" type="datetimeFigureOut">
              <a:rPr lang="en-US" alt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68AB020-1C8F-88C8-DFA8-BB0E5DF9CD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975C8A4-BD53-B0E9-4A32-C3169861FC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27231-8859-4DD1-8D16-E373F61FAF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2811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12363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04800" y="152400"/>
            <a:ext cx="11582400" cy="5943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9739672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9B9FEEC-ED6A-3BC1-6F42-546FF72459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FB12A7-0D05-444C-8DF6-D72E513C9C59}" type="datetimeFigureOut">
              <a:rPr lang="en-US" alt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F8EC50E-C3CE-17FD-4B3E-FB6893454B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EC1DB41-B336-1186-0999-E798F726D3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886CD-ED72-4736-AB7D-864BB2B3BB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5402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E6E5FFC-7192-AF45-000A-8601A7B2D3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44AA57-134E-45FF-87EC-D697770C2FA6}" type="datetimeFigureOut">
              <a:rPr lang="en-US" alt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CA05622-7F3F-F961-20C5-34DF38D118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9043B5C-146D-1A14-BCB5-E2E01896FB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B1820-5E92-43EA-A1AB-05FD4A813F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1764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8AE179-C758-A33C-A569-85CBB0DB6A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BD321-327D-47A4-8567-A133E93B7FFC}" type="datetimeFigureOut">
              <a:rPr lang="en-US" alt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8D904D-8B23-11BB-DA7B-558A9D37CD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F647ED-6E9E-5809-E664-F2CA95243C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231CD4-DA2C-4410-A242-E86733967A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0903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3F3D1AE-BE13-4B6A-8C83-2FC20B013F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84C6AF-3B89-46C7-9A93-73297B888057}" type="datetimeFigureOut">
              <a:rPr lang="en-US" alt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845382C-B68C-EF25-E684-472C452398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5D2EC88-9210-37F3-E7D6-1C932C2B3F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4890C-3D9B-42C5-AC49-FAE4C16780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1209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124E77B-EC12-0EF1-8834-ECCA3721A8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85114-7BDA-437A-9CF2-5E3AA157497B}" type="datetimeFigureOut">
              <a:rPr lang="en-US" alt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129FFBA-23B9-95AD-4686-2ECEB94464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29CDF02-72D5-974F-FC3A-D6A6558E59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DD5DA5-C830-416C-ABD3-86DD157D3A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9614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CF85DFB-CE18-3713-3865-0E7CD3520F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0A6B0E-0FE4-4BE9-8DC2-0DB0B1778DBE}" type="datetimeFigureOut">
              <a:rPr lang="en-US" alt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B582CE2-F98D-BB96-DE59-FC499E17C1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E5CE169-1362-B930-367D-E444EC44AD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DBBBB5-C2C0-4057-A445-BB00F6F67F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546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72F433-50F5-C63C-90E5-DFECD8168F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80594-67CB-4CEF-97F5-9E40506FF918}" type="datetimeFigureOut">
              <a:rPr lang="en-US" alt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45C078-3478-2064-8DF1-D999C1B944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81861E-8FEA-1486-A120-B5F28CB493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4E1F9C-FF77-42D7-B7B4-0A0FF8496E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4137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EB4678-960F-077B-93B8-DE1D0C5A08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CBDE81-BFA2-46BD-A9FA-08CD781EC4E1}" type="datetimeFigureOut">
              <a:rPr lang="en-US" alt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7371BB-6D7D-AF87-974E-453C60ADE7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1A97BA-39DD-CDBB-CF44-43E0CC5763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A59D8-EAA3-4D5D-BB47-A010CCDF67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6632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12340B4-D3AE-CC70-0E11-114BBD8343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BC3EBA7-240C-9110-7FAF-9304435B25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1748" name="Rectangle 4">
            <a:extLst>
              <a:ext uri="{FF2B5EF4-FFF2-40B4-BE49-F238E27FC236}">
                <a16:creationId xmlns:a16="http://schemas.microsoft.com/office/drawing/2014/main" id="{5ED0CB29-84A5-AC82-EAE3-D72CB28A567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fld id="{26753277-E3BC-461E-BEBA-B9BF1A3E24EB}" type="datetimeFigureOut">
              <a:rPr lang="en-US" altLang="en-US"/>
              <a:pPr>
                <a:defRPr/>
              </a:pPr>
              <a:t>5/24/2023</a:t>
            </a:fld>
            <a:endParaRPr lang="en-US" altLang="en-US"/>
          </a:p>
        </p:txBody>
      </p:sp>
      <p:sp>
        <p:nvSpPr>
          <p:cNvPr id="31749" name="Rectangle 5">
            <a:extLst>
              <a:ext uri="{FF2B5EF4-FFF2-40B4-BE49-F238E27FC236}">
                <a16:creationId xmlns:a16="http://schemas.microsoft.com/office/drawing/2014/main" id="{F3A0A3A7-1B00-2951-6F4A-A152C521939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1750" name="Rectangle 6">
            <a:extLst>
              <a:ext uri="{FF2B5EF4-FFF2-40B4-BE49-F238E27FC236}">
                <a16:creationId xmlns:a16="http://schemas.microsoft.com/office/drawing/2014/main" id="{DB12EF2C-FFD3-6C9F-C6FB-F8E5EEE8FC1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C5E35A88-0A0D-4792-8CC6-13FF7A73EB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9.w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5.w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2">
            <a:extLst>
              <a:ext uri="{FF2B5EF4-FFF2-40B4-BE49-F238E27FC236}">
                <a16:creationId xmlns:a16="http://schemas.microsoft.com/office/drawing/2014/main" id="{BF762A9A-C5C7-6DBB-283D-2235A4312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7714" y="2286000"/>
            <a:ext cx="8650287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1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None/>
            </a:pPr>
            <a:endParaRPr lang="en-US" altLang="en-US" sz="4200" b="1">
              <a:solidFill>
                <a:schemeClr val="tx2"/>
              </a:solidFill>
              <a:latin typeface="Tahoma" panose="020B0604030504040204" pitchFamily="34" charset="0"/>
              <a:ea typeface="STKaiti" panose="020B0503020204020204" pitchFamily="2" charset="-122"/>
              <a:cs typeface="STKaiti" panose="020B0503020204020204" pitchFamily="2" charset="-122"/>
            </a:endParaRPr>
          </a:p>
          <a:p>
            <a:pPr algn="ctr">
              <a:spcBef>
                <a:spcPct val="1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None/>
            </a:pPr>
            <a:endParaRPr lang="en-US" altLang="en-US" sz="4200" b="1">
              <a:solidFill>
                <a:schemeClr val="tx2"/>
              </a:solidFill>
              <a:latin typeface="Tahoma" panose="020B0604030504040204" pitchFamily="34" charset="0"/>
              <a:ea typeface="STKaiti" panose="020B0503020204020204" pitchFamily="2" charset="-122"/>
              <a:cs typeface="STKaiti" panose="020B0503020204020204" pitchFamily="2" charset="-122"/>
            </a:endParaRPr>
          </a:p>
        </p:txBody>
      </p:sp>
      <p:sp>
        <p:nvSpPr>
          <p:cNvPr id="2053" name="Text Box 5">
            <a:extLst>
              <a:ext uri="{FF2B5EF4-FFF2-40B4-BE49-F238E27FC236}">
                <a16:creationId xmlns:a16="http://schemas.microsoft.com/office/drawing/2014/main" id="{49DB3237-A5AF-F93B-3534-EB7C59808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649451"/>
            <a:ext cx="512445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Tahoma" panose="020B0604030504040204" pitchFamily="34" charset="0"/>
              </a:rPr>
              <a:t>Presented by: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ahoma" panose="020B0604030504040204" pitchFamily="34" charset="0"/>
              </a:rPr>
              <a:t>Mike Soucy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ahoma" panose="020B0604030504040204" pitchFamily="34" charset="0"/>
              </a:rPr>
              <a:t>President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ahoma" panose="020B0604030504040204" pitchFamily="34" charset="0"/>
              </a:rPr>
              <a:t>Kadant Johnson Systems</a:t>
            </a:r>
          </a:p>
        </p:txBody>
      </p:sp>
      <p:pic>
        <p:nvPicPr>
          <p:cNvPr id="2054" name="Picture 10">
            <a:extLst>
              <a:ext uri="{FF2B5EF4-FFF2-40B4-BE49-F238E27FC236}">
                <a16:creationId xmlns:a16="http://schemas.microsoft.com/office/drawing/2014/main" id="{3A8F7EE7-697F-8F28-71EA-C3C9AE2B5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1540"/>
            <a:ext cx="2370138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028">
            <a:extLst>
              <a:ext uri="{FF2B5EF4-FFF2-40B4-BE49-F238E27FC236}">
                <a16:creationId xmlns:a16="http://schemas.microsoft.com/office/drawing/2014/main" id="{4555A377-0F94-6B34-851B-067771A5799D}"/>
              </a:ext>
            </a:extLst>
          </p:cNvPr>
          <p:cNvSpPr txBox="1">
            <a:spLocks noChangeArrowheads="1"/>
          </p:cNvSpPr>
          <p:nvPr/>
        </p:nvSpPr>
        <p:spPr>
          <a:xfrm>
            <a:off x="2542381" y="2165350"/>
            <a:ext cx="7600950" cy="8572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n-US" altLang="en-US" kern="0" dirty="0">
                <a:solidFill>
                  <a:schemeClr val="tx1"/>
                </a:solidFill>
              </a:rPr>
              <a:t>Yankee Dryers</a:t>
            </a:r>
            <a:br>
              <a:rPr lang="en-US" altLang="en-US" kern="0" dirty="0">
                <a:solidFill>
                  <a:schemeClr val="tx1"/>
                </a:solidFill>
              </a:rPr>
            </a:br>
            <a:r>
              <a:rPr lang="en-US" altLang="en-US" kern="0" dirty="0">
                <a:solidFill>
                  <a:schemeClr val="tx1"/>
                </a:solidFill>
              </a:rPr>
              <a:t> Safety, Steam &amp; Condensate Systems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24EA96-9896-4557-ED3E-71CF04460C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0200" y="6096001"/>
            <a:ext cx="2615411" cy="44809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0" name="Group 12"/>
          <p:cNvGrpSpPr>
            <a:grpSpLocks/>
          </p:cNvGrpSpPr>
          <p:nvPr/>
        </p:nvGrpSpPr>
        <p:grpSpPr bwMode="auto">
          <a:xfrm>
            <a:off x="914400" y="381001"/>
            <a:ext cx="10287000" cy="6172200"/>
            <a:chOff x="0" y="576"/>
            <a:chExt cx="5760" cy="3504"/>
          </a:xfrm>
        </p:grpSpPr>
        <p:pic>
          <p:nvPicPr>
            <p:cNvPr id="53251" name="Picture 2"/>
            <p:cNvPicPr>
              <a:picLocks noChangeAspect="1" noChangeArrowheads="1"/>
            </p:cNvPicPr>
            <p:nvPr/>
          </p:nvPicPr>
          <p:blipFill>
            <a:blip r:embed="rId3"/>
            <a:srcRect l="7640" t="16667" r="9027" b="15741"/>
            <a:stretch>
              <a:fillRect/>
            </a:stretch>
          </p:blipFill>
          <p:spPr bwMode="auto">
            <a:xfrm>
              <a:off x="0" y="576"/>
              <a:ext cx="5760" cy="3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3252" name="Text Box 3"/>
            <p:cNvSpPr txBox="1">
              <a:spLocks noChangeArrowheads="1"/>
            </p:cNvSpPr>
            <p:nvPr/>
          </p:nvSpPr>
          <p:spPr bwMode="auto">
            <a:xfrm>
              <a:off x="3492" y="2633"/>
              <a:ext cx="1488" cy="56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/>
                <a:t>Fracture for a ductile material after a large deformation</a:t>
              </a:r>
            </a:p>
          </p:txBody>
        </p:sp>
        <p:sp>
          <p:nvSpPr>
            <p:cNvPr id="53253" name="Text Box 4"/>
            <p:cNvSpPr txBox="1">
              <a:spLocks noChangeArrowheads="1"/>
            </p:cNvSpPr>
            <p:nvPr/>
          </p:nvSpPr>
          <p:spPr bwMode="auto">
            <a:xfrm>
              <a:off x="1487" y="2304"/>
              <a:ext cx="1825" cy="72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 dirty="0"/>
                <a:t>Fracture for a brittle material without any deformation before the fracture</a:t>
              </a:r>
            </a:p>
          </p:txBody>
        </p:sp>
        <p:sp>
          <p:nvSpPr>
            <p:cNvPr id="53254" name="Line 5"/>
            <p:cNvSpPr>
              <a:spLocks noChangeShapeType="1"/>
            </p:cNvSpPr>
            <p:nvPr/>
          </p:nvSpPr>
          <p:spPr bwMode="auto">
            <a:xfrm>
              <a:off x="612" y="2250"/>
              <a:ext cx="96" cy="9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3255" name="Line 6"/>
            <p:cNvSpPr>
              <a:spLocks noChangeShapeType="1"/>
            </p:cNvSpPr>
            <p:nvPr/>
          </p:nvSpPr>
          <p:spPr bwMode="auto">
            <a:xfrm flipH="1">
              <a:off x="602" y="2268"/>
              <a:ext cx="114" cy="5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3256" name="Line 7"/>
            <p:cNvSpPr>
              <a:spLocks noChangeShapeType="1"/>
            </p:cNvSpPr>
            <p:nvPr/>
          </p:nvSpPr>
          <p:spPr bwMode="auto">
            <a:xfrm flipH="1">
              <a:off x="4764" y="2112"/>
              <a:ext cx="114" cy="5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3257" name="Line 8"/>
            <p:cNvSpPr>
              <a:spLocks noChangeShapeType="1"/>
            </p:cNvSpPr>
            <p:nvPr/>
          </p:nvSpPr>
          <p:spPr bwMode="auto">
            <a:xfrm>
              <a:off x="4766" y="2112"/>
              <a:ext cx="108" cy="5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3258" name="Line 9"/>
            <p:cNvSpPr>
              <a:spLocks noChangeShapeType="1"/>
            </p:cNvSpPr>
            <p:nvPr/>
          </p:nvSpPr>
          <p:spPr bwMode="auto">
            <a:xfrm flipV="1">
              <a:off x="4656" y="2208"/>
              <a:ext cx="144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3259" name="Line 10"/>
            <p:cNvSpPr>
              <a:spLocks noChangeShapeType="1"/>
            </p:cNvSpPr>
            <p:nvPr/>
          </p:nvSpPr>
          <p:spPr bwMode="auto">
            <a:xfrm flipH="1" flipV="1">
              <a:off x="768" y="2304"/>
              <a:ext cx="672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3260" name="Text Box 11"/>
            <p:cNvSpPr txBox="1">
              <a:spLocks noChangeArrowheads="1"/>
            </p:cNvSpPr>
            <p:nvPr/>
          </p:nvSpPr>
          <p:spPr bwMode="auto">
            <a:xfrm>
              <a:off x="2352" y="3648"/>
              <a:ext cx="2208" cy="20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/>
                <a:t>Strain = relative deformation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Warm-up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524000"/>
            <a:ext cx="3505200" cy="4351338"/>
          </a:xfrm>
        </p:spPr>
        <p:txBody>
          <a:bodyPr>
            <a:noAutofit/>
          </a:bodyPr>
          <a:lstStyle/>
          <a:p>
            <a:r>
              <a:rPr lang="en-US" sz="2000" dirty="0"/>
              <a:t>Phase 1</a:t>
            </a:r>
          </a:p>
          <a:p>
            <a:pPr lvl="1"/>
            <a:r>
              <a:rPr lang="en-US" sz="1600" dirty="0"/>
              <a:t>Steam is bled into the Yankee dryer.</a:t>
            </a:r>
          </a:p>
          <a:p>
            <a:pPr lvl="1"/>
            <a:r>
              <a:rPr lang="en-US" sz="1600" dirty="0"/>
              <a:t>The Yankee dryer pressure control loop is not relied on.</a:t>
            </a:r>
          </a:p>
          <a:p>
            <a:pPr lvl="1"/>
            <a:r>
              <a:rPr lang="en-US" sz="1600" dirty="0"/>
              <a:t>With an appropriate bleed flow, the building of pressure in the Yankee dryer should be very slow.</a:t>
            </a:r>
          </a:p>
          <a:p>
            <a:pPr lvl="1"/>
            <a:endParaRPr lang="en-US" sz="1600" dirty="0"/>
          </a:p>
          <a:p>
            <a:r>
              <a:rPr lang="en-US" sz="2000" dirty="0"/>
              <a:t>Phase 2</a:t>
            </a:r>
          </a:p>
          <a:p>
            <a:pPr lvl="1"/>
            <a:r>
              <a:rPr lang="en-US" sz="1600" dirty="0"/>
              <a:t>The Yankee pressure control loop is active.</a:t>
            </a:r>
          </a:p>
          <a:p>
            <a:pPr lvl="1"/>
            <a:r>
              <a:rPr lang="en-US" sz="1600" dirty="0"/>
              <a:t>The pressure setpoint for the Yankee dryer is incrementally increased until the Yankee is at the desired operating pressure.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5D63CD-A7C9-9DC7-E0AE-D0FF105C8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1371600"/>
            <a:ext cx="7086856" cy="532372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50391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Shut-down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Cooling whilst rotating at operating speed</a:t>
            </a:r>
          </a:p>
          <a:p>
            <a:pPr lvl="1"/>
            <a:r>
              <a:rPr lang="en-GB"/>
              <a:t>Shut down the steam</a:t>
            </a:r>
          </a:p>
          <a:p>
            <a:pPr lvl="1"/>
            <a:r>
              <a:rPr lang="en-GB"/>
              <a:t>If quicker cooling, draw room air over the Dryer by using hood exhaust fans </a:t>
            </a:r>
          </a:p>
        </p:txBody>
      </p:sp>
      <p:pic>
        <p:nvPicPr>
          <p:cNvPr id="37892" name="Picture 5" descr="V:\Press &amp; Yankee Section Training\Bilder till Utbildning\Lennart Höij\valve copy.jpg"/>
          <p:cNvPicPr>
            <a:picLocks noChangeAspect="1" noChangeArrowheads="1"/>
          </p:cNvPicPr>
          <p:nvPr/>
        </p:nvPicPr>
        <p:blipFill>
          <a:blip r:embed="rId3"/>
          <a:srcRect l="10289" t="13718" r="16788" b="12515"/>
          <a:stretch>
            <a:fillRect/>
          </a:stretch>
        </p:blipFill>
        <p:spPr bwMode="auto">
          <a:xfrm>
            <a:off x="4038601" y="3266247"/>
            <a:ext cx="4383088" cy="3325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3" name="Text Box 6"/>
          <p:cNvSpPr txBox="1">
            <a:spLocks noChangeArrowheads="1"/>
          </p:cNvSpPr>
          <p:nvPr/>
        </p:nvSpPr>
        <p:spPr bwMode="auto">
          <a:xfrm>
            <a:off x="2427619" y="5180842"/>
            <a:ext cx="1123950" cy="650875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0500" lvl="1"/>
            <a:r>
              <a:rPr lang="en-GB">
                <a:solidFill>
                  <a:srgbClr val="CC6600"/>
                </a:solidFill>
              </a:rPr>
              <a:t>Close</a:t>
            </a:r>
          </a:p>
          <a:p>
            <a:pPr marL="190500" lvl="1"/>
            <a:r>
              <a:rPr lang="en-GB">
                <a:solidFill>
                  <a:srgbClr val="CC6600"/>
                </a:solidFill>
              </a:rPr>
              <a:t>valve</a:t>
            </a:r>
            <a:endParaRPr lang="en-US"/>
          </a:p>
        </p:txBody>
      </p:sp>
      <p:sp>
        <p:nvSpPr>
          <p:cNvPr id="37894" name="Line 8"/>
          <p:cNvSpPr>
            <a:spLocks noChangeShapeType="1"/>
          </p:cNvSpPr>
          <p:nvPr/>
        </p:nvSpPr>
        <p:spPr bwMode="auto">
          <a:xfrm flipV="1">
            <a:off x="3551570" y="4715705"/>
            <a:ext cx="1123950" cy="770694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 type="oval" w="sm" len="sm"/>
          </a:ln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/>
              <a:t>Shut-down	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Do not use saturated felts, can produce dangerous stresses in the Dryer</a:t>
            </a:r>
          </a:p>
        </p:txBody>
      </p:sp>
      <p:pic>
        <p:nvPicPr>
          <p:cNvPr id="38916" name="Picture 5" descr="V:\Press &amp; Yankee Section Training\Bilder till Utbildning\Lennart Höij\saturated felt copy.jpg"/>
          <p:cNvPicPr>
            <a:picLocks noChangeAspect="1" noChangeArrowheads="1"/>
          </p:cNvPicPr>
          <p:nvPr/>
        </p:nvPicPr>
        <p:blipFill>
          <a:blip r:embed="rId3"/>
          <a:srcRect b="21779"/>
          <a:stretch>
            <a:fillRect/>
          </a:stretch>
        </p:blipFill>
        <p:spPr bwMode="auto">
          <a:xfrm>
            <a:off x="2249488" y="2852739"/>
            <a:ext cx="4914900" cy="2884487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</p:pic>
      <p:sp>
        <p:nvSpPr>
          <p:cNvPr id="38917" name="AutoShape 8"/>
          <p:cNvSpPr>
            <a:spLocks noChangeArrowheads="1"/>
          </p:cNvSpPr>
          <p:nvPr/>
        </p:nvSpPr>
        <p:spPr bwMode="auto">
          <a:xfrm>
            <a:off x="7277101" y="4162425"/>
            <a:ext cx="466725" cy="361950"/>
          </a:xfrm>
          <a:prstGeom prst="rightArrow">
            <a:avLst>
              <a:gd name="adj1" fmla="val 50000"/>
              <a:gd name="adj2" fmla="val 63596"/>
            </a:avLst>
          </a:prstGeom>
          <a:solidFill>
            <a:srgbClr val="B7000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v-SE"/>
          </a:p>
        </p:txBody>
      </p:sp>
      <p:sp>
        <p:nvSpPr>
          <p:cNvPr id="38918" name="Line 9"/>
          <p:cNvSpPr>
            <a:spLocks noChangeShapeType="1"/>
          </p:cNvSpPr>
          <p:nvPr/>
        </p:nvSpPr>
        <p:spPr bwMode="auto">
          <a:xfrm>
            <a:off x="3248026" y="2590801"/>
            <a:ext cx="3343275" cy="334327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8919" name="Line 10"/>
          <p:cNvSpPr>
            <a:spLocks noChangeShapeType="1"/>
          </p:cNvSpPr>
          <p:nvPr/>
        </p:nvSpPr>
        <p:spPr bwMode="auto">
          <a:xfrm flipH="1">
            <a:off x="3048001" y="2562226"/>
            <a:ext cx="3400425" cy="34004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pic>
        <p:nvPicPr>
          <p:cNvPr id="38920" name="Picture 11" descr="V:\Press &amp; Yankee Section Training\Bilder till Utbildning\Lennart Höij\tension copy.jpg"/>
          <p:cNvPicPr>
            <a:picLocks noChangeAspect="1" noChangeArrowheads="1"/>
          </p:cNvPicPr>
          <p:nvPr/>
        </p:nvPicPr>
        <p:blipFill>
          <a:blip r:embed="rId4"/>
          <a:srcRect r="4503"/>
          <a:stretch>
            <a:fillRect/>
          </a:stretch>
        </p:blipFill>
        <p:spPr bwMode="auto">
          <a:xfrm>
            <a:off x="7867651" y="3549650"/>
            <a:ext cx="2424113" cy="185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1" name="Line 13"/>
          <p:cNvSpPr>
            <a:spLocks noChangeShapeType="1"/>
          </p:cNvSpPr>
          <p:nvPr/>
        </p:nvSpPr>
        <p:spPr bwMode="auto">
          <a:xfrm>
            <a:off x="8105775" y="3305175"/>
            <a:ext cx="0" cy="4000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8922" name="Text Box 14"/>
          <p:cNvSpPr txBox="1">
            <a:spLocks noChangeArrowheads="1"/>
          </p:cNvSpPr>
          <p:nvPr/>
        </p:nvSpPr>
        <p:spPr bwMode="auto">
          <a:xfrm>
            <a:off x="7794626" y="3021013"/>
            <a:ext cx="6572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stress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3" descr="V:\Press &amp; Yankee Section Training\Bilder till Utbildning\Kenneth M\ångbox+slang.jpg"/>
          <p:cNvPicPr>
            <a:picLocks noChangeAspect="1" noChangeArrowheads="1"/>
          </p:cNvPicPr>
          <p:nvPr/>
        </p:nvPicPr>
        <p:blipFill>
          <a:blip r:embed="rId3"/>
          <a:srcRect l="31805"/>
          <a:stretch>
            <a:fillRect/>
          </a:stretch>
        </p:blipFill>
        <p:spPr bwMode="auto">
          <a:xfrm>
            <a:off x="5867400" y="1524000"/>
            <a:ext cx="4454525" cy="489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7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Yankee Safety Risks</a:t>
            </a:r>
          </a:p>
        </p:txBody>
      </p:sp>
      <p:sp>
        <p:nvSpPr>
          <p:cNvPr id="67588" name="Rectangle 5"/>
          <p:cNvSpPr>
            <a:spLocks noChangeArrowheads="1"/>
          </p:cNvSpPr>
          <p:nvPr/>
        </p:nvSpPr>
        <p:spPr bwMode="auto">
          <a:xfrm>
            <a:off x="838200" y="2057400"/>
            <a:ext cx="47244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/>
              <a:t>Steam &amp; condensate rotary joints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/>
              <a:t>Flexible hoses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/>
              <a:t>Uninsulated piping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415192">
            <a:off x="1999705" y="2194781"/>
            <a:ext cx="1629712" cy="159645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73216589-9A56-2C3B-9755-66966EF29410}"/>
              </a:ext>
            </a:extLst>
          </p:cNvPr>
          <p:cNvGrpSpPr/>
          <p:nvPr/>
        </p:nvGrpSpPr>
        <p:grpSpPr>
          <a:xfrm>
            <a:off x="2133601" y="2011414"/>
            <a:ext cx="7848599" cy="4236986"/>
            <a:chOff x="1428751" y="2011414"/>
            <a:chExt cx="6480315" cy="339857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43528" y="2254285"/>
              <a:ext cx="1465538" cy="118014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00750" y="3668182"/>
              <a:ext cx="1699730" cy="174180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33670" y="3781585"/>
              <a:ext cx="2211406" cy="1628399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06491" y="2011415"/>
              <a:ext cx="1413500" cy="173416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28751" y="3823119"/>
              <a:ext cx="1809793" cy="1586865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428208" y="2011414"/>
              <a:ext cx="2056463" cy="1537893"/>
            </a:xfrm>
            <a:prstGeom prst="rect">
              <a:avLst/>
            </a:prstGeom>
          </p:spPr>
        </p:pic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38E27F52-06DB-36E7-47DF-DD55213BA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06146"/>
            <a:ext cx="9144000" cy="1143000"/>
          </a:xfrm>
        </p:spPr>
        <p:txBody>
          <a:bodyPr/>
          <a:lstStyle/>
          <a:p>
            <a:r>
              <a:rPr lang="en-US" dirty="0"/>
              <a:t>Rotary Joint with Safety Cover</a:t>
            </a:r>
          </a:p>
        </p:txBody>
      </p:sp>
    </p:spTree>
    <p:extLst>
      <p:ext uri="{BB962C8B-B14F-4D97-AF65-F5344CB8AC3E}">
        <p14:creationId xmlns:p14="http://schemas.microsoft.com/office/powerpoint/2010/main" val="4257677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Through-shell steam leakage</a:t>
            </a:r>
          </a:p>
        </p:txBody>
      </p:sp>
      <p:pic>
        <p:nvPicPr>
          <p:cNvPr id="59395" name="Content Placeholder 3" descr="vuoto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324350" y="1600200"/>
            <a:ext cx="3543300" cy="472440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Yankee Cylinder Shell Plugging</a:t>
            </a:r>
          </a:p>
        </p:txBody>
      </p:sp>
      <p:pic>
        <p:nvPicPr>
          <p:cNvPr id="61443" name="Picture 5" descr="A:\MVC-017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1" y="1647826"/>
            <a:ext cx="6334125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Derate</a:t>
            </a:r>
            <a:r>
              <a:rPr lang="en-US" dirty="0">
                <a:solidFill>
                  <a:schemeClr val="tx1"/>
                </a:solidFill>
              </a:rPr>
              <a:t> Curves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689" y="1293541"/>
            <a:ext cx="8578561" cy="5296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68113" y="1031931"/>
            <a:ext cx="3185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Example Only</a:t>
            </a:r>
          </a:p>
          <a:p>
            <a:r>
              <a:rPr lang="en-US" sz="1400" dirty="0"/>
              <a:t>Consider Each Cylinder as Unique</a:t>
            </a:r>
          </a:p>
        </p:txBody>
      </p:sp>
    </p:spTree>
    <p:extLst>
      <p:ext uri="{BB962C8B-B14F-4D97-AF65-F5344CB8AC3E}">
        <p14:creationId xmlns:p14="http://schemas.microsoft.com/office/powerpoint/2010/main" val="1822245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Head Crack</a:t>
            </a:r>
          </a:p>
        </p:txBody>
      </p:sp>
      <p:pic>
        <p:nvPicPr>
          <p:cNvPr id="6553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20318" y="1177295"/>
            <a:ext cx="4551363" cy="565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2">
            <a:extLst>
              <a:ext uri="{FF2B5EF4-FFF2-40B4-BE49-F238E27FC236}">
                <a16:creationId xmlns:a16="http://schemas.microsoft.com/office/drawing/2014/main" id="{92F63D2B-54AE-BDCD-F8D4-392580691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7714" y="2286000"/>
            <a:ext cx="8650287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1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None/>
            </a:pPr>
            <a:endParaRPr lang="en-US" altLang="en-US" sz="4200" b="1">
              <a:solidFill>
                <a:schemeClr val="tx2"/>
              </a:solidFill>
              <a:latin typeface="Tahoma" panose="020B0604030504040204" pitchFamily="34" charset="0"/>
              <a:ea typeface="STKaiti" panose="02010600040101010101" pitchFamily="2" charset="-122"/>
              <a:cs typeface="STKaiti" panose="02010600040101010101" pitchFamily="2" charset="-122"/>
            </a:endParaRPr>
          </a:p>
          <a:p>
            <a:pPr algn="ctr">
              <a:spcBef>
                <a:spcPct val="1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None/>
            </a:pPr>
            <a:endParaRPr lang="en-US" altLang="en-US" sz="4200" b="1">
              <a:solidFill>
                <a:schemeClr val="tx2"/>
              </a:solidFill>
              <a:latin typeface="Tahoma" panose="020B0604030504040204" pitchFamily="34" charset="0"/>
              <a:ea typeface="STKaiti" panose="02010600040101010101" pitchFamily="2" charset="-122"/>
              <a:cs typeface="STKaiti" panose="02010600040101010101" pitchFamily="2" charset="-122"/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DC9E5E1-6CC6-DE40-BA5E-AF67969B6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0302" y="1524000"/>
            <a:ext cx="861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+mn-lt"/>
              </a:rPr>
              <a:t>Objectives</a:t>
            </a:r>
          </a:p>
        </p:txBody>
      </p:sp>
      <p:pic>
        <p:nvPicPr>
          <p:cNvPr id="3076" name="Picture 10">
            <a:extLst>
              <a:ext uri="{FF2B5EF4-FFF2-40B4-BE49-F238E27FC236}">
                <a16:creationId xmlns:a16="http://schemas.microsoft.com/office/drawing/2014/main" id="{4E5B303D-AD30-9701-E33D-499F21044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58" y="228600"/>
            <a:ext cx="2370138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Box 2">
            <a:extLst>
              <a:ext uri="{FF2B5EF4-FFF2-40B4-BE49-F238E27FC236}">
                <a16:creationId xmlns:a16="http://schemas.microsoft.com/office/drawing/2014/main" id="{09270DD2-C1C5-F0D8-CAC5-1503B2391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3429000"/>
            <a:ext cx="9790114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 eaLnBrk="1" hangingPunct="1">
              <a:spcBef>
                <a:spcPct val="0"/>
              </a:spcBef>
            </a:pPr>
            <a:r>
              <a:rPr lang="en-US" sz="2800" dirty="0"/>
              <a:t>Increase the understanding of Yankee operational risks</a:t>
            </a:r>
          </a:p>
          <a:p>
            <a:pPr marL="285750" indent="-285750" eaLnBrk="1" hangingPunct="1">
              <a:spcBef>
                <a:spcPct val="0"/>
              </a:spcBef>
            </a:pPr>
            <a:r>
              <a:rPr lang="en-GB" sz="2800" dirty="0">
                <a:latin typeface="Arial (Headings)"/>
              </a:rPr>
              <a:t>Purpose of a Yankee steam system</a:t>
            </a:r>
          </a:p>
          <a:p>
            <a:pPr marL="285750" indent="-285750" eaLnBrk="1" hangingPunct="1">
              <a:spcBef>
                <a:spcPct val="0"/>
              </a:spcBef>
            </a:pPr>
            <a:r>
              <a:rPr lang="en-GB" sz="2800" dirty="0">
                <a:latin typeface="Arial (Headings)"/>
              </a:rPr>
              <a:t>Components of a Yankee steam system</a:t>
            </a:r>
          </a:p>
          <a:p>
            <a:pPr marL="285750" indent="-285750" eaLnBrk="1" hangingPunct="1">
              <a:spcBef>
                <a:spcPct val="0"/>
              </a:spcBef>
            </a:pPr>
            <a:r>
              <a:rPr lang="en-GB" sz="2800" dirty="0">
                <a:latin typeface="Arial (Headings)"/>
              </a:rPr>
              <a:t>Control methods of a Yankee steam system</a:t>
            </a:r>
            <a:endParaRPr lang="en-US" sz="2800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5657846"/>
              </p:ext>
            </p:extLst>
          </p:nvPr>
        </p:nvGraphicFramePr>
        <p:xfrm>
          <a:off x="2857500" y="1524000"/>
          <a:ext cx="6477000" cy="487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-foto" r:id="rId3" imgW="15238095" imgH="11428571" progId="MSPhotoEd.3">
                  <p:embed/>
                </p:oleObj>
              </mc:Choice>
              <mc:Fallback>
                <p:oleObj name="Photo Editor-foto" r:id="rId3" imgW="15238095" imgH="11428571" progId="MSPhotoEd.3">
                  <p:embed/>
                  <p:pic>
                    <p:nvPicPr>
                      <p:cNvPr id="16386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0" y="1524000"/>
                        <a:ext cx="6477000" cy="487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7" name="Rectangle 4"/>
          <p:cNvSpPr>
            <a:spLocks noGrp="1" noChangeArrowheads="1"/>
          </p:cNvSpPr>
          <p:nvPr>
            <p:ph type="title"/>
          </p:nvPr>
        </p:nvSpPr>
        <p:spPr>
          <a:xfrm>
            <a:off x="571500" y="38100"/>
            <a:ext cx="10972800" cy="114300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Yankee Safety Risks / Bolt failure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Inspection methods</a:t>
            </a:r>
          </a:p>
        </p:txBody>
      </p:sp>
      <p:sp>
        <p:nvSpPr>
          <p:cNvPr id="69635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Ultrasonic testing</a:t>
            </a:r>
          </a:p>
          <a:p>
            <a:r>
              <a:rPr lang="en-US" sz="2800" dirty="0"/>
              <a:t> Magnetic particle testing (Penetrant testing)</a:t>
            </a:r>
          </a:p>
          <a:p>
            <a:r>
              <a:rPr lang="en-US" sz="2800" dirty="0"/>
              <a:t> Acoustic emission testing</a:t>
            </a:r>
          </a:p>
          <a:p>
            <a:r>
              <a:rPr lang="en-US" sz="2800" dirty="0"/>
              <a:t> X-ray testing</a:t>
            </a:r>
          </a:p>
          <a:p>
            <a:r>
              <a:rPr lang="en-US" sz="2800" dirty="0"/>
              <a:t> Hydrostatic testing</a:t>
            </a:r>
          </a:p>
          <a:p>
            <a:r>
              <a:rPr lang="en-US" sz="2800" dirty="0"/>
              <a:t> OTR measurement</a:t>
            </a:r>
          </a:p>
          <a:p>
            <a:r>
              <a:rPr lang="en-US" sz="2800" dirty="0"/>
              <a:t> IR measurement</a:t>
            </a:r>
          </a:p>
          <a:p>
            <a:r>
              <a:rPr lang="en-US" sz="2800" dirty="0"/>
              <a:t> Visual inspection</a:t>
            </a:r>
          </a:p>
          <a:p>
            <a:r>
              <a:rPr lang="en-US" sz="2800" dirty="0"/>
              <a:t> Dimensional checks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5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 TAPPI</a:t>
            </a:r>
          </a:p>
        </p:txBody>
      </p:sp>
      <p:sp>
        <p:nvSpPr>
          <p:cNvPr id="101386" name="Rectangle 10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/>
              <a:t>Technical Association of the Pulp and Paper Industry</a:t>
            </a:r>
          </a:p>
          <a:p>
            <a:pPr lvl="1"/>
            <a:r>
              <a:rPr lang="en-US" sz="2000" dirty="0"/>
              <a:t>TAPPI is a non-profit, special interest organization, which promotes research and education, and serves as a technical information resource for its members. </a:t>
            </a:r>
          </a:p>
          <a:p>
            <a:endParaRPr lang="en-US" sz="2400" dirty="0"/>
          </a:p>
          <a:p>
            <a:pPr>
              <a:buFontTx/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Yankee Dryer Safety and Reliability Committee.</a:t>
            </a:r>
          </a:p>
          <a:p>
            <a:pPr lvl="1"/>
            <a:r>
              <a:rPr lang="en-US" sz="2000" dirty="0"/>
              <a:t>YDSRC is a committee within TAPPI, which develops guidelines for YD inspections.</a:t>
            </a:r>
          </a:p>
          <a:p>
            <a:endParaRPr lang="en-US" sz="2400" dirty="0"/>
          </a:p>
          <a:p>
            <a:r>
              <a:rPr lang="en-US" sz="2400" dirty="0"/>
              <a:t>Most YD inspections are developed from the TAPPI guidelines. </a:t>
            </a:r>
          </a:p>
        </p:txBody>
      </p:sp>
      <p:sp>
        <p:nvSpPr>
          <p:cNvPr id="101387" name="Rectangle 11"/>
          <p:cNvSpPr>
            <a:spLocks noChangeArrowheads="1"/>
          </p:cNvSpPr>
          <p:nvPr/>
        </p:nvSpPr>
        <p:spPr bwMode="auto">
          <a:xfrm>
            <a:off x="1905000" y="3152775"/>
            <a:ext cx="8382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>
                <a:latin typeface="Arial" pitchFamily="34" charset="0"/>
              </a:rPr>
              <a:t> YDSRC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TAPPI Inspection Guidelines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8578881"/>
              </p:ext>
            </p:extLst>
          </p:nvPr>
        </p:nvGraphicFramePr>
        <p:xfrm>
          <a:off x="1752600" y="1417638"/>
          <a:ext cx="8686800" cy="47545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33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6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15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54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461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Type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Methods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Location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Frequency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0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Routine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Mechanical lift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Relief Valves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Annual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0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Routine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Rebuild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Relief Valves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Annual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0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Routine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Operational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Interlocks/Safety Systems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Annual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Routine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Visual, Metric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Condensate system integrity, Run-out, Head Tilt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Annual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50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Routine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NDE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Ultrasonic bolts,  MT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 years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50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Statutory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Visual, Metric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Internal/External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As Required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50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Non-routine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As required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Incident based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As Required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656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Fitness for Service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NDE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Based on age/history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By manufacturer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5897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Audit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Compliance based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Annual inspection, document review, drawing review, interviews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5 years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08797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056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10972800" cy="114300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Documentation</a:t>
            </a:r>
          </a:p>
        </p:txBody>
      </p:sp>
      <p:sp>
        <p:nvSpPr>
          <p:cNvPr id="43011" name="Rectangle 2057"/>
          <p:cNvSpPr>
            <a:spLocks noGrp="1" noChangeArrowheads="1"/>
          </p:cNvSpPr>
          <p:nvPr>
            <p:ph type="body" idx="1"/>
          </p:nvPr>
        </p:nvSpPr>
        <p:spPr>
          <a:xfrm>
            <a:off x="1066800" y="1295400"/>
            <a:ext cx="8350405" cy="4666785"/>
          </a:xfrm>
        </p:spPr>
        <p:txBody>
          <a:bodyPr/>
          <a:lstStyle/>
          <a:p>
            <a:r>
              <a:rPr lang="en-US" sz="2400" dirty="0"/>
              <a:t>Appropriate approval documentation.</a:t>
            </a:r>
          </a:p>
          <a:p>
            <a:r>
              <a:rPr lang="en-US" sz="2400" dirty="0"/>
              <a:t>Assembly drawings and design specifications</a:t>
            </a:r>
          </a:p>
          <a:p>
            <a:r>
              <a:rPr lang="en-US" sz="2400" dirty="0"/>
              <a:t>Design specifications.</a:t>
            </a:r>
          </a:p>
          <a:p>
            <a:r>
              <a:rPr lang="en-US" sz="2400" dirty="0"/>
              <a:t>Manufacturing protocols and operational protocols</a:t>
            </a:r>
          </a:p>
          <a:p>
            <a:r>
              <a:rPr lang="en-US" sz="2400" dirty="0"/>
              <a:t>Nameplate photo, de-rate curves, and crown specification</a:t>
            </a:r>
          </a:p>
          <a:p>
            <a:r>
              <a:rPr lang="en-US" sz="2400" dirty="0"/>
              <a:t>Shop Inspection Report and final dimensional details</a:t>
            </a:r>
          </a:p>
          <a:p>
            <a:r>
              <a:rPr lang="en-US" sz="2400" dirty="0"/>
              <a:t> Manufacturers instruction documents.</a:t>
            </a:r>
          </a:p>
          <a:p>
            <a:pPr lvl="1"/>
            <a:r>
              <a:rPr lang="en-US" sz="2000" dirty="0"/>
              <a:t>Shell thickness.</a:t>
            </a:r>
          </a:p>
          <a:p>
            <a:pPr lvl="1"/>
            <a:r>
              <a:rPr lang="en-US" sz="2000" dirty="0" err="1"/>
              <a:t>Derating</a:t>
            </a:r>
            <a:r>
              <a:rPr lang="en-US" sz="2000" dirty="0"/>
              <a:t> curve.</a:t>
            </a:r>
          </a:p>
          <a:p>
            <a:pPr lvl="1"/>
            <a:r>
              <a:rPr lang="en-US" sz="2000" dirty="0"/>
              <a:t>Bolt torque and bolt material specifications.</a:t>
            </a:r>
          </a:p>
          <a:p>
            <a:r>
              <a:rPr lang="en-US" sz="2400" dirty="0"/>
              <a:t>U1-A   ASME Certificate and Hydrostatic test certification</a:t>
            </a:r>
          </a:p>
          <a:p>
            <a:r>
              <a:rPr lang="en-US" sz="2400" dirty="0"/>
              <a:t>Shop repair details by location</a:t>
            </a:r>
          </a:p>
          <a:p>
            <a:r>
              <a:rPr lang="en-US" sz="2400" dirty="0"/>
              <a:t>Journal and shell run-outs, head tilts, hot and cold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05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Record keeping</a:t>
            </a:r>
          </a:p>
        </p:txBody>
      </p:sp>
      <p:sp>
        <p:nvSpPr>
          <p:cNvPr id="44035" name="Rectangle 205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 Shell thickness</a:t>
            </a:r>
          </a:p>
          <a:p>
            <a:r>
              <a:rPr lang="en-US" sz="2800" dirty="0"/>
              <a:t> Grind reports</a:t>
            </a:r>
          </a:p>
          <a:p>
            <a:r>
              <a:rPr lang="en-US" sz="2800" dirty="0"/>
              <a:t> Surface repairs</a:t>
            </a:r>
          </a:p>
          <a:p>
            <a:r>
              <a:rPr lang="en-US" sz="2800" dirty="0"/>
              <a:t> Steam leaks</a:t>
            </a:r>
          </a:p>
          <a:p>
            <a:r>
              <a:rPr lang="en-US" sz="2800" dirty="0"/>
              <a:t> Mechanical history , Damage reports</a:t>
            </a:r>
          </a:p>
          <a:p>
            <a:r>
              <a:rPr lang="en-US" sz="2800" dirty="0"/>
              <a:t> Dryer inspections</a:t>
            </a:r>
          </a:p>
          <a:p>
            <a:r>
              <a:rPr lang="en-US" sz="2800" dirty="0"/>
              <a:t> Alterations</a:t>
            </a:r>
          </a:p>
          <a:p>
            <a:r>
              <a:rPr lang="en-US" sz="2800" dirty="0"/>
              <a:t> Metalizing Reports</a:t>
            </a:r>
          </a:p>
          <a:p>
            <a:r>
              <a:rPr lang="en-US" sz="2800" dirty="0"/>
              <a:t> Safety relief valve testing and settings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46396B8-E690-44CC-9BE2-1A6D6E0A36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118584"/>
            <a:ext cx="10134600" cy="4050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en-GB" altLang="en-US" sz="2400" kern="0" dirty="0"/>
          </a:p>
          <a:p>
            <a:pPr eaLnBrk="1" hangingPunct="1">
              <a:lnSpc>
                <a:spcPct val="100000"/>
              </a:lnSpc>
              <a:buClrTx/>
              <a:buSzTx/>
              <a:buFontTx/>
            </a:pPr>
            <a:r>
              <a:rPr lang="en-GB" altLang="en-US" sz="2400" kern="0" dirty="0"/>
              <a:t>Supplies steam to the Yankee and maintains pressure</a:t>
            </a:r>
          </a:p>
          <a:p>
            <a:pPr eaLnBrk="1" hangingPunct="1">
              <a:lnSpc>
                <a:spcPct val="100000"/>
              </a:lnSpc>
              <a:buClrTx/>
              <a:buSzTx/>
              <a:buFontTx/>
            </a:pPr>
            <a:r>
              <a:rPr lang="en-GB" altLang="en-US" sz="2400" kern="0" dirty="0"/>
              <a:t>Evacuates condensate from the Yankee and re-circulates blow-through steam.</a:t>
            </a:r>
          </a:p>
          <a:p>
            <a:pPr eaLnBrk="1" hangingPunct="1">
              <a:lnSpc>
                <a:spcPct val="100000"/>
              </a:lnSpc>
              <a:buClrTx/>
              <a:buSzTx/>
              <a:buFontTx/>
            </a:pPr>
            <a:r>
              <a:rPr lang="en-GB" altLang="en-US" sz="2400" kern="0" dirty="0"/>
              <a:t>Returns condensate for reuse.</a:t>
            </a:r>
          </a:p>
          <a:p>
            <a:pPr eaLnBrk="1" hangingPunct="1">
              <a:lnSpc>
                <a:spcPct val="100000"/>
              </a:lnSpc>
              <a:buClrTx/>
              <a:buSzTx/>
              <a:buFontTx/>
            </a:pPr>
            <a:r>
              <a:rPr lang="en-GB" altLang="en-US" sz="2400" kern="0" dirty="0"/>
              <a:t>Incorporates “failsafe” systems to protect people &amp; equipment during operation.</a:t>
            </a:r>
          </a:p>
          <a:p>
            <a:pPr eaLnBrk="1" hangingPunct="1">
              <a:lnSpc>
                <a:spcPct val="100000"/>
              </a:lnSpc>
              <a:buClrTx/>
              <a:buSzTx/>
              <a:buFontTx/>
            </a:pPr>
            <a:endParaRPr lang="it-IT" altLang="en-US" sz="2400" kern="0" dirty="0">
              <a:solidFill>
                <a:srgbClr val="595959"/>
              </a:solidFill>
            </a:endParaRPr>
          </a:p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it-IT" altLang="en-US" sz="2400" kern="0" dirty="0">
              <a:solidFill>
                <a:srgbClr val="595959"/>
              </a:solidFill>
            </a:endParaRPr>
          </a:p>
        </p:txBody>
      </p:sp>
      <p:sp>
        <p:nvSpPr>
          <p:cNvPr id="5" name="CasellaDiTesto 3">
            <a:extLst>
              <a:ext uri="{FF2B5EF4-FFF2-40B4-BE49-F238E27FC236}">
                <a16:creationId xmlns:a16="http://schemas.microsoft.com/office/drawing/2014/main" id="{1F395127-80C1-4F6D-8B15-9320FCC7C8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85800"/>
            <a:ext cx="12192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GB" sz="4400" dirty="0">
                <a:latin typeface="Arial (Headings)"/>
              </a:rPr>
              <a:t>What is the Purpose of a Yankee</a:t>
            </a:r>
          </a:p>
          <a:p>
            <a:pPr algn="ctr" eaLnBrk="1" hangingPunct="1">
              <a:defRPr/>
            </a:pPr>
            <a:r>
              <a:rPr lang="en-GB" sz="4400" dirty="0">
                <a:latin typeface="Arial (Headings)"/>
              </a:rPr>
              <a:t> Steam System?</a:t>
            </a:r>
          </a:p>
        </p:txBody>
      </p:sp>
    </p:spTree>
    <p:extLst>
      <p:ext uri="{BB962C8B-B14F-4D97-AF65-F5344CB8AC3E}">
        <p14:creationId xmlns:p14="http://schemas.microsoft.com/office/powerpoint/2010/main" val="32488017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CA022-11B7-B5A7-706D-A3CE58B11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000375"/>
            <a:ext cx="8229600" cy="857250"/>
          </a:xfrm>
        </p:spPr>
        <p:txBody>
          <a:bodyPr/>
          <a:lstStyle/>
          <a:p>
            <a:r>
              <a:rPr lang="en-US" altLang="en-US" dirty="0"/>
              <a:t>Steam System Design Considerations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7919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893952"/>
            <a:ext cx="12192000" cy="613172"/>
          </a:xfrm>
          <a:noFill/>
        </p:spPr>
        <p:txBody>
          <a:bodyPr/>
          <a:lstStyle/>
          <a:p>
            <a:r>
              <a:rPr lang="en-GB" altLang="en-US" dirty="0"/>
              <a:t>Yankee Dryer Steam System Design</a:t>
            </a:r>
          </a:p>
        </p:txBody>
      </p:sp>
      <p:pic>
        <p:nvPicPr>
          <p:cNvPr id="7173" name="Picture 3" descr="Yankee-Längsschnit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473" y="3429000"/>
            <a:ext cx="6439054" cy="3147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E053B5DA-B240-FAEC-9FE9-68876CD99A02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0" y="1905000"/>
            <a:ext cx="8229600" cy="3394472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SzTx/>
              <a:buFontTx/>
            </a:pPr>
            <a:r>
              <a:rPr lang="en-US" altLang="en-US" sz="2400" dirty="0"/>
              <a:t>Each Yankee dryer and syphoning system is unique </a:t>
            </a:r>
          </a:p>
          <a:p>
            <a:pPr eaLnBrk="1" hangingPunct="1">
              <a:lnSpc>
                <a:spcPct val="100000"/>
              </a:lnSpc>
              <a:buClrTx/>
              <a:buSzTx/>
              <a:buFontTx/>
            </a:pPr>
            <a:r>
              <a:rPr lang="en-GB" altLang="en-US" sz="2400" dirty="0"/>
              <a:t>Each steam and condensate system must be tailor made</a:t>
            </a:r>
          </a:p>
          <a:p>
            <a:pPr eaLnBrk="1" hangingPunct="1">
              <a:lnSpc>
                <a:spcPct val="100000"/>
              </a:lnSpc>
              <a:buClrTx/>
              <a:buSzTx/>
              <a:buFontTx/>
            </a:pPr>
            <a:r>
              <a:rPr lang="en-GB" altLang="en-US" sz="2400" dirty="0"/>
              <a:t>Even replacement Yankees will behave differently</a:t>
            </a:r>
            <a:endParaRPr lang="en-US" altLang="en-US" sz="2400" kern="0" dirty="0"/>
          </a:p>
        </p:txBody>
      </p:sp>
    </p:spTree>
    <p:extLst>
      <p:ext uri="{BB962C8B-B14F-4D97-AF65-F5344CB8AC3E}">
        <p14:creationId xmlns:p14="http://schemas.microsoft.com/office/powerpoint/2010/main" val="24284936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27037"/>
            <a:ext cx="12192000" cy="857250"/>
          </a:xfrm>
        </p:spPr>
        <p:txBody>
          <a:bodyPr anchor="t">
            <a:normAutofit/>
          </a:bodyPr>
          <a:lstStyle/>
          <a:p>
            <a:r>
              <a:rPr lang="en-US" altLang="en-US" dirty="0"/>
              <a:t>Yankee Dryer Steam System Design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295400" y="1676400"/>
            <a:ext cx="8229600" cy="4525963"/>
          </a:xfrm>
        </p:spPr>
        <p:txBody>
          <a:bodyPr/>
          <a:lstStyle/>
          <a:p>
            <a:r>
              <a:rPr lang="en-US" altLang="en-US" sz="2400" dirty="0"/>
              <a:t>Condensing load and syphon flow characteristics must be accurately established</a:t>
            </a:r>
          </a:p>
          <a:p>
            <a:r>
              <a:rPr lang="en-US" altLang="en-US" sz="2400" dirty="0"/>
              <a:t>Determining condensing load</a:t>
            </a:r>
          </a:p>
          <a:p>
            <a:pPr lvl="1"/>
            <a:r>
              <a:rPr lang="en-US" altLang="en-US" sz="1800" dirty="0"/>
              <a:t>Yankee drying programs</a:t>
            </a:r>
          </a:p>
          <a:p>
            <a:pPr lvl="1"/>
            <a:r>
              <a:rPr lang="en-US" altLang="en-US" sz="1800" dirty="0"/>
              <a:t>Condensate rise tests useful on existing Yankee cylinder</a:t>
            </a:r>
          </a:p>
          <a:p>
            <a:r>
              <a:rPr lang="en-US" altLang="en-US" sz="2400" dirty="0"/>
              <a:t>Methods for establishing the syphon flow characteristics:</a:t>
            </a:r>
          </a:p>
          <a:p>
            <a:pPr lvl="1"/>
            <a:r>
              <a:rPr lang="en-US" altLang="en-US" sz="1800" dirty="0"/>
              <a:t>Observed operating parameters</a:t>
            </a:r>
          </a:p>
          <a:p>
            <a:pPr lvl="2"/>
            <a:r>
              <a:rPr lang="en-US" altLang="en-US" sz="1800" dirty="0"/>
              <a:t>Existing Blow-through flow indication</a:t>
            </a:r>
          </a:p>
          <a:p>
            <a:pPr lvl="2"/>
            <a:r>
              <a:rPr lang="en-US" altLang="en-US" sz="1800" dirty="0"/>
              <a:t>Existing differential pressure</a:t>
            </a:r>
          </a:p>
          <a:p>
            <a:pPr lvl="1"/>
            <a:r>
              <a:rPr lang="en-US" altLang="en-US" sz="1800" dirty="0"/>
              <a:t>Syphon analysis</a:t>
            </a:r>
          </a:p>
          <a:p>
            <a:pPr lvl="2"/>
            <a:r>
              <a:rPr lang="en-US" altLang="en-US" sz="1800" dirty="0"/>
              <a:t>Allows syphon system to be modeled</a:t>
            </a:r>
          </a:p>
        </p:txBody>
      </p:sp>
    </p:spTree>
    <p:extLst>
      <p:ext uri="{BB962C8B-B14F-4D97-AF65-F5344CB8AC3E}">
        <p14:creationId xmlns:p14="http://schemas.microsoft.com/office/powerpoint/2010/main" val="2406158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DC94B4CD-45A3-4205-BB54-02F8EC41A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75" y="3416300"/>
            <a:ext cx="4008438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3">
            <a:extLst>
              <a:ext uri="{FF2B5EF4-FFF2-40B4-BE49-F238E27FC236}">
                <a16:creationId xmlns:a16="http://schemas.microsoft.com/office/drawing/2014/main" id="{1E3A60D1-8967-40EC-9803-C694E5DD8C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3600" dirty="0">
                <a:solidFill>
                  <a:schemeClr val="tx1"/>
                </a:solidFill>
              </a:rPr>
              <a:t>The Yankee Dryer Evolution</a:t>
            </a:r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2D33B767-CDC5-4EDC-8CF0-B400B0FE23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295400"/>
            <a:ext cx="8229600" cy="5029200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altLang="en-US" sz="2200" dirty="0"/>
              <a:t>1820 the paper drying cylinder was first patented.</a:t>
            </a:r>
            <a:br>
              <a:rPr lang="en-US" altLang="en-US" sz="2200" dirty="0"/>
            </a:br>
            <a:r>
              <a:rPr lang="en-US" altLang="en-US" sz="2200" dirty="0"/>
              <a:t>Normally heated by charcoal fire.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altLang="en-US" sz="2200" dirty="0"/>
              <a:t>~1850 the “Yankee paper making machine”</a:t>
            </a:r>
            <a:br>
              <a:rPr lang="en-US" altLang="en-US" sz="2200" dirty="0"/>
            </a:br>
            <a:r>
              <a:rPr lang="en-US" altLang="en-US" sz="2200" dirty="0"/>
              <a:t>Steam heated drying cylinders came into use.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altLang="en-US" sz="2200" dirty="0"/>
              <a:t>~1900 Yankee diameters 2-3 m, steam pressures 0-200 kPa.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altLang="en-US" sz="2200" dirty="0"/>
              <a:t>~1950 Yankee diameters 5 m.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altLang="en-US" sz="2200" dirty="0"/>
              <a:t>1959 the internally ribbed Yankee</a:t>
            </a:r>
            <a:br>
              <a:rPr lang="en-US" altLang="en-US" sz="2200" dirty="0"/>
            </a:br>
            <a:r>
              <a:rPr lang="en-US" altLang="en-US" sz="2200" dirty="0"/>
              <a:t>dryer shell invented by Beloit.</a:t>
            </a:r>
            <a:endParaRPr lang="en-US" altLang="en-US" sz="2200" b="1" dirty="0"/>
          </a:p>
          <a:p>
            <a:pPr>
              <a:lnSpc>
                <a:spcPct val="110000"/>
              </a:lnSpc>
            </a:pPr>
            <a:r>
              <a:rPr lang="en-US" altLang="en-US" sz="2200" dirty="0"/>
              <a:t>~1960 Yankee diameters 5.5 m </a:t>
            </a:r>
            <a:br>
              <a:rPr lang="en-US" altLang="en-US" sz="2200" dirty="0"/>
            </a:br>
            <a:r>
              <a:rPr lang="en-US" altLang="en-US" sz="2200" dirty="0"/>
              <a:t>(18’) and above, steam pressures </a:t>
            </a:r>
            <a:br>
              <a:rPr lang="en-US" altLang="en-US" sz="2200" dirty="0"/>
            </a:br>
            <a:r>
              <a:rPr lang="en-US" altLang="en-US" sz="2200" dirty="0"/>
              <a:t>up to 1100 kPa.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7CAC61-FCAE-8004-A1F9-2A7AC8543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6869" y="1285875"/>
            <a:ext cx="5875340" cy="5487149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87EB1F69-C81B-2C60-C21E-6C1FBAB6F7B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28625"/>
            <a:ext cx="12192000" cy="857250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SzTx/>
              <a:buFontTx/>
            </a:pPr>
            <a:r>
              <a:rPr lang="en-US" altLang="en-US" kern="0" dirty="0"/>
              <a:t>Yankee Dryer Simulation Program</a:t>
            </a:r>
          </a:p>
        </p:txBody>
      </p:sp>
    </p:spTree>
    <p:extLst>
      <p:ext uri="{BB962C8B-B14F-4D97-AF65-F5344CB8AC3E}">
        <p14:creationId xmlns:p14="http://schemas.microsoft.com/office/powerpoint/2010/main" val="26433820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CA022-11B7-B5A7-706D-A3CE58B11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000375"/>
            <a:ext cx="8229600" cy="857250"/>
          </a:xfrm>
        </p:spPr>
        <p:txBody>
          <a:bodyPr/>
          <a:lstStyle/>
          <a:p>
            <a:r>
              <a:rPr lang="en-US" altLang="en-US" dirty="0"/>
              <a:t>Equipment Design Parameters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2891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050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304800"/>
            <a:ext cx="9144000" cy="457200"/>
          </a:xfrm>
        </p:spPr>
        <p:txBody>
          <a:bodyPr anchor="t">
            <a:noAutofit/>
          </a:bodyPr>
          <a:lstStyle/>
          <a:p>
            <a:r>
              <a:rPr lang="en-US" altLang="en-US" dirty="0"/>
              <a:t>Components of a Yankee Dryer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7750" y="1981200"/>
            <a:ext cx="7116501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9128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05B2C872-7313-4D0E-BED8-F83078F9D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3898" y="271704"/>
            <a:ext cx="65532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Times New Roman" pitchFamily="18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GB" altLang="en-US" b="0" i="0" dirty="0">
                <a:solidFill>
                  <a:schemeClr val="tx1"/>
                </a:solidFill>
                <a:latin typeface="Arial (Headings)"/>
              </a:rPr>
              <a:t>Typical Steam System</a:t>
            </a:r>
            <a:endParaRPr lang="en-US" altLang="en-US" b="0" i="0" dirty="0">
              <a:solidFill>
                <a:schemeClr val="tx1"/>
              </a:solidFill>
              <a:latin typeface="Arial (Headings)"/>
            </a:endParaRP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D753C905-83C3-4674-BA2E-1F935C800E95}"/>
              </a:ext>
            </a:extLst>
          </p:cNvPr>
          <p:cNvGrpSpPr>
            <a:grpSpLocks/>
          </p:cNvGrpSpPr>
          <p:nvPr/>
        </p:nvGrpSpPr>
        <p:grpSpPr bwMode="auto">
          <a:xfrm>
            <a:off x="2256246" y="1116013"/>
            <a:ext cx="8202993" cy="5486400"/>
            <a:chOff x="320" y="1041"/>
            <a:chExt cx="4864" cy="3087"/>
          </a:xfrm>
        </p:grpSpPr>
        <p:pic>
          <p:nvPicPr>
            <p:cNvPr id="4" name="Picture 5">
              <a:extLst>
                <a:ext uri="{FF2B5EF4-FFF2-40B4-BE49-F238E27FC236}">
                  <a16:creationId xmlns:a16="http://schemas.microsoft.com/office/drawing/2014/main" id="{CEDE89A1-2C9D-4F96-A18E-26EF3525987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" y="1296"/>
              <a:ext cx="3072" cy="2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E9B0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279F"/>
                    </a:outerShdw>
                  </a:effectLst>
                </a14:hiddenEffects>
              </a:ext>
            </a:extLst>
          </p:spPr>
        </p:pic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id="{51C3D8B8-97FD-4CCD-A265-C7DB47E9D7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984"/>
              <a:ext cx="495" cy="121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279F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400" dirty="0">
                <a:solidFill>
                  <a:srgbClr val="003399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" name="Line 7">
              <a:extLst>
                <a:ext uri="{FF2B5EF4-FFF2-40B4-BE49-F238E27FC236}">
                  <a16:creationId xmlns:a16="http://schemas.microsoft.com/office/drawing/2014/main" id="{03B24642-2C87-4CA2-8CEC-138B6511AC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650" y="1166"/>
              <a:ext cx="295" cy="381"/>
            </a:xfrm>
            <a:prstGeom prst="line">
              <a:avLst/>
            </a:prstGeom>
            <a:noFill/>
            <a:ln w="25400">
              <a:solidFill>
                <a:srgbClr val="EAEF09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279F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" name="Line 8">
              <a:extLst>
                <a:ext uri="{FF2B5EF4-FFF2-40B4-BE49-F238E27FC236}">
                  <a16:creationId xmlns:a16="http://schemas.microsoft.com/office/drawing/2014/main" id="{69379D4C-B85D-4DBE-819C-93D762D5AD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11" y="1196"/>
              <a:ext cx="152" cy="433"/>
            </a:xfrm>
            <a:prstGeom prst="line">
              <a:avLst/>
            </a:prstGeom>
            <a:noFill/>
            <a:ln w="25400">
              <a:solidFill>
                <a:srgbClr val="EAEF09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279F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8" name="Line 9">
              <a:extLst>
                <a:ext uri="{FF2B5EF4-FFF2-40B4-BE49-F238E27FC236}">
                  <a16:creationId xmlns:a16="http://schemas.microsoft.com/office/drawing/2014/main" id="{D6220414-89E9-4C11-BEAD-77032687DD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45" y="1352"/>
              <a:ext cx="707" cy="529"/>
            </a:xfrm>
            <a:prstGeom prst="line">
              <a:avLst/>
            </a:prstGeom>
            <a:noFill/>
            <a:ln w="25400">
              <a:solidFill>
                <a:srgbClr val="EAEF09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279F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" name="Line 10">
              <a:extLst>
                <a:ext uri="{FF2B5EF4-FFF2-40B4-BE49-F238E27FC236}">
                  <a16:creationId xmlns:a16="http://schemas.microsoft.com/office/drawing/2014/main" id="{08AF38B2-2B82-4945-B3D1-BB18D6A436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656" y="1818"/>
              <a:ext cx="144" cy="298"/>
            </a:xfrm>
            <a:prstGeom prst="line">
              <a:avLst/>
            </a:prstGeom>
            <a:noFill/>
            <a:ln w="25400">
              <a:solidFill>
                <a:srgbClr val="EAEF09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279F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0" name="Line 11">
              <a:extLst>
                <a:ext uri="{FF2B5EF4-FFF2-40B4-BE49-F238E27FC236}">
                  <a16:creationId xmlns:a16="http://schemas.microsoft.com/office/drawing/2014/main" id="{1FABCEC7-8DD6-485A-AF34-9150E2B0A3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67" y="2611"/>
              <a:ext cx="230" cy="130"/>
            </a:xfrm>
            <a:prstGeom prst="line">
              <a:avLst/>
            </a:prstGeom>
            <a:noFill/>
            <a:ln w="25400">
              <a:solidFill>
                <a:srgbClr val="EAEF09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279F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1" name="Line 12">
              <a:extLst>
                <a:ext uri="{FF2B5EF4-FFF2-40B4-BE49-F238E27FC236}">
                  <a16:creationId xmlns:a16="http://schemas.microsoft.com/office/drawing/2014/main" id="{E37729CF-D0BE-4A68-89CA-2EE8363D98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717" y="2829"/>
              <a:ext cx="90" cy="290"/>
            </a:xfrm>
            <a:prstGeom prst="line">
              <a:avLst/>
            </a:prstGeom>
            <a:noFill/>
            <a:ln w="25400">
              <a:solidFill>
                <a:srgbClr val="EAEF09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279F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2" name="Line 13">
              <a:extLst>
                <a:ext uri="{FF2B5EF4-FFF2-40B4-BE49-F238E27FC236}">
                  <a16:creationId xmlns:a16="http://schemas.microsoft.com/office/drawing/2014/main" id="{2F968629-AF5B-43C4-9493-A5E998DC96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19" y="2466"/>
              <a:ext cx="380" cy="503"/>
            </a:xfrm>
            <a:prstGeom prst="line">
              <a:avLst/>
            </a:prstGeom>
            <a:noFill/>
            <a:ln w="25400">
              <a:solidFill>
                <a:srgbClr val="EAEF09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279F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" name="Line 15">
              <a:extLst>
                <a:ext uri="{FF2B5EF4-FFF2-40B4-BE49-F238E27FC236}">
                  <a16:creationId xmlns:a16="http://schemas.microsoft.com/office/drawing/2014/main" id="{034E0FE3-F797-4B3B-8B31-98BE7BF05B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923"/>
              <a:ext cx="463" cy="337"/>
            </a:xfrm>
            <a:prstGeom prst="line">
              <a:avLst/>
            </a:prstGeom>
            <a:noFill/>
            <a:ln w="25400">
              <a:solidFill>
                <a:srgbClr val="EAEF09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279F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4" name="Rectangle 16">
              <a:extLst>
                <a:ext uri="{FF2B5EF4-FFF2-40B4-BE49-F238E27FC236}">
                  <a16:creationId xmlns:a16="http://schemas.microsoft.com/office/drawing/2014/main" id="{1CBB901B-DB8C-4368-A14F-EAE127924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3" y="1041"/>
              <a:ext cx="747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E9B0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279F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000" dirty="0">
                  <a:solidFill>
                    <a:srgbClr val="003399"/>
                  </a:solidFill>
                </a:rPr>
                <a:t>Main Steam Valve</a:t>
              </a:r>
            </a:p>
          </p:txBody>
        </p:sp>
        <p:sp>
          <p:nvSpPr>
            <p:cNvPr id="15" name="Rectangle 17">
              <a:extLst>
                <a:ext uri="{FF2B5EF4-FFF2-40B4-BE49-F238E27FC236}">
                  <a16:creationId xmlns:a16="http://schemas.microsoft.com/office/drawing/2014/main" id="{A3D23E0D-8802-4041-8336-341E8E4A40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6" y="1041"/>
              <a:ext cx="664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E9B0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279F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000" dirty="0">
                  <a:solidFill>
                    <a:srgbClr val="003399"/>
                  </a:solidFill>
                </a:rPr>
                <a:t>Warm-Up Valve</a:t>
              </a:r>
            </a:p>
          </p:txBody>
        </p:sp>
        <p:sp>
          <p:nvSpPr>
            <p:cNvPr id="16" name="Rectangle 18">
              <a:extLst>
                <a:ext uri="{FF2B5EF4-FFF2-40B4-BE49-F238E27FC236}">
                  <a16:creationId xmlns:a16="http://schemas.microsoft.com/office/drawing/2014/main" id="{CF54108C-02B6-4516-82E9-CDB22B9CE1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8" y="1238"/>
              <a:ext cx="643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E9B0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279F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000" dirty="0">
                  <a:solidFill>
                    <a:srgbClr val="003399"/>
                  </a:solidFill>
                </a:rPr>
                <a:t>Make-Up Valve</a:t>
              </a:r>
            </a:p>
          </p:txBody>
        </p:sp>
        <p:sp>
          <p:nvSpPr>
            <p:cNvPr id="17" name="Rectangle 19">
              <a:extLst>
                <a:ext uri="{FF2B5EF4-FFF2-40B4-BE49-F238E27FC236}">
                  <a16:creationId xmlns:a16="http://schemas.microsoft.com/office/drawing/2014/main" id="{44BA52D4-43B7-4C8E-B530-4BAFCE9B97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2" y="2576"/>
              <a:ext cx="853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E9B0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279F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000" dirty="0">
                  <a:solidFill>
                    <a:srgbClr val="003399"/>
                  </a:solidFill>
                </a:rPr>
                <a:t>Low Pressure Steam</a:t>
              </a:r>
            </a:p>
          </p:txBody>
        </p:sp>
        <p:sp>
          <p:nvSpPr>
            <p:cNvPr id="18" name="Rectangle 20">
              <a:extLst>
                <a:ext uri="{FF2B5EF4-FFF2-40B4-BE49-F238E27FC236}">
                  <a16:creationId xmlns:a16="http://schemas.microsoft.com/office/drawing/2014/main" id="{069F3F56-AFB5-4874-882B-81DE45F8FD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6" y="3046"/>
              <a:ext cx="566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E9B0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279F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000" dirty="0">
                  <a:solidFill>
                    <a:srgbClr val="003399"/>
                  </a:solidFill>
                </a:rPr>
                <a:t>Flash Vessel</a:t>
              </a:r>
            </a:p>
          </p:txBody>
        </p:sp>
        <p:sp>
          <p:nvSpPr>
            <p:cNvPr id="19" name="Rectangle 21">
              <a:extLst>
                <a:ext uri="{FF2B5EF4-FFF2-40B4-BE49-F238E27FC236}">
                  <a16:creationId xmlns:a16="http://schemas.microsoft.com/office/drawing/2014/main" id="{15869187-4A15-4811-9AE4-D23039D1AC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3" y="3337"/>
              <a:ext cx="437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E9B0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279F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000" dirty="0">
                  <a:solidFill>
                    <a:srgbClr val="003399"/>
                  </a:solidFill>
                </a:rPr>
                <a:t>To Boiler</a:t>
              </a:r>
            </a:p>
          </p:txBody>
        </p:sp>
        <p:sp>
          <p:nvSpPr>
            <p:cNvPr id="20" name="Rectangle 22">
              <a:extLst>
                <a:ext uri="{FF2B5EF4-FFF2-40B4-BE49-F238E27FC236}">
                  <a16:creationId xmlns:a16="http://schemas.microsoft.com/office/drawing/2014/main" id="{E0C756D9-31D7-4B11-BB61-6CE1373C00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9" y="3817"/>
              <a:ext cx="341" cy="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E9B0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279F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200" dirty="0">
                  <a:solidFill>
                    <a:srgbClr val="003399"/>
                  </a:solidFill>
                </a:rPr>
                <a:t>Drain</a:t>
              </a:r>
              <a:endParaRPr lang="en-US" altLang="en-US" sz="2400" dirty="0">
                <a:solidFill>
                  <a:srgbClr val="003399"/>
                </a:solidFill>
              </a:endParaRPr>
            </a:p>
          </p:txBody>
        </p:sp>
        <p:sp>
          <p:nvSpPr>
            <p:cNvPr id="21" name="Rectangle 23">
              <a:extLst>
                <a:ext uri="{FF2B5EF4-FFF2-40B4-BE49-F238E27FC236}">
                  <a16:creationId xmlns:a16="http://schemas.microsoft.com/office/drawing/2014/main" id="{23F116D4-3BF8-42EB-BCBE-6CC80C830B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8" y="3094"/>
              <a:ext cx="512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E9B0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279F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000" dirty="0">
                  <a:solidFill>
                    <a:srgbClr val="003399"/>
                  </a:solidFill>
                </a:rPr>
                <a:t>Sight glass</a:t>
              </a:r>
            </a:p>
          </p:txBody>
        </p:sp>
        <p:sp>
          <p:nvSpPr>
            <p:cNvPr id="22" name="Rectangle 24">
              <a:extLst>
                <a:ext uri="{FF2B5EF4-FFF2-40B4-BE49-F238E27FC236}">
                  <a16:creationId xmlns:a16="http://schemas.microsoft.com/office/drawing/2014/main" id="{99110247-9B0C-4364-8443-5A125AC5BE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" y="1823"/>
              <a:ext cx="1211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E9B0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279F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000" dirty="0">
                  <a:solidFill>
                    <a:srgbClr val="003399"/>
                  </a:solidFill>
                </a:rPr>
                <a:t>Thermocompressor for  recirc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000" dirty="0">
                  <a:solidFill>
                    <a:srgbClr val="003399"/>
                  </a:solidFill>
                </a:rPr>
                <a:t> and pressure set-point</a:t>
              </a:r>
            </a:p>
          </p:txBody>
        </p:sp>
        <p:sp>
          <p:nvSpPr>
            <p:cNvPr id="23" name="Rectangle 25">
              <a:extLst>
                <a:ext uri="{FF2B5EF4-FFF2-40B4-BE49-F238E27FC236}">
                  <a16:creationId xmlns:a16="http://schemas.microsoft.com/office/drawing/2014/main" id="{253AF9FC-7FFE-4606-AC14-B761B47E15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" y="2885"/>
              <a:ext cx="1113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E9B0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279F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000" dirty="0">
                  <a:solidFill>
                    <a:srgbClr val="003399"/>
                  </a:solidFill>
                </a:rPr>
                <a:t>Blow-through Control Valve</a:t>
              </a:r>
            </a:p>
          </p:txBody>
        </p:sp>
        <p:sp>
          <p:nvSpPr>
            <p:cNvPr id="24" name="Rectangle 26">
              <a:extLst>
                <a:ext uri="{FF2B5EF4-FFF2-40B4-BE49-F238E27FC236}">
                  <a16:creationId xmlns:a16="http://schemas.microsoft.com/office/drawing/2014/main" id="{37C5DAA2-9D76-4482-8346-242C051EEB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8" y="3215"/>
              <a:ext cx="462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E9B0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279F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000" dirty="0">
                  <a:solidFill>
                    <a:srgbClr val="003399"/>
                  </a:solidFill>
                </a:rPr>
                <a:t>Separator</a:t>
              </a:r>
            </a:p>
          </p:txBody>
        </p:sp>
        <p:sp>
          <p:nvSpPr>
            <p:cNvPr id="25" name="Rectangle 27">
              <a:extLst>
                <a:ext uri="{FF2B5EF4-FFF2-40B4-BE49-F238E27FC236}">
                  <a16:creationId xmlns:a16="http://schemas.microsoft.com/office/drawing/2014/main" id="{B0335EBF-F626-49A2-819C-1259AD99F4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8" y="3588"/>
              <a:ext cx="302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E9B0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279F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000" dirty="0">
                  <a:solidFill>
                    <a:srgbClr val="003399"/>
                  </a:solidFill>
                </a:rPr>
                <a:t>Drain</a:t>
              </a:r>
            </a:p>
          </p:txBody>
        </p:sp>
        <p:sp>
          <p:nvSpPr>
            <p:cNvPr id="26" name="Rectangle 28">
              <a:extLst>
                <a:ext uri="{FF2B5EF4-FFF2-40B4-BE49-F238E27FC236}">
                  <a16:creationId xmlns:a16="http://schemas.microsoft.com/office/drawing/2014/main" id="{81D44D9E-83F7-442C-8F28-2D2E437C7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5" y="2029"/>
              <a:ext cx="429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E9B0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279F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000" dirty="0">
                  <a:solidFill>
                    <a:srgbClr val="003399"/>
                  </a:solidFill>
                </a:rPr>
                <a:t>Steam fit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54574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Yankee Syphons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106BDFC-128C-0ECD-AC4F-309D00DB4DF0}"/>
              </a:ext>
            </a:extLst>
          </p:cNvPr>
          <p:cNvGrpSpPr/>
          <p:nvPr/>
        </p:nvGrpSpPr>
        <p:grpSpPr>
          <a:xfrm>
            <a:off x="1009650" y="2667000"/>
            <a:ext cx="10172700" cy="3068300"/>
            <a:chOff x="1085851" y="2341900"/>
            <a:chExt cx="6906638" cy="2271136"/>
          </a:xfrm>
        </p:grpSpPr>
        <p:pic>
          <p:nvPicPr>
            <p:cNvPr id="4" name="Picture 3" descr="Yankee-Längsschnitt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5851" y="2341900"/>
              <a:ext cx="4643899" cy="2271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235" descr="Picture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6562" y="2341900"/>
              <a:ext cx="2335927" cy="2267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701471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FA88E589-B2DE-44D8-9856-6DD8841A10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55630" y="673893"/>
            <a:ext cx="9144000" cy="457200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solidFill>
                  <a:schemeClr val="tx1"/>
                </a:solidFill>
              </a:rPr>
              <a:t>Condensate Removal with Scoops</a:t>
            </a:r>
          </a:p>
        </p:txBody>
      </p:sp>
      <p:pic>
        <p:nvPicPr>
          <p:cNvPr id="24579" name="Picture 7" descr="V:\Press &amp; Yankee Section Training\Bilder till Utbildning\Bengt U\1.jpg">
            <a:extLst>
              <a:ext uri="{FF2B5EF4-FFF2-40B4-BE49-F238E27FC236}">
                <a16:creationId xmlns:a16="http://schemas.microsoft.com/office/drawing/2014/main" id="{C9705E76-4A77-4237-B790-DA00D3C00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1"/>
          <a:stretch>
            <a:fillRect/>
          </a:stretch>
        </p:blipFill>
        <p:spPr bwMode="auto">
          <a:xfrm>
            <a:off x="2740432" y="1600201"/>
            <a:ext cx="6711137" cy="495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 descr="D:\HNT\TISSUE\BILDER98\Yankee\23-036.jpg">
            <a:extLst>
              <a:ext uri="{FF2B5EF4-FFF2-40B4-BE49-F238E27FC236}">
                <a16:creationId xmlns:a16="http://schemas.microsoft.com/office/drawing/2014/main" id="{66E48B77-7926-40E2-BD76-6C66B1369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075" y="1828800"/>
            <a:ext cx="489585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8">
            <a:extLst>
              <a:ext uri="{FF2B5EF4-FFF2-40B4-BE49-F238E27FC236}">
                <a16:creationId xmlns:a16="http://schemas.microsoft.com/office/drawing/2014/main" id="{004CAE59-3148-4903-8093-811BDC1EF9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609600"/>
            <a:ext cx="9144000" cy="857250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solidFill>
                  <a:schemeClr val="tx1"/>
                </a:solidFill>
              </a:rPr>
              <a:t>Yankee Dryer - Six Header System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1541253" y="598375"/>
            <a:ext cx="9144000" cy="857250"/>
          </a:xfrm>
        </p:spPr>
        <p:txBody>
          <a:bodyPr/>
          <a:lstStyle/>
          <a:p>
            <a:pPr eaLnBrk="1" hangingPunct="1"/>
            <a:r>
              <a:rPr lang="en-US" dirty="0"/>
              <a:t>Ribbed Yankees Have Soda Straws</a:t>
            </a:r>
          </a:p>
        </p:txBody>
      </p:sp>
      <p:sp>
        <p:nvSpPr>
          <p:cNvPr id="2" name="Rectangle 1"/>
          <p:cNvSpPr/>
          <p:nvPr/>
        </p:nvSpPr>
        <p:spPr>
          <a:xfrm>
            <a:off x="6890566" y="4997095"/>
            <a:ext cx="288893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dirty="0"/>
              <a:t>Circumferential Straws</a:t>
            </a:r>
            <a:endParaRPr lang="en-CA" sz="2100" dirty="0"/>
          </a:p>
        </p:txBody>
      </p:sp>
      <p:sp>
        <p:nvSpPr>
          <p:cNvPr id="6" name="Rectangle 5"/>
          <p:cNvSpPr/>
          <p:nvPr/>
        </p:nvSpPr>
        <p:spPr>
          <a:xfrm>
            <a:off x="3067052" y="4997094"/>
            <a:ext cx="1842171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dirty="0"/>
              <a:t>Radial Straws</a:t>
            </a:r>
            <a:endParaRPr lang="en-CA" sz="21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775766" y="807084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378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© 2017 Kadant Johnson Systems.  All rights reserved. 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2B2C2D-51D0-10BD-C52E-9D24B4405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0351" y="2356128"/>
            <a:ext cx="3410231" cy="25631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2A229B0-52BC-3275-140C-B081C8E905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6627" y="2342770"/>
            <a:ext cx="4114800" cy="258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303834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118" y="482345"/>
            <a:ext cx="8717892" cy="994172"/>
          </a:xfrm>
        </p:spPr>
        <p:txBody>
          <a:bodyPr>
            <a:normAutofit/>
          </a:bodyPr>
          <a:lstStyle/>
          <a:p>
            <a:r>
              <a:rPr lang="en-US" dirty="0"/>
              <a:t>Diameter Smooth Bore Yankee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DAF0647-5B54-0ADD-DA23-B64DAE0C65AB}"/>
              </a:ext>
            </a:extLst>
          </p:cNvPr>
          <p:cNvGrpSpPr/>
          <p:nvPr/>
        </p:nvGrpSpPr>
        <p:grpSpPr>
          <a:xfrm>
            <a:off x="1676401" y="1801916"/>
            <a:ext cx="8916158" cy="4446484"/>
            <a:chOff x="843457" y="1801916"/>
            <a:chExt cx="8225101" cy="407665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3457" y="2134258"/>
              <a:ext cx="3791607" cy="374431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46919" y="1801916"/>
              <a:ext cx="4521639" cy="40766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18405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M 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1" t="6033" r="24522" b="774"/>
          <a:stretch>
            <a:fillRect/>
          </a:stretch>
        </p:blipFill>
        <p:spPr bwMode="auto">
          <a:xfrm>
            <a:off x="9312087" y="2590800"/>
            <a:ext cx="271182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altLang="en-US" dirty="0"/>
              <a:t>Estimation Of Blow-through Flows and Differential Pressures</a:t>
            </a:r>
          </a:p>
        </p:txBody>
      </p:sp>
      <p:sp>
        <p:nvSpPr>
          <p:cNvPr id="28262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03698" y="1828800"/>
            <a:ext cx="8554657" cy="3783666"/>
          </a:xfrm>
        </p:spPr>
        <p:txBody>
          <a:bodyPr>
            <a:no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en-US" altLang="en-US" sz="2400" dirty="0"/>
              <a:t>The most important part of Yankee steam system design is an accurate estimation of blow-through flow and differential pressure required</a:t>
            </a:r>
          </a:p>
          <a:p>
            <a:r>
              <a:rPr lang="en-US" sz="2400" dirty="0"/>
              <a:t>Too little blow-through steam</a:t>
            </a:r>
          </a:p>
          <a:p>
            <a:pPr lvl="1"/>
            <a:r>
              <a:rPr lang="en-US" sz="1800" dirty="0"/>
              <a:t>Poor cross machine profiles</a:t>
            </a:r>
          </a:p>
          <a:p>
            <a:pPr lvl="1"/>
            <a:r>
              <a:rPr lang="en-US" sz="1800" dirty="0"/>
              <a:t>Flooding</a:t>
            </a:r>
          </a:p>
          <a:p>
            <a:r>
              <a:rPr lang="en-US" sz="2400" dirty="0"/>
              <a:t>Too much blow-through steam</a:t>
            </a:r>
          </a:p>
          <a:p>
            <a:pPr lvl="1"/>
            <a:r>
              <a:rPr lang="en-US" sz="1800" dirty="0"/>
              <a:t>Steam waste (venting)</a:t>
            </a:r>
          </a:p>
          <a:p>
            <a:pPr lvl="1"/>
            <a:r>
              <a:rPr lang="en-US" sz="1800" dirty="0"/>
              <a:t>Possible hot spots developing on cylinder</a:t>
            </a:r>
          </a:p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en-US" altLang="en-US" sz="2000" dirty="0"/>
              <a:t>Blow-through flow can be 40% to 90% of Yankee condensing load</a:t>
            </a:r>
            <a:endParaRPr lang="en-US" altLang="en-US" sz="900" dirty="0"/>
          </a:p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en-US" altLang="en-US" sz="2000" dirty="0"/>
              <a:t>Differential pressures can range from 5 to 30 psi</a:t>
            </a:r>
            <a:endParaRPr lang="en-US" altLang="en-US" sz="900" dirty="0"/>
          </a:p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en-US" altLang="en-US" sz="2000" dirty="0"/>
              <a:t>All blow-through flow must be conserved by steam system and reused for good energy efficiency</a:t>
            </a: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en-US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76975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ata\PRESENTATIONER\Yankee LOW.jpg">
            <a:extLst>
              <a:ext uri="{FF2B5EF4-FFF2-40B4-BE49-F238E27FC236}">
                <a16:creationId xmlns:a16="http://schemas.microsoft.com/office/drawing/2014/main" id="{8FB52F84-C792-4406-BAF8-16428E941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188" y="2108200"/>
            <a:ext cx="510540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4">
            <a:extLst>
              <a:ext uri="{FF2B5EF4-FFF2-40B4-BE49-F238E27FC236}">
                <a16:creationId xmlns:a16="http://schemas.microsoft.com/office/drawing/2014/main" id="{309BE01D-43FE-4603-9B69-AF193512F7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41513" y="1307877"/>
            <a:ext cx="8229600" cy="4525963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altLang="en-US" sz="2400" dirty="0"/>
              <a:t>~1970 computer aided Yankee design (FEA).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altLang="en-US" sz="2400" dirty="0"/>
              <a:t>~1980 - improved NDT</a:t>
            </a:r>
            <a:br>
              <a:rPr lang="en-US" altLang="en-US" sz="2400" dirty="0"/>
            </a:br>
            <a:r>
              <a:rPr lang="en-US" altLang="en-US" sz="2400" dirty="0"/>
              <a:t>and quality control.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altLang="en-US" sz="2400" dirty="0"/>
              <a:t>~1990 - improved  full</a:t>
            </a:r>
            <a:br>
              <a:rPr lang="en-US" altLang="en-US" sz="2400" dirty="0"/>
            </a:br>
            <a:r>
              <a:rPr lang="en-US" altLang="en-US" sz="2400" dirty="0"/>
              <a:t>face metallizing methods</a:t>
            </a:r>
            <a:br>
              <a:rPr lang="en-US" altLang="en-US" sz="2400" dirty="0"/>
            </a:br>
            <a:r>
              <a:rPr lang="en-US" altLang="en-US" sz="2400" dirty="0"/>
              <a:t>and breakthrough.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altLang="en-US" sz="2400" dirty="0"/>
              <a:t>~2000 ENP against the </a:t>
            </a:r>
            <a:br>
              <a:rPr lang="en-US" altLang="en-US" sz="2400" dirty="0"/>
            </a:br>
            <a:r>
              <a:rPr lang="en-US" altLang="en-US" sz="2400" dirty="0"/>
              <a:t>Yankee. “high load Yankee</a:t>
            </a:r>
            <a:br>
              <a:rPr lang="en-US" altLang="en-US" sz="2400" dirty="0"/>
            </a:br>
            <a:r>
              <a:rPr lang="en-US" altLang="en-US" sz="2400" dirty="0"/>
              <a:t>dryers” 120-200 kN/m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altLang="en-US" sz="2400" dirty="0"/>
              <a:t>~ 2003 Steel gains traction</a:t>
            </a:r>
          </a:p>
          <a:p>
            <a:pPr>
              <a:lnSpc>
                <a:spcPct val="110000"/>
              </a:lnSpc>
            </a:pPr>
            <a:r>
              <a:rPr lang="en-US" altLang="en-US" sz="2400" dirty="0"/>
              <a:t>~ 2020 Steel dominates the market</a:t>
            </a:r>
          </a:p>
          <a:p>
            <a:pPr>
              <a:lnSpc>
                <a:spcPct val="110000"/>
              </a:lnSpc>
            </a:pPr>
            <a:endParaRPr lang="en-US" altLang="en-US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6B831FB-78DE-4124-A22C-CCD836C09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33400"/>
            <a:ext cx="8382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990033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990033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990033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990033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990033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990033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990033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990033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990033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altLang="en-US" sz="3600" b="0" i="0" kern="0" dirty="0">
                <a:solidFill>
                  <a:schemeClr val="tx1"/>
                </a:solidFill>
              </a:rPr>
              <a:t>The Yankee Dryer Evolution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Rectangle 10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609600"/>
            <a:ext cx="9144000" cy="400050"/>
          </a:xfrm>
          <a:noFill/>
        </p:spPr>
        <p:txBody>
          <a:bodyPr>
            <a:noAutofit/>
          </a:bodyPr>
          <a:lstStyle/>
          <a:p>
            <a:r>
              <a:rPr lang="en-US" altLang="en-US" dirty="0"/>
              <a:t>Yankee Syphon Calculation</a:t>
            </a:r>
            <a:endParaRPr lang="en-GB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852323-72CB-DC2A-C3CB-DAB1AC4C8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453" y="1676400"/>
            <a:ext cx="6401094" cy="496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9257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Rectangle 10"/>
          <p:cNvSpPr>
            <a:spLocks noGrp="1" noChangeArrowheads="1"/>
          </p:cNvSpPr>
          <p:nvPr>
            <p:ph type="title" idx="4294967295"/>
          </p:nvPr>
        </p:nvSpPr>
        <p:spPr>
          <a:xfrm>
            <a:off x="1529751" y="609600"/>
            <a:ext cx="9144000" cy="400050"/>
          </a:xfrm>
          <a:noFill/>
        </p:spPr>
        <p:txBody>
          <a:bodyPr>
            <a:noAutofit/>
          </a:bodyPr>
          <a:lstStyle/>
          <a:p>
            <a:r>
              <a:rPr lang="en-US" altLang="en-US" dirty="0"/>
              <a:t>Yankee Syphon Calculation</a:t>
            </a:r>
            <a:endParaRPr lang="en-GB" altLang="en-US" dirty="0"/>
          </a:p>
        </p:txBody>
      </p:sp>
      <p:graphicFrame>
        <p:nvGraphicFramePr>
          <p:cNvPr id="5" name="Object 2">
            <a:extLst>
              <a:ext uri="{FF2B5EF4-FFF2-40B4-BE49-F238E27FC236}">
                <a16:creationId xmlns:a16="http://schemas.microsoft.com/office/drawing/2014/main" id="{A1E4D033-08C4-43ED-8D70-0701A8038F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4975029"/>
              </p:ext>
            </p:extLst>
          </p:nvPr>
        </p:nvGraphicFramePr>
        <p:xfrm>
          <a:off x="1981200" y="1371600"/>
          <a:ext cx="8229600" cy="5322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10230301" imgH="7134707" progId="Excel.Sheet.8">
                  <p:embed/>
                </p:oleObj>
              </mc:Choice>
              <mc:Fallback>
                <p:oleObj name="Worksheet" r:id="rId3" imgW="10230301" imgH="7134707" progId="Excel.Sheet.8">
                  <p:embed/>
                  <p:pic>
                    <p:nvPicPr>
                      <p:cNvPr id="5" name="Object 2">
                        <a:extLst>
                          <a:ext uri="{FF2B5EF4-FFF2-40B4-BE49-F238E27FC236}">
                            <a16:creationId xmlns:a16="http://schemas.microsoft.com/office/drawing/2014/main" id="{A1E4D033-08C4-43ED-8D70-0701A8038FD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1371600"/>
                        <a:ext cx="8229600" cy="5322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02739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ctangle 2">
            <a:extLst>
              <a:ext uri="{FF2B5EF4-FFF2-40B4-BE49-F238E27FC236}">
                <a16:creationId xmlns:a16="http://schemas.microsoft.com/office/drawing/2014/main" id="{7CED29D8-FC51-44F9-8F3E-CA95638C76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34064" y="676691"/>
            <a:ext cx="9144000" cy="857250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solidFill>
                  <a:schemeClr val="tx1"/>
                </a:solidFill>
              </a:rPr>
              <a:t>Methods for Increasing Heat Transfer/Drying Capacity</a:t>
            </a:r>
          </a:p>
        </p:txBody>
      </p:sp>
      <p:sp>
        <p:nvSpPr>
          <p:cNvPr id="107" name="Rectangle 3">
            <a:extLst>
              <a:ext uri="{FF2B5EF4-FFF2-40B4-BE49-F238E27FC236}">
                <a16:creationId xmlns:a16="http://schemas.microsoft.com/office/drawing/2014/main" id="{E7E4798A-5A01-470B-83B5-608B3D9C357E}"/>
              </a:ext>
            </a:extLst>
          </p:cNvPr>
          <p:cNvSpPr txBox="1">
            <a:spLocks noChangeArrowheads="1"/>
          </p:cNvSpPr>
          <p:nvPr/>
        </p:nvSpPr>
        <p:spPr>
          <a:xfrm>
            <a:off x="2798781" y="2352129"/>
            <a:ext cx="3086100" cy="541735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SzTx/>
              <a:buFontTx/>
            </a:pPr>
            <a:r>
              <a:rPr lang="en-US" altLang="en-US" sz="1800" kern="0" dirty="0"/>
              <a:t>Turbulator bars</a:t>
            </a:r>
          </a:p>
        </p:txBody>
      </p:sp>
      <p:sp>
        <p:nvSpPr>
          <p:cNvPr id="108" name="Rectangle 4">
            <a:extLst>
              <a:ext uri="{FF2B5EF4-FFF2-40B4-BE49-F238E27FC236}">
                <a16:creationId xmlns:a16="http://schemas.microsoft.com/office/drawing/2014/main" id="{789E04A5-A948-4462-B0D0-11BAD8BAD12F}"/>
              </a:ext>
            </a:extLst>
          </p:cNvPr>
          <p:cNvSpPr txBox="1">
            <a:spLocks noChangeArrowheads="1"/>
          </p:cNvSpPr>
          <p:nvPr/>
        </p:nvSpPr>
        <p:spPr>
          <a:xfrm>
            <a:off x="6667500" y="2352129"/>
            <a:ext cx="3086100" cy="763191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SzTx/>
              <a:buFontTx/>
            </a:pPr>
            <a:r>
              <a:rPr lang="en-US" altLang="en-US" sz="1800" kern="0" dirty="0"/>
              <a:t>Internally grooved shell</a:t>
            </a:r>
          </a:p>
        </p:txBody>
      </p:sp>
      <p:pic>
        <p:nvPicPr>
          <p:cNvPr id="109" name="Picture 5" descr="V:\Press &amp; Yankee Section Training\Bilder till Utbildning\Bengt U\Condensate2 copy.jpg">
            <a:extLst>
              <a:ext uri="{FF2B5EF4-FFF2-40B4-BE49-F238E27FC236}">
                <a16:creationId xmlns:a16="http://schemas.microsoft.com/office/drawing/2014/main" id="{D4BBDB8C-307F-43BF-8F5E-19E492BBB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2" b="14616"/>
          <a:stretch>
            <a:fillRect/>
          </a:stretch>
        </p:blipFill>
        <p:spPr bwMode="auto">
          <a:xfrm>
            <a:off x="2438401" y="3101971"/>
            <a:ext cx="3657601" cy="2396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" name="Picture 6">
            <a:extLst>
              <a:ext uri="{FF2B5EF4-FFF2-40B4-BE49-F238E27FC236}">
                <a16:creationId xmlns:a16="http://schemas.microsoft.com/office/drawing/2014/main" id="{74E7A791-2D57-454D-A87C-26E82E2E2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894" y="3101971"/>
            <a:ext cx="2958107" cy="222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2"/>
          <p:cNvSpPr>
            <a:spLocks noGrp="1" noChangeArrowheads="1"/>
          </p:cNvSpPr>
          <p:nvPr>
            <p:ph type="title"/>
          </p:nvPr>
        </p:nvSpPr>
        <p:spPr>
          <a:xfrm>
            <a:off x="2057401" y="417514"/>
            <a:ext cx="8348645" cy="994172"/>
          </a:xfrm>
        </p:spPr>
        <p:txBody>
          <a:bodyPr anchor="ctr"/>
          <a:lstStyle/>
          <a:p>
            <a:pPr eaLnBrk="1" hangingPunct="1"/>
            <a:r>
              <a:rPr lang="en-GB" dirty="0"/>
              <a:t>Yankee Turbulator Tube Bars</a:t>
            </a:r>
          </a:p>
        </p:txBody>
      </p:sp>
      <p:sp>
        <p:nvSpPr>
          <p:cNvPr id="18436" name="Rectangle 7"/>
          <p:cNvSpPr>
            <a:spLocks noGrp="1" noChangeArrowheads="1"/>
          </p:cNvSpPr>
          <p:nvPr>
            <p:ph idx="1"/>
          </p:nvPr>
        </p:nvSpPr>
        <p:spPr>
          <a:xfrm>
            <a:off x="1371600" y="2713880"/>
            <a:ext cx="6858000" cy="3063479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000" dirty="0"/>
              <a:t>Axial bars that can be applied to smooth bore Yankee dryers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Stainless or steel bars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Held by segmented rings or screwed to the Yankee dryer shell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Increased condensate turbulence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Improved heat transfer and drying capacity</a:t>
            </a:r>
          </a:p>
          <a:p>
            <a:pPr>
              <a:lnSpc>
                <a:spcPct val="90000"/>
              </a:lnSpc>
            </a:pPr>
            <a:r>
              <a:rPr lang="en-US" altLang="en-US" sz="2000" dirty="0"/>
              <a:t>Improved CD surface temperature profile </a:t>
            </a:r>
          </a:p>
          <a:p>
            <a:pPr>
              <a:lnSpc>
                <a:spcPct val="90000"/>
              </a:lnSpc>
            </a:pPr>
            <a:r>
              <a:rPr lang="en-US" altLang="en-US" sz="2000" dirty="0"/>
              <a:t>Scoop syphons replaced with conventional large shoe rotary syphons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Potentially extend life of a Yankee</a:t>
            </a:r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  <p:pic>
        <p:nvPicPr>
          <p:cNvPr id="18435" name="Picture 6" descr="G:\WAM\Digital Library\TurbulatorBars_spr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818" y="2971800"/>
            <a:ext cx="2864455" cy="2377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057401" y="1535431"/>
            <a:ext cx="85343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US" sz="2400" i="1" dirty="0">
                <a:latin typeface="Monotype Corsiva" pitchFamily="66" charset="0"/>
              </a:rPr>
              <a:t>“to create resonant waves in the condensate film to increase condensate turbulence and therefore, increasing the rate of heat transfer” </a:t>
            </a:r>
            <a:endParaRPr lang="en-CA" sz="2400" i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595205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8" name="Group 9"/>
          <p:cNvGrpSpPr>
            <a:grpSpLocks/>
          </p:cNvGrpSpPr>
          <p:nvPr/>
        </p:nvGrpSpPr>
        <p:grpSpPr bwMode="auto">
          <a:xfrm>
            <a:off x="2397000" y="1524000"/>
            <a:ext cx="7398000" cy="5043092"/>
            <a:chOff x="576" y="816"/>
            <a:chExt cx="4359" cy="2969"/>
          </a:xfrm>
        </p:grpSpPr>
        <p:pic>
          <p:nvPicPr>
            <p:cNvPr id="16389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816"/>
              <a:ext cx="4359" cy="2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0" name="Text Box 5"/>
            <p:cNvSpPr txBox="1">
              <a:spLocks noChangeArrowheads="1"/>
            </p:cNvSpPr>
            <p:nvPr/>
          </p:nvSpPr>
          <p:spPr bwMode="auto">
            <a:xfrm>
              <a:off x="1248" y="2016"/>
              <a:ext cx="81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200" dirty="0">
                  <a:latin typeface="Verdana" pitchFamily="34" charset="0"/>
                </a:rPr>
                <a:t>3,000 fpm</a:t>
              </a:r>
            </a:p>
          </p:txBody>
        </p:sp>
        <p:sp>
          <p:nvSpPr>
            <p:cNvPr id="16391" name="Text Box 6"/>
            <p:cNvSpPr txBox="1">
              <a:spLocks noChangeArrowheads="1"/>
            </p:cNvSpPr>
            <p:nvPr/>
          </p:nvSpPr>
          <p:spPr bwMode="auto">
            <a:xfrm>
              <a:off x="1244" y="2548"/>
              <a:ext cx="1008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200" dirty="0">
                  <a:latin typeface="Verdana" pitchFamily="34" charset="0"/>
                </a:rPr>
                <a:t>4,000 fpm</a:t>
              </a:r>
            </a:p>
          </p:txBody>
        </p:sp>
        <p:sp>
          <p:nvSpPr>
            <p:cNvPr id="16392" name="Text Box 7"/>
            <p:cNvSpPr txBox="1">
              <a:spLocks noChangeArrowheads="1"/>
            </p:cNvSpPr>
            <p:nvPr/>
          </p:nvSpPr>
          <p:spPr bwMode="auto">
            <a:xfrm>
              <a:off x="1883" y="1750"/>
              <a:ext cx="81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200" dirty="0">
                  <a:latin typeface="Verdana" pitchFamily="34" charset="0"/>
                </a:rPr>
                <a:t>2,000 fpm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666750"/>
            <a:ext cx="9144000" cy="857250"/>
          </a:xfrm>
        </p:spPr>
        <p:txBody>
          <a:bodyPr/>
          <a:lstStyle/>
          <a:p>
            <a:r>
              <a:rPr lang="en-US" altLang="en-US" dirty="0">
                <a:latin typeface="Calibri" pitchFamily="34" charset="0"/>
              </a:rPr>
              <a:t>Condensate Coefficient - No Dryer Bars</a:t>
            </a:r>
            <a:br>
              <a:rPr lang="en-US" altLang="en-US" dirty="0">
                <a:latin typeface="Calibri" pitchFamily="34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687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EA8326-6AED-476B-970D-3056D818D9FF}" type="slidenum">
              <a:rPr lang="en-US"/>
              <a:pPr>
                <a:defRPr/>
              </a:pPr>
              <a:t>45</a:t>
            </a:fld>
            <a:endParaRPr lang="en-US"/>
          </a:p>
        </p:txBody>
      </p:sp>
      <p:sp>
        <p:nvSpPr>
          <p:cNvPr id="24578" name="Text Box 1026"/>
          <p:cNvSpPr txBox="1">
            <a:spLocks noChangeArrowheads="1"/>
          </p:cNvSpPr>
          <p:nvPr/>
        </p:nvSpPr>
        <p:spPr bwMode="auto">
          <a:xfrm>
            <a:off x="1889289" y="328911"/>
            <a:ext cx="8413423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400" dirty="0">
                <a:latin typeface="Calibri" pitchFamily="34" charset="0"/>
              </a:rPr>
              <a:t>Condensate Coefficient with Turbulator Bars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FBDEA76-17B5-F309-BBDC-5137E6B48DF9}"/>
              </a:ext>
            </a:extLst>
          </p:cNvPr>
          <p:cNvGrpSpPr/>
          <p:nvPr/>
        </p:nvGrpSpPr>
        <p:grpSpPr>
          <a:xfrm>
            <a:off x="2247900" y="1905001"/>
            <a:ext cx="7696200" cy="4729163"/>
            <a:chOff x="1885950" y="1900237"/>
            <a:chExt cx="5781878" cy="3852458"/>
          </a:xfrm>
        </p:grpSpPr>
        <p:grpSp>
          <p:nvGrpSpPr>
            <p:cNvPr id="24579" name="Group 1032"/>
            <p:cNvGrpSpPr>
              <a:grpSpLocks/>
            </p:cNvGrpSpPr>
            <p:nvPr/>
          </p:nvGrpSpPr>
          <p:grpSpPr bwMode="auto">
            <a:xfrm>
              <a:off x="1885950" y="1900237"/>
              <a:ext cx="5781878" cy="3852458"/>
              <a:chOff x="624" y="816"/>
              <a:chExt cx="4608" cy="2964"/>
            </a:xfrm>
          </p:grpSpPr>
          <p:pic>
            <p:nvPicPr>
              <p:cNvPr id="24580" name="Picture 1027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4" y="816"/>
                <a:ext cx="4608" cy="29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581" name="Text Box 1028"/>
              <p:cNvSpPr txBox="1">
                <a:spLocks noChangeArrowheads="1"/>
              </p:cNvSpPr>
              <p:nvPr/>
            </p:nvSpPr>
            <p:spPr bwMode="auto">
              <a:xfrm>
                <a:off x="1728" y="1008"/>
                <a:ext cx="1296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200">
                    <a:latin typeface="Verdana" pitchFamily="34" charset="0"/>
                  </a:rPr>
                  <a:t>Turbulator bars</a:t>
                </a:r>
              </a:p>
            </p:txBody>
          </p:sp>
          <p:sp>
            <p:nvSpPr>
              <p:cNvPr id="24583" name="Text Box 1030"/>
              <p:cNvSpPr txBox="1">
                <a:spLocks noChangeArrowheads="1"/>
              </p:cNvSpPr>
              <p:nvPr/>
            </p:nvSpPr>
            <p:spPr bwMode="auto">
              <a:xfrm>
                <a:off x="1440" y="2592"/>
                <a:ext cx="91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200" dirty="0">
                    <a:latin typeface="Verdana" pitchFamily="34" charset="0"/>
                  </a:rPr>
                  <a:t>4,000 fpm</a:t>
                </a:r>
              </a:p>
            </p:txBody>
          </p:sp>
        </p:grpSp>
        <p:sp>
          <p:nvSpPr>
            <p:cNvPr id="2" name="Text Box 5">
              <a:extLst>
                <a:ext uri="{FF2B5EF4-FFF2-40B4-BE49-F238E27FC236}">
                  <a16:creationId xmlns:a16="http://schemas.microsoft.com/office/drawing/2014/main" id="{05829FA9-707F-0A7E-193A-2C52A17EDF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7878" y="3472957"/>
              <a:ext cx="1110402" cy="225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200" dirty="0">
                  <a:latin typeface="Verdana" pitchFamily="34" charset="0"/>
                </a:rPr>
                <a:t>3,000 fpm</a:t>
              </a:r>
            </a:p>
          </p:txBody>
        </p:sp>
        <p:sp>
          <p:nvSpPr>
            <p:cNvPr id="4" name="Text Box 7">
              <a:extLst>
                <a:ext uri="{FF2B5EF4-FFF2-40B4-BE49-F238E27FC236}">
                  <a16:creationId xmlns:a16="http://schemas.microsoft.com/office/drawing/2014/main" id="{B910EFED-B55F-012C-2380-560856C277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80209" y="3739249"/>
              <a:ext cx="1110402" cy="225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200" dirty="0">
                  <a:latin typeface="Verdana" pitchFamily="34" charset="0"/>
                </a:rPr>
                <a:t>2,000 fpm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32017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Rotary Joints</a:t>
            </a: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682" y="2493607"/>
            <a:ext cx="3520034" cy="2765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87C17BDC-2C8E-42D9-9138-BEF4D763C2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554" y="2227272"/>
            <a:ext cx="3486150" cy="329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4665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506146"/>
            <a:ext cx="9144000" cy="1143000"/>
          </a:xfrm>
        </p:spPr>
        <p:txBody>
          <a:bodyPr/>
          <a:lstStyle/>
          <a:p>
            <a:r>
              <a:rPr lang="en-US" dirty="0"/>
              <a:t>PT Rotary Joint with Safety Cover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3" t="1586" r="6383" b="1303"/>
          <a:stretch/>
        </p:blipFill>
        <p:spPr>
          <a:xfrm>
            <a:off x="6953250" y="2029152"/>
            <a:ext cx="2285676" cy="33448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051" y="2228852"/>
            <a:ext cx="3111440" cy="294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6668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12115800" cy="1143000"/>
          </a:xfrm>
        </p:spPr>
        <p:txBody>
          <a:bodyPr/>
          <a:lstStyle/>
          <a:p>
            <a:r>
              <a:rPr lang="en-US" dirty="0"/>
              <a:t>Rotary Joint Mounting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2024" y="1600200"/>
            <a:ext cx="8556375" cy="675713"/>
          </a:xfrm>
        </p:spPr>
        <p:txBody>
          <a:bodyPr/>
          <a:lstStyle/>
          <a:p>
            <a:r>
              <a:rPr lang="en-US" sz="3600" dirty="0"/>
              <a:t>Stand and Beam Mounting</a:t>
            </a:r>
          </a:p>
          <a:p>
            <a:pPr lvl="1"/>
            <a:r>
              <a:rPr lang="en-US" sz="3200" dirty="0"/>
              <a:t>Deflection and stress analysis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5331900-D1E0-5F9C-8E70-F9698F7DE2AB}"/>
              </a:ext>
            </a:extLst>
          </p:cNvPr>
          <p:cNvGrpSpPr/>
          <p:nvPr/>
        </p:nvGrpSpPr>
        <p:grpSpPr>
          <a:xfrm>
            <a:off x="2468193" y="3200400"/>
            <a:ext cx="7255613" cy="3486150"/>
            <a:chOff x="3524250" y="2914650"/>
            <a:chExt cx="5864963" cy="246888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t="3" r="65863" b="52000"/>
            <a:stretch/>
          </p:blipFill>
          <p:spPr>
            <a:xfrm>
              <a:off x="3524250" y="2914650"/>
              <a:ext cx="2263140" cy="246888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t="3009" r="50343" b="50327"/>
            <a:stretch/>
          </p:blipFill>
          <p:spPr>
            <a:xfrm>
              <a:off x="6097373" y="2914650"/>
              <a:ext cx="3291840" cy="24003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38122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Insulating Sleeve</a:t>
            </a:r>
          </a:p>
        </p:txBody>
      </p:sp>
      <p:pic>
        <p:nvPicPr>
          <p:cNvPr id="5" name="Picture 878" descr="Picture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317" y="1981200"/>
            <a:ext cx="6561365" cy="44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1959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>
                <a:solidFill>
                  <a:schemeClr val="tx1"/>
                </a:solidFill>
              </a:rPr>
              <a:t>Yankee Safety Risks</a:t>
            </a:r>
          </a:p>
        </p:txBody>
      </p:sp>
      <p:pic>
        <p:nvPicPr>
          <p:cNvPr id="26627" name="Picture 7" descr="C:\Documents and Settings\segerjo\Desktop\Untitled-1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6" b="6636"/>
          <a:stretch>
            <a:fillRect/>
          </a:stretch>
        </p:blipFill>
        <p:spPr bwMode="auto">
          <a:xfrm>
            <a:off x="2489201" y="1479550"/>
            <a:ext cx="7210425" cy="452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942760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Insulating Sleeves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E31DD4-F60C-FC95-E907-28EB8A67FEA7}"/>
              </a:ext>
            </a:extLst>
          </p:cNvPr>
          <p:cNvGrpSpPr/>
          <p:nvPr/>
        </p:nvGrpSpPr>
        <p:grpSpPr>
          <a:xfrm>
            <a:off x="2040263" y="1600200"/>
            <a:ext cx="8591549" cy="3855492"/>
            <a:chOff x="2381251" y="2057401"/>
            <a:chExt cx="7412610" cy="321572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81752" y="2057401"/>
              <a:ext cx="3412109" cy="3215729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81251" y="2057401"/>
              <a:ext cx="3412109" cy="3183055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3048000" y="5791200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100 psig steam pressure with and without insulating sleeve</a:t>
            </a:r>
          </a:p>
        </p:txBody>
      </p:sp>
    </p:spTree>
    <p:extLst>
      <p:ext uri="{BB962C8B-B14F-4D97-AF65-F5344CB8AC3E}">
        <p14:creationId xmlns:p14="http://schemas.microsoft.com/office/powerpoint/2010/main" val="12949726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524000" y="274638"/>
            <a:ext cx="9144000" cy="1143000"/>
          </a:xfrm>
        </p:spPr>
        <p:txBody>
          <a:bodyPr/>
          <a:lstStyle/>
          <a:p>
            <a:r>
              <a:rPr lang="en-US" altLang="en-US" dirty="0"/>
              <a:t>Thermocompressor Components</a:t>
            </a:r>
          </a:p>
        </p:txBody>
      </p:sp>
      <p:grpSp>
        <p:nvGrpSpPr>
          <p:cNvPr id="113667" name="Group 1027"/>
          <p:cNvGrpSpPr>
            <a:grpSpLocks/>
          </p:cNvGrpSpPr>
          <p:nvPr/>
        </p:nvGrpSpPr>
        <p:grpSpPr bwMode="auto">
          <a:xfrm>
            <a:off x="1666282" y="1667458"/>
            <a:ext cx="8859436" cy="4915904"/>
            <a:chOff x="192" y="576"/>
            <a:chExt cx="5568" cy="2885"/>
          </a:xfrm>
        </p:grpSpPr>
        <p:pic>
          <p:nvPicPr>
            <p:cNvPr id="113668" name="Picture 3" descr="TC707PW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67" t="35556" r="5000" b="38889"/>
            <a:stretch>
              <a:fillRect/>
            </a:stretch>
          </p:blipFill>
          <p:spPr bwMode="auto">
            <a:xfrm>
              <a:off x="192" y="1632"/>
              <a:ext cx="508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3669" name="Text Box 1029"/>
            <p:cNvSpPr txBox="1">
              <a:spLocks noChangeArrowheads="1"/>
            </p:cNvSpPr>
            <p:nvPr/>
          </p:nvSpPr>
          <p:spPr bwMode="auto">
            <a:xfrm>
              <a:off x="1824" y="2964"/>
              <a:ext cx="1248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699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altLang="en-US" sz="1050" dirty="0"/>
                <a:t>Low pressure suction steam enters</a:t>
              </a:r>
            </a:p>
          </p:txBody>
        </p:sp>
        <p:sp>
          <p:nvSpPr>
            <p:cNvPr id="113670" name="Text Box 1030"/>
            <p:cNvSpPr txBox="1">
              <a:spLocks noChangeArrowheads="1"/>
            </p:cNvSpPr>
            <p:nvPr/>
          </p:nvSpPr>
          <p:spPr bwMode="auto">
            <a:xfrm>
              <a:off x="1248" y="1248"/>
              <a:ext cx="1242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699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altLang="en-US" sz="1050" dirty="0"/>
                <a:t>High pressure motive steam enters</a:t>
              </a:r>
            </a:p>
          </p:txBody>
        </p:sp>
        <p:sp>
          <p:nvSpPr>
            <p:cNvPr id="113671" name="Text Box 1031"/>
            <p:cNvSpPr txBox="1">
              <a:spLocks noChangeArrowheads="1"/>
            </p:cNvSpPr>
            <p:nvPr/>
          </p:nvSpPr>
          <p:spPr bwMode="auto">
            <a:xfrm>
              <a:off x="3024" y="672"/>
              <a:ext cx="2016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699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altLang="en-US" sz="1050" dirty="0"/>
                <a:t>Motive steam “nozzle” where steam expands and discharges at high velocity</a:t>
              </a:r>
            </a:p>
          </p:txBody>
        </p:sp>
        <p:sp>
          <p:nvSpPr>
            <p:cNvPr id="113672" name="Text Box 1032"/>
            <p:cNvSpPr txBox="1">
              <a:spLocks noChangeArrowheads="1"/>
            </p:cNvSpPr>
            <p:nvPr/>
          </p:nvSpPr>
          <p:spPr bwMode="auto">
            <a:xfrm>
              <a:off x="3360" y="2976"/>
              <a:ext cx="1584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699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altLang="en-US" sz="1050" dirty="0"/>
                <a:t>“Diffuser” reduces velocity converting velocity energy to pressure</a:t>
              </a:r>
            </a:p>
          </p:txBody>
        </p:sp>
        <p:sp>
          <p:nvSpPr>
            <p:cNvPr id="113673" name="Text Box 1033"/>
            <p:cNvSpPr txBox="1">
              <a:spLocks noChangeArrowheads="1"/>
            </p:cNvSpPr>
            <p:nvPr/>
          </p:nvSpPr>
          <p:spPr bwMode="auto">
            <a:xfrm>
              <a:off x="3744" y="1296"/>
              <a:ext cx="1680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699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altLang="en-US" sz="1050" dirty="0"/>
                <a:t> “Throat” where mixture accelerated to high velocity</a:t>
              </a:r>
            </a:p>
          </p:txBody>
        </p:sp>
        <p:sp>
          <p:nvSpPr>
            <p:cNvPr id="113674" name="Line 1034"/>
            <p:cNvSpPr>
              <a:spLocks noChangeShapeType="1"/>
            </p:cNvSpPr>
            <p:nvPr/>
          </p:nvSpPr>
          <p:spPr bwMode="auto">
            <a:xfrm>
              <a:off x="2160" y="1584"/>
              <a:ext cx="0" cy="288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13675" name="Line 1035"/>
            <p:cNvSpPr>
              <a:spLocks noChangeShapeType="1"/>
            </p:cNvSpPr>
            <p:nvPr/>
          </p:nvSpPr>
          <p:spPr bwMode="auto">
            <a:xfrm flipH="1">
              <a:off x="2784" y="1104"/>
              <a:ext cx="768" cy="1056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13676" name="Line 1036"/>
            <p:cNvSpPr>
              <a:spLocks noChangeShapeType="1"/>
            </p:cNvSpPr>
            <p:nvPr/>
          </p:nvSpPr>
          <p:spPr bwMode="auto">
            <a:xfrm flipH="1">
              <a:off x="3312" y="1632"/>
              <a:ext cx="624" cy="528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13677" name="Line 1037"/>
            <p:cNvSpPr>
              <a:spLocks noChangeShapeType="1"/>
            </p:cNvSpPr>
            <p:nvPr/>
          </p:nvSpPr>
          <p:spPr bwMode="auto">
            <a:xfrm flipH="1" flipV="1">
              <a:off x="2400" y="2544"/>
              <a:ext cx="0" cy="384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13678" name="Line 1038"/>
            <p:cNvSpPr>
              <a:spLocks noChangeShapeType="1"/>
            </p:cNvSpPr>
            <p:nvPr/>
          </p:nvSpPr>
          <p:spPr bwMode="auto">
            <a:xfrm flipV="1">
              <a:off x="4128" y="2160"/>
              <a:ext cx="480" cy="768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13679" name="Rectangle 1039"/>
            <p:cNvSpPr>
              <a:spLocks noChangeArrowheads="1"/>
            </p:cNvSpPr>
            <p:nvPr/>
          </p:nvSpPr>
          <p:spPr bwMode="auto">
            <a:xfrm>
              <a:off x="336" y="1200"/>
              <a:ext cx="577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1050" dirty="0"/>
                <a:t>Actuator</a:t>
              </a:r>
            </a:p>
          </p:txBody>
        </p:sp>
        <p:sp>
          <p:nvSpPr>
            <p:cNvPr id="113680" name="Line 1040"/>
            <p:cNvSpPr>
              <a:spLocks noChangeShapeType="1"/>
            </p:cNvSpPr>
            <p:nvPr/>
          </p:nvSpPr>
          <p:spPr bwMode="auto">
            <a:xfrm>
              <a:off x="624" y="1440"/>
              <a:ext cx="48" cy="432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13681" name="Line 1041"/>
            <p:cNvSpPr>
              <a:spLocks noChangeShapeType="1"/>
            </p:cNvSpPr>
            <p:nvPr/>
          </p:nvSpPr>
          <p:spPr bwMode="auto">
            <a:xfrm>
              <a:off x="2448" y="1008"/>
              <a:ext cx="192" cy="1152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13682" name="Text Box 1042"/>
            <p:cNvSpPr txBox="1">
              <a:spLocks noChangeArrowheads="1"/>
            </p:cNvSpPr>
            <p:nvPr/>
          </p:nvSpPr>
          <p:spPr bwMode="auto">
            <a:xfrm>
              <a:off x="1440" y="576"/>
              <a:ext cx="1146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699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altLang="en-US" sz="1050" dirty="0"/>
                <a:t>“Spindle” controls motive steam flow through nozzle</a:t>
              </a:r>
            </a:p>
          </p:txBody>
        </p:sp>
        <p:sp>
          <p:nvSpPr>
            <p:cNvPr id="113683" name="Line 1043"/>
            <p:cNvSpPr>
              <a:spLocks noChangeShapeType="1"/>
            </p:cNvSpPr>
            <p:nvPr/>
          </p:nvSpPr>
          <p:spPr bwMode="auto">
            <a:xfrm>
              <a:off x="5040" y="2208"/>
              <a:ext cx="288" cy="0"/>
            </a:xfrm>
            <a:prstGeom prst="line">
              <a:avLst/>
            </a:prstGeom>
            <a:noFill/>
            <a:ln w="12699">
              <a:solidFill>
                <a:srgbClr val="CC0000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13684" name="Text Box 1044"/>
            <p:cNvSpPr txBox="1">
              <a:spLocks noChangeArrowheads="1"/>
            </p:cNvSpPr>
            <p:nvPr/>
          </p:nvSpPr>
          <p:spPr bwMode="auto">
            <a:xfrm>
              <a:off x="5040" y="2276"/>
              <a:ext cx="720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699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altLang="en-US" sz="1050" dirty="0"/>
                <a:t>Discharge at higher pressure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83004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3" descr="TC707PW-2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1806469"/>
            <a:ext cx="6406651" cy="2046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691" name="Rectangle 102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/>
              <a:t>Bernoulli's Equation</a:t>
            </a:r>
            <a:endParaRPr lang="en-US" altLang="en-US"/>
          </a:p>
        </p:txBody>
      </p:sp>
      <p:sp>
        <p:nvSpPr>
          <p:cNvPr id="114692" name="Rectangle 1028"/>
          <p:cNvSpPr>
            <a:spLocks noChangeArrowheads="1"/>
          </p:cNvSpPr>
          <p:nvPr/>
        </p:nvSpPr>
        <p:spPr bwMode="auto">
          <a:xfrm>
            <a:off x="3081338" y="3062288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114693" name="Object 1029"/>
          <p:cNvGraphicFramePr>
            <a:graphicFrameLocks noChangeAspect="1"/>
          </p:cNvGraphicFramePr>
          <p:nvPr/>
        </p:nvGraphicFramePr>
        <p:xfrm>
          <a:off x="1143000" y="1752600"/>
          <a:ext cx="4114800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93680" imgH="1307880" progId="Equation.3">
                  <p:embed/>
                </p:oleObj>
              </mc:Choice>
              <mc:Fallback>
                <p:oleObj name="Equation" r:id="rId3" imgW="1993680" imgH="1307880" progId="Equation.3">
                  <p:embed/>
                  <p:pic>
                    <p:nvPicPr>
                      <p:cNvPr id="114693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752600"/>
                        <a:ext cx="4114800" cy="2667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4694" name="Rectangle 1030"/>
          <p:cNvSpPr>
            <a:spLocks noChangeArrowheads="1"/>
          </p:cNvSpPr>
          <p:nvPr/>
        </p:nvSpPr>
        <p:spPr bwMode="auto">
          <a:xfrm>
            <a:off x="4038600" y="4523069"/>
            <a:ext cx="70993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000"/>
              <a:t>As Pressure Is Reduced Velocity Must Increase</a:t>
            </a:r>
          </a:p>
          <a:p>
            <a:pPr lvl="1">
              <a:lnSpc>
                <a:spcPct val="90000"/>
              </a:lnSpc>
            </a:pPr>
            <a:r>
              <a:rPr lang="en-US" altLang="en-US" sz="1800"/>
              <a:t>Motive steam expanding from nozzle to high velocity</a:t>
            </a:r>
          </a:p>
          <a:p>
            <a:pPr>
              <a:lnSpc>
                <a:spcPct val="90000"/>
              </a:lnSpc>
            </a:pPr>
            <a:r>
              <a:rPr lang="en-US" altLang="en-US" sz="2000"/>
              <a:t>As Velocity Is Reduced Pressure Must Increase</a:t>
            </a:r>
          </a:p>
          <a:p>
            <a:pPr lvl="1">
              <a:lnSpc>
                <a:spcPct val="90000"/>
              </a:lnSpc>
            </a:pPr>
            <a:r>
              <a:rPr lang="en-US" altLang="en-US" sz="1800"/>
              <a:t>Velocity is reduced in diffuser to discharge at higher pressure</a:t>
            </a:r>
          </a:p>
          <a:p>
            <a:pPr>
              <a:lnSpc>
                <a:spcPct val="90000"/>
              </a:lnSpc>
            </a:pPr>
            <a:endParaRPr lang="en-GB" altLang="en-US" sz="240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E45EB5-94EA-463E-BD69-4F75253EA3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9278" y="6356350"/>
            <a:ext cx="709976" cy="303003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BCB3B3-21E8-4C36-BA22-FD25333359D6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97044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C0807-B5B7-B802-5F7E-E9B4FD692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Steam Velocity Profile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03CC65-3095-6595-11E9-E8276EDA7C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9278" y="6356350"/>
            <a:ext cx="709976" cy="303003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BCB3B3-21E8-4C36-BA22-FD25333359D6}" type="slidenum">
              <a:rPr lang="en-US" smtClean="0"/>
              <a:pPr/>
              <a:t>53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E348169-07BD-585E-10EB-DE744C925C81}"/>
              </a:ext>
            </a:extLst>
          </p:cNvPr>
          <p:cNvGrpSpPr/>
          <p:nvPr/>
        </p:nvGrpSpPr>
        <p:grpSpPr>
          <a:xfrm>
            <a:off x="1638300" y="1305959"/>
            <a:ext cx="9854361" cy="5283056"/>
            <a:chOff x="2133600" y="1049482"/>
            <a:chExt cx="9854361" cy="5283056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603C6F6B-08E9-4114-CBDF-DD98900335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43336" y="3814763"/>
              <a:ext cx="1444625" cy="2517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7DB39EE3-2F57-9DCD-F602-4211B4C44B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8542"/>
            <a:stretch>
              <a:fillRect/>
            </a:stretch>
          </p:blipFill>
          <p:spPr bwMode="auto">
            <a:xfrm>
              <a:off x="2133600" y="1677989"/>
              <a:ext cx="6419850" cy="3544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Line 6">
              <a:extLst>
                <a:ext uri="{FF2B5EF4-FFF2-40B4-BE49-F238E27FC236}">
                  <a16:creationId xmlns:a16="http://schemas.microsoft.com/office/drawing/2014/main" id="{C2A0F682-A606-30B7-16DF-237662ABC6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79750" y="1547813"/>
              <a:ext cx="0" cy="4127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CA"/>
            </a:p>
          </p:txBody>
        </p:sp>
        <p:sp>
          <p:nvSpPr>
            <p:cNvPr id="10" name="Text Box 7">
              <a:extLst>
                <a:ext uri="{FF2B5EF4-FFF2-40B4-BE49-F238E27FC236}">
                  <a16:creationId xmlns:a16="http://schemas.microsoft.com/office/drawing/2014/main" id="{913CD1C8-2E98-46FD-47AD-EDC492DAD6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6001" y="1049482"/>
              <a:ext cx="1058367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200" dirty="0"/>
                <a:t>Motive steam</a:t>
              </a:r>
            </a:p>
            <a:p>
              <a:r>
                <a:rPr lang="en-US" sz="1200" dirty="0"/>
                <a:t>low velocity</a:t>
              </a:r>
            </a:p>
            <a:p>
              <a:r>
                <a:rPr lang="en-US" sz="1200" dirty="0"/>
                <a:t>550 fps</a:t>
              </a:r>
              <a:endParaRPr lang="en-GB" sz="1200" dirty="0"/>
            </a:p>
          </p:txBody>
        </p:sp>
        <p:sp>
          <p:nvSpPr>
            <p:cNvPr id="11" name="Text Box 8">
              <a:extLst>
                <a:ext uri="{FF2B5EF4-FFF2-40B4-BE49-F238E27FC236}">
                  <a16:creationId xmlns:a16="http://schemas.microsoft.com/office/drawing/2014/main" id="{63E94EA9-DA55-1FB9-2155-773FCA8715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2614" y="4143375"/>
              <a:ext cx="184731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GB"/>
            </a:p>
          </p:txBody>
        </p:sp>
        <p:sp>
          <p:nvSpPr>
            <p:cNvPr id="12" name="Text Box 9">
              <a:extLst>
                <a:ext uri="{FF2B5EF4-FFF2-40B4-BE49-F238E27FC236}">
                  <a16:creationId xmlns:a16="http://schemas.microsoft.com/office/drawing/2014/main" id="{86F5078E-ECEB-B720-7C60-BBE69571D3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79750" y="4845051"/>
              <a:ext cx="1067728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200" dirty="0"/>
                <a:t>Suction steam</a:t>
              </a:r>
            </a:p>
            <a:p>
              <a:r>
                <a:rPr lang="en-US" sz="1200" dirty="0"/>
                <a:t>low velocity</a:t>
              </a:r>
            </a:p>
            <a:p>
              <a:r>
                <a:rPr lang="en-US" sz="1200" dirty="0"/>
                <a:t>50 fps</a:t>
              </a:r>
              <a:endParaRPr lang="en-GB" sz="1200" dirty="0"/>
            </a:p>
          </p:txBody>
        </p:sp>
        <p:sp>
          <p:nvSpPr>
            <p:cNvPr id="13" name="Line 10">
              <a:extLst>
                <a:ext uri="{FF2B5EF4-FFF2-40B4-BE49-F238E27FC236}">
                  <a16:creationId xmlns:a16="http://schemas.microsoft.com/office/drawing/2014/main" id="{BD66A60C-0680-2496-C289-0AB0A7A140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19500" y="4021138"/>
              <a:ext cx="0" cy="7556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CA"/>
            </a:p>
          </p:txBody>
        </p:sp>
        <p:sp>
          <p:nvSpPr>
            <p:cNvPr id="14" name="Text Box 11">
              <a:extLst>
                <a:ext uri="{FF2B5EF4-FFF2-40B4-BE49-F238E27FC236}">
                  <a16:creationId xmlns:a16="http://schemas.microsoft.com/office/drawing/2014/main" id="{31E2A23A-CA40-5111-C93F-CA887B7FA1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64039" y="3952876"/>
              <a:ext cx="128394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200" dirty="0"/>
                <a:t>Motive jet</a:t>
              </a:r>
            </a:p>
            <a:p>
              <a:r>
                <a:rPr lang="en-US" sz="1200" dirty="0"/>
                <a:t>very high velocity</a:t>
              </a:r>
            </a:p>
            <a:p>
              <a:r>
                <a:rPr lang="en-US" sz="1200" dirty="0"/>
                <a:t>1830 fps</a:t>
              </a:r>
              <a:endParaRPr lang="en-GB" sz="1200" dirty="0"/>
            </a:p>
          </p:txBody>
        </p:sp>
        <p:sp>
          <p:nvSpPr>
            <p:cNvPr id="15" name="Line 12">
              <a:extLst>
                <a:ext uri="{FF2B5EF4-FFF2-40B4-BE49-F238E27FC236}">
                  <a16:creationId xmlns:a16="http://schemas.microsoft.com/office/drawing/2014/main" id="{58BDA4A8-8837-6295-519F-D28F969D7B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68851" y="3059113"/>
              <a:ext cx="68263" cy="7556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CA"/>
            </a:p>
          </p:txBody>
        </p:sp>
        <p:sp>
          <p:nvSpPr>
            <p:cNvPr id="16" name="Text Box 13">
              <a:extLst>
                <a:ext uri="{FF2B5EF4-FFF2-40B4-BE49-F238E27FC236}">
                  <a16:creationId xmlns:a16="http://schemas.microsoft.com/office/drawing/2014/main" id="{AE12343F-C19B-FBEB-D59D-280BFAC207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09342" y="4845051"/>
              <a:ext cx="1338059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200" dirty="0"/>
                <a:t>Mixing chamber</a:t>
              </a:r>
            </a:p>
            <a:p>
              <a:r>
                <a:rPr lang="en-US" sz="1200" dirty="0"/>
                <a:t>fairly high velocity</a:t>
              </a:r>
            </a:p>
            <a:p>
              <a:r>
                <a:rPr lang="en-US" sz="1200" dirty="0"/>
                <a:t>950 fps</a:t>
              </a:r>
              <a:endParaRPr lang="en-GB" sz="1200" dirty="0"/>
            </a:p>
          </p:txBody>
        </p:sp>
        <p:sp>
          <p:nvSpPr>
            <p:cNvPr id="17" name="Line 14">
              <a:extLst>
                <a:ext uri="{FF2B5EF4-FFF2-40B4-BE49-F238E27FC236}">
                  <a16:creationId xmlns:a16="http://schemas.microsoft.com/office/drawing/2014/main" id="{8CD6EE21-8CE5-E91E-F1E9-5B5267EFD5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714999" y="3059113"/>
              <a:ext cx="227587" cy="17147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CA"/>
            </a:p>
          </p:txBody>
        </p:sp>
        <p:sp>
          <p:nvSpPr>
            <p:cNvPr id="18" name="Rectangle 15">
              <a:extLst>
                <a:ext uri="{FF2B5EF4-FFF2-40B4-BE49-F238E27FC236}">
                  <a16:creationId xmlns:a16="http://schemas.microsoft.com/office/drawing/2014/main" id="{A3B7EF31-82AA-390B-12D2-ABC98C3001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1600" y="2667001"/>
              <a:ext cx="1447800" cy="5492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 sz="1200" dirty="0"/>
                <a:t>Discharge steam</a:t>
              </a:r>
            </a:p>
            <a:p>
              <a:r>
                <a:rPr lang="en-US" sz="1200" dirty="0"/>
                <a:t>sow velocity</a:t>
              </a:r>
            </a:p>
            <a:p>
              <a:r>
                <a:rPr lang="en-US" sz="1200" dirty="0"/>
                <a:t>100 fps</a:t>
              </a:r>
              <a:endParaRPr lang="en-GB" sz="1200" dirty="0"/>
            </a:p>
          </p:txBody>
        </p:sp>
        <p:sp>
          <p:nvSpPr>
            <p:cNvPr id="19" name="Text Box 16">
              <a:extLst>
                <a:ext uri="{FF2B5EF4-FFF2-40B4-BE49-F238E27FC236}">
                  <a16:creationId xmlns:a16="http://schemas.microsoft.com/office/drawing/2014/main" id="{89C70CBF-A502-8BA4-5562-1F758AF33E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84875" y="1691843"/>
              <a:ext cx="142378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200" dirty="0"/>
                <a:t>Expansion chamber</a:t>
              </a:r>
            </a:p>
            <a:p>
              <a:r>
                <a:rPr lang="en-US" sz="1200" dirty="0"/>
                <a:t>velocity falls</a:t>
              </a:r>
              <a:endParaRPr lang="en-GB" sz="1200" dirty="0"/>
            </a:p>
          </p:txBody>
        </p:sp>
        <p:sp>
          <p:nvSpPr>
            <p:cNvPr id="20" name="Line 17">
              <a:extLst>
                <a:ext uri="{FF2B5EF4-FFF2-40B4-BE49-F238E27FC236}">
                  <a16:creationId xmlns:a16="http://schemas.microsoft.com/office/drawing/2014/main" id="{1AE5F643-B3EF-E371-E964-8826997DCB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7826" y="2097088"/>
              <a:ext cx="676275" cy="8937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CA"/>
            </a:p>
          </p:txBody>
        </p:sp>
        <p:sp>
          <p:nvSpPr>
            <p:cNvPr id="21" name="Line 18">
              <a:extLst>
                <a:ext uri="{FF2B5EF4-FFF2-40B4-BE49-F238E27FC236}">
                  <a16:creationId xmlns:a16="http://schemas.microsoft.com/office/drawing/2014/main" id="{EA30FBB4-4B95-16DA-745C-4EEC13B1B8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20126" y="2990850"/>
              <a:ext cx="27146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12951918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C0807-B5B7-B802-5F7E-E9B4FD692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Steam Pressure Profile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03CC65-3095-6595-11E9-E8276EDA7C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9278" y="6356350"/>
            <a:ext cx="709976" cy="303003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BCB3B3-21E8-4C36-BA22-FD25333359D6}" type="slidenum">
              <a:rPr lang="en-US" smtClean="0"/>
              <a:pPr/>
              <a:t>54</a:t>
            </a:fld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BAA0D65-15E9-109B-214E-7CA7E3F9586A}"/>
              </a:ext>
            </a:extLst>
          </p:cNvPr>
          <p:cNvGrpSpPr/>
          <p:nvPr/>
        </p:nvGrpSpPr>
        <p:grpSpPr>
          <a:xfrm>
            <a:off x="1981200" y="1417638"/>
            <a:ext cx="9901237" cy="4829175"/>
            <a:chOff x="1981200" y="1417638"/>
            <a:chExt cx="9901237" cy="4829175"/>
          </a:xfrm>
        </p:grpSpPr>
        <p:pic>
          <p:nvPicPr>
            <p:cNvPr id="39" name="Picture 2">
              <a:extLst>
                <a:ext uri="{FF2B5EF4-FFF2-40B4-BE49-F238E27FC236}">
                  <a16:creationId xmlns:a16="http://schemas.microsoft.com/office/drawing/2014/main" id="{5FA18409-E9BD-920D-1CA7-1CFB88D419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5600" y="3787775"/>
              <a:ext cx="1366837" cy="24590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42" name="Group 5">
              <a:extLst>
                <a:ext uri="{FF2B5EF4-FFF2-40B4-BE49-F238E27FC236}">
                  <a16:creationId xmlns:a16="http://schemas.microsoft.com/office/drawing/2014/main" id="{91657F7C-F80A-3256-8538-CC915B60CA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81200" y="1417638"/>
              <a:ext cx="8458200" cy="3995738"/>
              <a:chOff x="240" y="1008"/>
              <a:chExt cx="5328" cy="2517"/>
            </a:xfrm>
          </p:grpSpPr>
          <p:pic>
            <p:nvPicPr>
              <p:cNvPr id="43" name="Picture 6">
                <a:extLst>
                  <a:ext uri="{FF2B5EF4-FFF2-40B4-BE49-F238E27FC236}">
                    <a16:creationId xmlns:a16="http://schemas.microsoft.com/office/drawing/2014/main" id="{CE719D16-6C19-8429-C0F5-80235F86E38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29524"/>
              <a:stretch>
                <a:fillRect/>
              </a:stretch>
            </p:blipFill>
            <p:spPr bwMode="auto">
              <a:xfrm>
                <a:off x="528" y="1344"/>
                <a:ext cx="3552" cy="18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44" name="Text Box 7">
                <a:extLst>
                  <a:ext uri="{FF2B5EF4-FFF2-40B4-BE49-F238E27FC236}">
                    <a16:creationId xmlns:a16="http://schemas.microsoft.com/office/drawing/2014/main" id="{544B3F83-25A2-81DC-FD99-85DFD2A4C3E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0" y="1008"/>
                <a:ext cx="667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 dirty="0"/>
                  <a:t>High-pressure</a:t>
                </a:r>
              </a:p>
              <a:p>
                <a:r>
                  <a:rPr lang="en-US" sz="1200" dirty="0"/>
                  <a:t>motive steam</a:t>
                </a:r>
              </a:p>
              <a:p>
                <a:r>
                  <a:rPr lang="en-US" sz="1200" dirty="0"/>
                  <a:t>200 psi</a:t>
                </a:r>
              </a:p>
            </p:txBody>
          </p:sp>
          <p:sp>
            <p:nvSpPr>
              <p:cNvPr id="45" name="Line 8">
                <a:extLst>
                  <a:ext uri="{FF2B5EF4-FFF2-40B4-BE49-F238E27FC236}">
                    <a16:creationId xmlns:a16="http://schemas.microsoft.com/office/drawing/2014/main" id="{9629D0F3-61D4-7712-2545-126332136F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68" y="1440"/>
                <a:ext cx="528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46" name="Text Box 9">
                <a:extLst>
                  <a:ext uri="{FF2B5EF4-FFF2-40B4-BE49-F238E27FC236}">
                    <a16:creationId xmlns:a16="http://schemas.microsoft.com/office/drawing/2014/main" id="{0D595FED-1465-32B9-5932-18C71792543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8" y="3072"/>
                <a:ext cx="680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 dirty="0"/>
                  <a:t>Low-pressure</a:t>
                </a:r>
              </a:p>
              <a:p>
                <a:r>
                  <a:rPr lang="en-US" sz="1200" dirty="0"/>
                  <a:t>suction steam</a:t>
                </a:r>
              </a:p>
              <a:p>
                <a:r>
                  <a:rPr lang="en-US" sz="1200" dirty="0"/>
                  <a:t>80 psi</a:t>
                </a:r>
                <a:endParaRPr lang="en-GB" sz="1200" dirty="0"/>
              </a:p>
            </p:txBody>
          </p:sp>
          <p:sp>
            <p:nvSpPr>
              <p:cNvPr id="47" name="Line 10">
                <a:extLst>
                  <a:ext uri="{FF2B5EF4-FFF2-40B4-BE49-F238E27FC236}">
                    <a16:creationId xmlns:a16="http://schemas.microsoft.com/office/drawing/2014/main" id="{4A9FDC30-BF5A-EBEF-6494-3CB2D3858D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64" y="2352"/>
                <a:ext cx="480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48" name="Text Box 11">
                <a:extLst>
                  <a:ext uri="{FF2B5EF4-FFF2-40B4-BE49-F238E27FC236}">
                    <a16:creationId xmlns:a16="http://schemas.microsoft.com/office/drawing/2014/main" id="{E1FBFC68-85A1-1947-25B8-5BAFB446D1F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76" y="1056"/>
                <a:ext cx="1200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1200" dirty="0"/>
                  <a:t>Expanding motive</a:t>
                </a:r>
              </a:p>
              <a:p>
                <a:r>
                  <a:rPr lang="en-US" sz="1200" dirty="0"/>
                  <a:t>pressure reduces and velocity increases</a:t>
                </a:r>
                <a:endParaRPr lang="en-GB" sz="1200" dirty="0"/>
              </a:p>
            </p:txBody>
          </p:sp>
          <p:sp>
            <p:nvSpPr>
              <p:cNvPr id="49" name="Line 12">
                <a:extLst>
                  <a:ext uri="{FF2B5EF4-FFF2-40B4-BE49-F238E27FC236}">
                    <a16:creationId xmlns:a16="http://schemas.microsoft.com/office/drawing/2014/main" id="{17A47940-116F-C830-05BB-FDC29C0D1F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824" y="1536"/>
                <a:ext cx="288" cy="57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50" name="Text Box 13">
                <a:extLst>
                  <a:ext uri="{FF2B5EF4-FFF2-40B4-BE49-F238E27FC236}">
                    <a16:creationId xmlns:a16="http://schemas.microsoft.com/office/drawing/2014/main" id="{B28BF562-B7DF-0A70-0BE5-E7A5D038FEA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32" y="3002"/>
                <a:ext cx="912" cy="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1200" dirty="0"/>
                  <a:t>Mixed flow</a:t>
                </a:r>
              </a:p>
              <a:p>
                <a:r>
                  <a:rPr lang="en-US" sz="1200" dirty="0"/>
                  <a:t>pressure lower than suction</a:t>
                </a:r>
              </a:p>
              <a:p>
                <a:r>
                  <a:rPr lang="en-GB" sz="1200" dirty="0"/>
                  <a:t>70 psi</a:t>
                </a:r>
              </a:p>
            </p:txBody>
          </p:sp>
          <p:sp>
            <p:nvSpPr>
              <p:cNvPr id="51" name="Line 14">
                <a:extLst>
                  <a:ext uri="{FF2B5EF4-FFF2-40B4-BE49-F238E27FC236}">
                    <a16:creationId xmlns:a16="http://schemas.microsoft.com/office/drawing/2014/main" id="{0FD78946-E7B0-0A94-2655-57FD01640D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064" y="2112"/>
                <a:ext cx="480" cy="89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52" name="Text Box 15">
                <a:extLst>
                  <a:ext uri="{FF2B5EF4-FFF2-40B4-BE49-F238E27FC236}">
                    <a16:creationId xmlns:a16="http://schemas.microsoft.com/office/drawing/2014/main" id="{62350F95-C26B-8E8B-E081-BD39338E32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64" y="1056"/>
                <a:ext cx="871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 dirty="0"/>
                  <a:t>Expanding “tail”</a:t>
                </a:r>
              </a:p>
              <a:p>
                <a:r>
                  <a:rPr lang="en-US" sz="1200" dirty="0"/>
                  <a:t>pressure rises as</a:t>
                </a:r>
              </a:p>
              <a:p>
                <a:r>
                  <a:rPr lang="en-US" sz="1200" dirty="0"/>
                  <a:t>velocity is reduced.</a:t>
                </a:r>
                <a:endParaRPr lang="en-GB" sz="1200" dirty="0"/>
              </a:p>
            </p:txBody>
          </p:sp>
          <p:sp>
            <p:nvSpPr>
              <p:cNvPr id="53" name="Line 16">
                <a:extLst>
                  <a:ext uri="{FF2B5EF4-FFF2-40B4-BE49-F238E27FC236}">
                    <a16:creationId xmlns:a16="http://schemas.microsoft.com/office/drawing/2014/main" id="{1AFF4B23-AE1E-1060-25E2-E72C764247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1536"/>
                <a:ext cx="192" cy="57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54" name="Line 17">
                <a:extLst>
                  <a:ext uri="{FF2B5EF4-FFF2-40B4-BE49-F238E27FC236}">
                    <a16:creationId xmlns:a16="http://schemas.microsoft.com/office/drawing/2014/main" id="{361534D8-47D1-5BB8-7EC2-41B3A4130A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8" y="2112"/>
                <a:ext cx="14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55" name="Text Box 18">
                <a:extLst>
                  <a:ext uri="{FF2B5EF4-FFF2-40B4-BE49-F238E27FC236}">
                    <a16:creationId xmlns:a16="http://schemas.microsoft.com/office/drawing/2014/main" id="{10428784-6317-6666-83AE-51D0BD84B34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72" y="1824"/>
                <a:ext cx="1296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1200"/>
                  <a:t>Discharge at</a:t>
                </a:r>
              </a:p>
              <a:p>
                <a:r>
                  <a:rPr lang="en-US" sz="1200"/>
                  <a:t>Increased pressure</a:t>
                </a:r>
              </a:p>
              <a:p>
                <a:r>
                  <a:rPr lang="en-US" sz="1200"/>
                  <a:t>105 psi</a:t>
                </a:r>
                <a:endParaRPr lang="en-GB" sz="1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177028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21678" y="340950"/>
            <a:ext cx="8348645" cy="994172"/>
          </a:xfrm>
        </p:spPr>
        <p:txBody>
          <a:bodyPr/>
          <a:lstStyle/>
          <a:p>
            <a:r>
              <a:rPr lang="en-US" altLang="en-US" dirty="0"/>
              <a:t>Typical Design Ratios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7378B38-73CC-4EF6-CA28-612E67956FAC}"/>
              </a:ext>
            </a:extLst>
          </p:cNvPr>
          <p:cNvGrpSpPr/>
          <p:nvPr/>
        </p:nvGrpSpPr>
        <p:grpSpPr>
          <a:xfrm>
            <a:off x="992792" y="1676400"/>
            <a:ext cx="9905657" cy="4907894"/>
            <a:chOff x="2413962" y="1611675"/>
            <a:chExt cx="8333936" cy="3903162"/>
          </a:xfrm>
        </p:grpSpPr>
        <p:grpSp>
          <p:nvGrpSpPr>
            <p:cNvPr id="2" name="Group 1"/>
            <p:cNvGrpSpPr/>
            <p:nvPr/>
          </p:nvGrpSpPr>
          <p:grpSpPr>
            <a:xfrm>
              <a:off x="2413962" y="1611675"/>
              <a:ext cx="4357597" cy="3514725"/>
              <a:chOff x="-310345" y="914400"/>
              <a:chExt cx="5810129" cy="4686300"/>
            </a:xfrm>
          </p:grpSpPr>
          <p:pic>
            <p:nvPicPr>
              <p:cNvPr id="118788" name="Picture 3" descr="TC707PW-2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889" t="32915" r="35556" b="5000"/>
              <a:stretch>
                <a:fillRect/>
              </a:stretch>
            </p:blipFill>
            <p:spPr bwMode="auto">
              <a:xfrm>
                <a:off x="1322439" y="914400"/>
                <a:ext cx="1446213" cy="4686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8789" name="Text Box 5"/>
              <p:cNvSpPr txBox="1">
                <a:spLocks noChangeArrowheads="1"/>
              </p:cNvSpPr>
              <p:nvPr/>
            </p:nvSpPr>
            <p:spPr bwMode="auto">
              <a:xfrm>
                <a:off x="2922639" y="1219200"/>
                <a:ext cx="2577145" cy="5874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200" dirty="0"/>
                  <a:t>Pm = Motive Pressure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altLang="en-US" sz="1200" dirty="0"/>
                  <a:t>Mm = Motive Flow</a:t>
                </a:r>
              </a:p>
            </p:txBody>
          </p:sp>
          <p:sp>
            <p:nvSpPr>
              <p:cNvPr id="118790" name="Line 6"/>
              <p:cNvSpPr>
                <a:spLocks noChangeShapeType="1"/>
              </p:cNvSpPr>
              <p:nvPr/>
            </p:nvSpPr>
            <p:spPr bwMode="auto">
              <a:xfrm>
                <a:off x="2389239" y="1447800"/>
                <a:ext cx="457200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 type="triangle" w="med" len="lg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8791" name="Text Box 7"/>
              <p:cNvSpPr txBox="1">
                <a:spLocks noChangeArrowheads="1"/>
              </p:cNvSpPr>
              <p:nvPr/>
            </p:nvSpPr>
            <p:spPr bwMode="auto">
              <a:xfrm>
                <a:off x="-310345" y="2422525"/>
                <a:ext cx="2166184" cy="5874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200" dirty="0"/>
                  <a:t>Ps = Suction Pressure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altLang="en-US" sz="1200" dirty="0"/>
                  <a:t>Ms = Suction Flow</a:t>
                </a:r>
              </a:p>
            </p:txBody>
          </p:sp>
          <p:sp>
            <p:nvSpPr>
              <p:cNvPr id="118793" name="Line 9"/>
              <p:cNvSpPr>
                <a:spLocks noChangeShapeType="1"/>
              </p:cNvSpPr>
              <p:nvPr/>
            </p:nvSpPr>
            <p:spPr bwMode="auto">
              <a:xfrm flipH="1">
                <a:off x="1118418" y="1813500"/>
                <a:ext cx="2459" cy="631723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118794" name="Line 10"/>
            <p:cNvSpPr>
              <a:spLocks noChangeShapeType="1"/>
            </p:cNvSpPr>
            <p:nvPr/>
          </p:nvSpPr>
          <p:spPr bwMode="auto">
            <a:xfrm>
              <a:off x="4180553" y="4940709"/>
              <a:ext cx="0" cy="45720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non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8795" name="Text Box 11"/>
            <p:cNvSpPr txBox="1">
              <a:spLocks noChangeArrowheads="1"/>
            </p:cNvSpPr>
            <p:nvPr/>
          </p:nvSpPr>
          <p:spPr bwMode="auto">
            <a:xfrm>
              <a:off x="4285613" y="5074252"/>
              <a:ext cx="2678274" cy="4405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200" dirty="0"/>
                <a:t>Pd = Discharge Pressure</a:t>
              </a:r>
            </a:p>
            <a:p>
              <a:pPr>
                <a:spcBef>
                  <a:spcPct val="50000"/>
                </a:spcBef>
              </a:pPr>
              <a:r>
                <a:rPr lang="en-US" altLang="en-US" sz="1200" dirty="0"/>
                <a:t>Md = Discharge Flow  = Ms + Mm</a:t>
              </a:r>
            </a:p>
          </p:txBody>
        </p:sp>
        <p:graphicFrame>
          <p:nvGraphicFramePr>
            <p:cNvPr id="118796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55519215"/>
                </p:ext>
              </p:extLst>
            </p:nvPr>
          </p:nvGraphicFramePr>
          <p:xfrm>
            <a:off x="4838700" y="2529512"/>
            <a:ext cx="3543300" cy="15990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2082600" imgH="939600" progId="Equation.3">
                    <p:embed/>
                  </p:oleObj>
                </mc:Choice>
                <mc:Fallback>
                  <p:oleObj name="Equation" r:id="rId3" imgW="2082600" imgH="939600" progId="Equation.3">
                    <p:embed/>
                    <p:pic>
                      <p:nvPicPr>
                        <p:cNvPr id="118796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38700" y="2529512"/>
                          <a:ext cx="3543300" cy="15990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8797" name="Text Box 13"/>
            <p:cNvSpPr txBox="1">
              <a:spLocks noChangeArrowheads="1"/>
            </p:cNvSpPr>
            <p:nvPr/>
          </p:nvSpPr>
          <p:spPr bwMode="auto">
            <a:xfrm>
              <a:off x="4838700" y="4405804"/>
              <a:ext cx="2800350" cy="323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500" dirty="0">
                  <a:latin typeface="Trebuchet MS" panose="020B0603020202020204" pitchFamily="34" charset="0"/>
                </a:rPr>
                <a:t>P = Absolute Pressure</a:t>
              </a:r>
            </a:p>
          </p:txBody>
        </p:sp>
        <p:sp>
          <p:nvSpPr>
            <p:cNvPr id="118792" name="Line 8"/>
            <p:cNvSpPr>
              <a:spLocks noChangeShapeType="1"/>
            </p:cNvSpPr>
            <p:nvPr/>
          </p:nvSpPr>
          <p:spPr bwMode="auto">
            <a:xfrm flipH="1">
              <a:off x="3485536" y="2285999"/>
              <a:ext cx="208321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triangle" w="med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7947548" y="3616555"/>
              <a:ext cx="2800350" cy="4154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100" dirty="0">
                  <a:latin typeface="Trebuchet MS" panose="020B0603020202020204" pitchFamily="34" charset="0"/>
                </a:rPr>
                <a:t>= As high as possible!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30316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685800"/>
            <a:ext cx="9144000" cy="457200"/>
          </a:xfrm>
        </p:spPr>
        <p:txBody>
          <a:bodyPr anchor="t">
            <a:noAutofit/>
          </a:bodyPr>
          <a:lstStyle/>
          <a:p>
            <a:r>
              <a:rPr lang="en-US" altLang="en-US" dirty="0"/>
              <a:t>Thermocompressor Efficiency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47800" y="1676400"/>
            <a:ext cx="9677400" cy="247816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dirty="0"/>
              <a:t>High-efficiency thermocompressors are an advantage on Yankee systems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Blow-through flows and differential pressure are high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Motive steam flow can often equal or exceed Yankee condensing load</a:t>
            </a:r>
          </a:p>
          <a:p>
            <a:pPr lvl="2">
              <a:lnSpc>
                <a:spcPct val="90000"/>
              </a:lnSpc>
            </a:pPr>
            <a:r>
              <a:rPr lang="en-US" altLang="en-US" sz="2000" dirty="0"/>
              <a:t>Causes system to vent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High-efficiency thermocompressors reduce the motive steam requirement and reduce venting</a:t>
            </a:r>
          </a:p>
          <a:p>
            <a:pPr lvl="2">
              <a:lnSpc>
                <a:spcPct val="90000"/>
              </a:lnSpc>
            </a:pPr>
            <a:r>
              <a:rPr lang="en-US" altLang="en-US" sz="2000" dirty="0"/>
              <a:t>Can reduce motive steam use by 20% to 25% over conventional thermocompressor designs</a:t>
            </a: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28" b="24286"/>
          <a:stretch>
            <a:fillRect/>
          </a:stretch>
        </p:blipFill>
        <p:spPr bwMode="auto">
          <a:xfrm>
            <a:off x="4170785" y="4724400"/>
            <a:ext cx="4193330" cy="1853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9016542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Thermocompressor</a:t>
            </a:r>
            <a:r>
              <a:rPr lang="en-US" dirty="0"/>
              <a:t> Efficiency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27C1AF3-DF61-BDDB-63C3-F4BAA5353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834" y="2114551"/>
            <a:ext cx="7294332" cy="331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0493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Condensate Separator Stations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2018075"/>
            <a:ext cx="5206379" cy="2382476"/>
          </a:xfrm>
        </p:spPr>
        <p:txBody>
          <a:bodyPr>
            <a:noAutofit/>
          </a:bodyPr>
          <a:lstStyle/>
          <a:p>
            <a:r>
              <a:rPr lang="en-US" altLang="en-US" sz="2400" dirty="0"/>
              <a:t>Condensate separator stations must remove all free condensate from the blow-through steam</a:t>
            </a:r>
          </a:p>
          <a:p>
            <a:pPr lvl="1"/>
            <a:r>
              <a:rPr lang="en-US" altLang="en-US" sz="2000" dirty="0"/>
              <a:t>Condensate carry over to thermocompressor will cause erosion</a:t>
            </a:r>
          </a:p>
          <a:p>
            <a:pPr lvl="1"/>
            <a:r>
              <a:rPr lang="en-US" altLang="en-US" sz="2000" dirty="0"/>
              <a:t>Condensate carry over will add to load</a:t>
            </a:r>
          </a:p>
          <a:p>
            <a:pPr lvl="2"/>
            <a:r>
              <a:rPr lang="en-US" altLang="en-US" sz="1600" dirty="0"/>
              <a:t>Reduced drying capacity</a:t>
            </a:r>
          </a:p>
          <a:p>
            <a:pPr lvl="2"/>
            <a:r>
              <a:rPr lang="en-US" altLang="en-US" sz="1600" dirty="0"/>
              <a:t>Higher differential pressures</a:t>
            </a:r>
          </a:p>
          <a:p>
            <a:pPr lvl="2"/>
            <a:r>
              <a:rPr lang="en-US" altLang="en-US" sz="1600" dirty="0"/>
              <a:t>Flooding</a:t>
            </a:r>
          </a:p>
          <a:p>
            <a:pPr lvl="2"/>
            <a:r>
              <a:rPr lang="en-US" altLang="en-US" sz="1600" dirty="0"/>
              <a:t>Unstable blow-through control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8" r="10873"/>
          <a:stretch>
            <a:fillRect/>
          </a:stretch>
        </p:blipFill>
        <p:spPr bwMode="auto">
          <a:xfrm>
            <a:off x="7176122" y="2018075"/>
            <a:ext cx="3568078" cy="4518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919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3" name="Rectangle 3"/>
          <p:cNvSpPr>
            <a:spLocks noGrp="1" noChangeArrowheads="1"/>
          </p:cNvSpPr>
          <p:nvPr>
            <p:ph type="title"/>
          </p:nvPr>
        </p:nvSpPr>
        <p:spPr>
          <a:xfrm>
            <a:off x="1921678" y="505809"/>
            <a:ext cx="8348645" cy="994172"/>
          </a:xfrm>
        </p:spPr>
        <p:txBody>
          <a:bodyPr/>
          <a:lstStyle/>
          <a:p>
            <a:r>
              <a:rPr lang="en-US" altLang="en-US" dirty="0"/>
              <a:t>Separator Station Design</a:t>
            </a:r>
          </a:p>
        </p:txBody>
      </p:sp>
      <p:sp>
        <p:nvSpPr>
          <p:cNvPr id="286724" name="Rectangle 4"/>
          <p:cNvSpPr>
            <a:spLocks noGrp="1" noChangeArrowheads="1"/>
          </p:cNvSpPr>
          <p:nvPr>
            <p:ph idx="1"/>
          </p:nvPr>
        </p:nvSpPr>
        <p:spPr>
          <a:xfrm>
            <a:off x="1066800" y="1646634"/>
            <a:ext cx="7315200" cy="490656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dirty="0"/>
              <a:t>Vapor velocity through tank is used as key sizing criteria to determine separation efficiency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98% to 99% steam quality leaving tank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Vapor velocities vary with dryer pressure and steam density</a:t>
            </a:r>
            <a:br>
              <a:rPr lang="en-US" altLang="en-US" sz="1800" dirty="0"/>
            </a:br>
            <a:endParaRPr lang="en-US" altLang="en-US" sz="1800" dirty="0"/>
          </a:p>
          <a:p>
            <a:pPr>
              <a:lnSpc>
                <a:spcPct val="90000"/>
              </a:lnSpc>
            </a:pPr>
            <a:r>
              <a:rPr lang="en-US" altLang="en-US" sz="2000" dirty="0"/>
              <a:t>Tank baffling determines vapor distribution within tank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Vapor distribution must be uniform for efficient separation</a:t>
            </a:r>
            <a:br>
              <a:rPr lang="en-US" altLang="en-US" sz="1800" dirty="0"/>
            </a:br>
            <a:endParaRPr lang="en-US" altLang="en-US" sz="1800" dirty="0"/>
          </a:p>
          <a:p>
            <a:pPr>
              <a:lnSpc>
                <a:spcPct val="90000"/>
              </a:lnSpc>
            </a:pPr>
            <a:r>
              <a:rPr lang="en-US" altLang="en-US" sz="2000" dirty="0"/>
              <a:t>Liquid retention time should be taken into consideration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1.5 to 3 minutes</a:t>
            </a:r>
            <a:br>
              <a:rPr lang="en-US" altLang="en-US" sz="1800" dirty="0"/>
            </a:br>
            <a:endParaRPr lang="en-US" altLang="en-US" sz="1800" dirty="0"/>
          </a:p>
          <a:p>
            <a:pPr>
              <a:lnSpc>
                <a:spcPct val="90000"/>
              </a:lnSpc>
            </a:pPr>
            <a:r>
              <a:rPr lang="en-US" altLang="en-US" sz="2000" dirty="0"/>
              <a:t>Pump is critical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Liquid height for NPSH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Minimum losses to pump inlet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Ensure proper level control (no dumping of condensate)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Mechanical seal w/ seal cooler vs. seal water</a:t>
            </a:r>
          </a:p>
          <a:p>
            <a:pPr lvl="1">
              <a:lnSpc>
                <a:spcPct val="90000"/>
              </a:lnSpc>
            </a:pPr>
            <a:endParaRPr lang="en-US" altLang="en-US" sz="1800" dirty="0"/>
          </a:p>
          <a:p>
            <a:endParaRPr lang="en-US" alt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772578-8BE0-40C0-B404-99356D179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5" r="9567"/>
          <a:stretch>
            <a:fillRect/>
          </a:stretch>
        </p:blipFill>
        <p:spPr bwMode="auto">
          <a:xfrm>
            <a:off x="9601200" y="1791036"/>
            <a:ext cx="2209800" cy="4197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331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>
                <a:solidFill>
                  <a:schemeClr val="tx1"/>
                </a:solidFill>
              </a:rPr>
              <a:t>Yankee Safety Risks</a:t>
            </a:r>
          </a:p>
        </p:txBody>
      </p:sp>
      <p:pic>
        <p:nvPicPr>
          <p:cNvPr id="19458" name="Picture 2" descr="E:\Memory Sticks\Removable Disk (F)\Yankee Failures\SLD15LO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483" y="1462074"/>
            <a:ext cx="6724185" cy="446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4773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Level Indicators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60384" y="2052736"/>
            <a:ext cx="3333176" cy="356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5489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Pump By-Pass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95195" y="1981201"/>
            <a:ext cx="3601611" cy="437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7385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DB7C401-8DD7-B267-2F0F-5BD1085BB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626" y="2438401"/>
            <a:ext cx="7946749" cy="32523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Steam Control Valves</a:t>
            </a:r>
          </a:p>
        </p:txBody>
      </p:sp>
    </p:spTree>
    <p:extLst>
      <p:ext uri="{BB962C8B-B14F-4D97-AF65-F5344CB8AC3E}">
        <p14:creationId xmlns:p14="http://schemas.microsoft.com/office/powerpoint/2010/main" val="267064412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292D6D-E6C5-4D90-0B34-61FE55242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1" y="1417755"/>
            <a:ext cx="4008171" cy="42657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5801" y="685801"/>
            <a:ext cx="3600399" cy="385763"/>
          </a:xfrm>
        </p:spPr>
        <p:txBody>
          <a:bodyPr>
            <a:noAutofit/>
          </a:bodyPr>
          <a:lstStyle/>
          <a:p>
            <a:r>
              <a:rPr lang="en-CA" dirty="0"/>
              <a:t>Transmitters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A8D22-A19C-CDBF-2564-725E817DB2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1" t="4902" r="10109"/>
          <a:stretch/>
        </p:blipFill>
        <p:spPr>
          <a:xfrm>
            <a:off x="2552700" y="2286001"/>
            <a:ext cx="2457450" cy="307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73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3074"/>
          <p:cNvSpPr>
            <a:spLocks noGrp="1" noChangeArrowheads="1"/>
          </p:cNvSpPr>
          <p:nvPr>
            <p:ph type="title"/>
          </p:nvPr>
        </p:nvSpPr>
        <p:spPr>
          <a:xfrm>
            <a:off x="0" y="675372"/>
            <a:ext cx="12192000" cy="542925"/>
          </a:xfrm>
        </p:spPr>
        <p:txBody>
          <a:bodyPr>
            <a:normAutofit fontScale="90000"/>
          </a:bodyPr>
          <a:lstStyle/>
          <a:p>
            <a:r>
              <a:rPr lang="fr-CA" dirty="0" err="1"/>
              <a:t>Safety</a:t>
            </a:r>
            <a:r>
              <a:rPr lang="fr-CA" dirty="0"/>
              <a:t> Valves - </a:t>
            </a:r>
            <a:r>
              <a:rPr lang="fr-CA" dirty="0" err="1"/>
              <a:t>Conventional</a:t>
            </a:r>
            <a:r>
              <a:rPr lang="fr-CA" dirty="0"/>
              <a:t> vs Pilot </a:t>
            </a:r>
            <a:r>
              <a:rPr lang="fr-CA" dirty="0" err="1"/>
              <a:t>Operated</a:t>
            </a:r>
            <a:endParaRPr lang="fr-CA" dirty="0"/>
          </a:p>
        </p:txBody>
      </p:sp>
      <p:sp>
        <p:nvSpPr>
          <p:cNvPr id="179203" name="Rectangle 3075"/>
          <p:cNvSpPr>
            <a:spLocks noChangeArrowheads="1"/>
          </p:cNvSpPr>
          <p:nvPr/>
        </p:nvSpPr>
        <p:spPr bwMode="auto">
          <a:xfrm>
            <a:off x="3181350" y="1085850"/>
            <a:ext cx="61722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9056" tIns="34529" rIns="69056" bIns="34529" anchor="ctr"/>
          <a:lstStyle/>
          <a:p>
            <a:pPr algn="ctr" eaLnBrk="1" hangingPunct="1"/>
            <a:endParaRPr lang="fr-CA" sz="3000">
              <a:solidFill>
                <a:srgbClr val="003366"/>
              </a:solidFill>
              <a:latin typeface="Verdana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0208751-0ADC-ED43-8C11-705AB7358803}"/>
              </a:ext>
            </a:extLst>
          </p:cNvPr>
          <p:cNvGrpSpPr/>
          <p:nvPr/>
        </p:nvGrpSpPr>
        <p:grpSpPr>
          <a:xfrm>
            <a:off x="2157075" y="1915108"/>
            <a:ext cx="7877849" cy="4533899"/>
            <a:chOff x="3671040" y="1943101"/>
            <a:chExt cx="6035609" cy="3813533"/>
          </a:xfrm>
        </p:grpSpPr>
        <p:pic>
          <p:nvPicPr>
            <p:cNvPr id="101378" name="Picture 2" descr="http://t2.gstatic.com/images?q=tbn:ANd9GcSDAT6ZKM4ufp6yqUJOzmSNTwD_BJoPqGNxifUqHHNbnlFofeh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1040" y="2048633"/>
              <a:ext cx="1485061" cy="28578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9207" name="Line 3079"/>
            <p:cNvSpPr>
              <a:spLocks noChangeShapeType="1"/>
            </p:cNvSpPr>
            <p:nvPr/>
          </p:nvSpPr>
          <p:spPr bwMode="auto">
            <a:xfrm flipH="1" flipV="1">
              <a:off x="4251822" y="4906463"/>
              <a:ext cx="1105" cy="432714"/>
            </a:xfrm>
            <a:prstGeom prst="line">
              <a:avLst/>
            </a:prstGeom>
            <a:noFill/>
            <a:ln w="76200">
              <a:solidFill>
                <a:schemeClr val="tx2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CA"/>
            </a:p>
          </p:txBody>
        </p:sp>
        <p:sp>
          <p:nvSpPr>
            <p:cNvPr id="179209" name="Text Box 3081"/>
            <p:cNvSpPr txBox="1">
              <a:spLocks noChangeArrowheads="1"/>
            </p:cNvSpPr>
            <p:nvPr/>
          </p:nvSpPr>
          <p:spPr bwMode="auto">
            <a:xfrm>
              <a:off x="5465176" y="4080744"/>
              <a:ext cx="818773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fr-CA" dirty="0">
                  <a:solidFill>
                    <a:srgbClr val="003366"/>
                  </a:solidFill>
                  <a:latin typeface="Verdana" pitchFamily="34" charset="0"/>
                </a:rPr>
                <a:t>ATM</a:t>
              </a:r>
            </a:p>
          </p:txBody>
        </p:sp>
        <p:sp>
          <p:nvSpPr>
            <p:cNvPr id="179208" name="Line 3080"/>
            <p:cNvSpPr>
              <a:spLocks noChangeShapeType="1"/>
            </p:cNvSpPr>
            <p:nvPr/>
          </p:nvSpPr>
          <p:spPr bwMode="auto">
            <a:xfrm>
              <a:off x="4883855" y="4218586"/>
              <a:ext cx="580550" cy="1748"/>
            </a:xfrm>
            <a:prstGeom prst="line">
              <a:avLst/>
            </a:prstGeom>
            <a:noFill/>
            <a:ln w="76200">
              <a:solidFill>
                <a:schemeClr val="tx2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CA"/>
            </a:p>
          </p:txBody>
        </p:sp>
        <p:sp>
          <p:nvSpPr>
            <p:cNvPr id="179211" name="Text Box 3083"/>
            <p:cNvSpPr txBox="1">
              <a:spLocks noChangeArrowheads="1"/>
            </p:cNvSpPr>
            <p:nvPr/>
          </p:nvSpPr>
          <p:spPr bwMode="auto">
            <a:xfrm>
              <a:off x="3733231" y="5386075"/>
              <a:ext cx="1037181" cy="3705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fr-CA" dirty="0" err="1">
                  <a:solidFill>
                    <a:srgbClr val="003366"/>
                  </a:solidFill>
                  <a:latin typeface="Verdana" pitchFamily="34" charset="0"/>
                </a:rPr>
                <a:t>Steam</a:t>
              </a:r>
              <a:endParaRPr lang="fr-CA" dirty="0">
                <a:solidFill>
                  <a:srgbClr val="003366"/>
                </a:solidFill>
                <a:latin typeface="Verdana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83949" y="1943101"/>
              <a:ext cx="2194541" cy="3182540"/>
            </a:xfrm>
            <a:prstGeom prst="rect">
              <a:avLst/>
            </a:prstGeom>
          </p:spPr>
        </p:pic>
        <p:sp>
          <p:nvSpPr>
            <p:cNvPr id="13" name="Text Box 3081"/>
            <p:cNvSpPr txBox="1">
              <a:spLocks noChangeArrowheads="1"/>
            </p:cNvSpPr>
            <p:nvPr/>
          </p:nvSpPr>
          <p:spPr bwMode="auto">
            <a:xfrm>
              <a:off x="8887876" y="3870926"/>
              <a:ext cx="818773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fr-CA" dirty="0">
                  <a:solidFill>
                    <a:srgbClr val="003366"/>
                  </a:solidFill>
                  <a:latin typeface="Verdana" pitchFamily="34" charset="0"/>
                </a:rPr>
                <a:t>ATM</a:t>
              </a:r>
            </a:p>
          </p:txBody>
        </p:sp>
        <p:sp>
          <p:nvSpPr>
            <p:cNvPr id="14" name="Line 3080"/>
            <p:cNvSpPr>
              <a:spLocks noChangeShapeType="1"/>
            </p:cNvSpPr>
            <p:nvPr/>
          </p:nvSpPr>
          <p:spPr bwMode="auto">
            <a:xfrm rot="20615857">
              <a:off x="8362844" y="4182597"/>
              <a:ext cx="580550" cy="1748"/>
            </a:xfrm>
            <a:prstGeom prst="line">
              <a:avLst/>
            </a:prstGeom>
            <a:noFill/>
            <a:ln w="76200">
              <a:solidFill>
                <a:schemeClr val="tx2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CA"/>
            </a:p>
          </p:txBody>
        </p:sp>
        <p:sp>
          <p:nvSpPr>
            <p:cNvPr id="15" name="Line 3079"/>
            <p:cNvSpPr>
              <a:spLocks noChangeShapeType="1"/>
            </p:cNvSpPr>
            <p:nvPr/>
          </p:nvSpPr>
          <p:spPr bwMode="auto">
            <a:xfrm flipH="1" flipV="1">
              <a:off x="7524752" y="5000023"/>
              <a:ext cx="1105" cy="432714"/>
            </a:xfrm>
            <a:prstGeom prst="line">
              <a:avLst/>
            </a:prstGeom>
            <a:noFill/>
            <a:ln w="76200">
              <a:solidFill>
                <a:schemeClr val="tx2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CA"/>
            </a:p>
          </p:txBody>
        </p:sp>
        <p:sp>
          <p:nvSpPr>
            <p:cNvPr id="3" name="Text Box 3083">
              <a:extLst>
                <a:ext uri="{FF2B5EF4-FFF2-40B4-BE49-F238E27FC236}">
                  <a16:creationId xmlns:a16="http://schemas.microsoft.com/office/drawing/2014/main" id="{D4D8F413-4E01-8862-967A-FDFDFBC94D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6161" y="5386075"/>
              <a:ext cx="1037181" cy="3705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fr-CA" dirty="0" err="1">
                  <a:solidFill>
                    <a:srgbClr val="003366"/>
                  </a:solidFill>
                  <a:latin typeface="Verdana" pitchFamily="34" charset="0"/>
                </a:rPr>
                <a:t>Steam</a:t>
              </a:r>
              <a:endParaRPr lang="fr-CA" dirty="0">
                <a:solidFill>
                  <a:srgbClr val="003366"/>
                </a:solidFill>
                <a:latin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7703883"/>
      </p:ext>
    </p:extLst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CA022-11B7-B5A7-706D-A3CE58B11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000375"/>
            <a:ext cx="8229600" cy="857250"/>
          </a:xfrm>
        </p:spPr>
        <p:txBody>
          <a:bodyPr/>
          <a:lstStyle/>
          <a:p>
            <a:r>
              <a:rPr lang="en-US" altLang="en-US" dirty="0"/>
              <a:t>Yankee Control Methods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92539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95400"/>
            <a:ext cx="5693334" cy="51054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dirty="0"/>
              <a:t>Method 1 - Control thermocompressor from pressure control loop (preferred) 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Thermocompressor opens fully, then make-up valve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Blow-through meter controls valve at thermocompressor inlet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Used when make-up and motive steam from same source with no electrical power generation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Used when motive steam pressures are low and Blow-through rates are high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Used if motive flow is a high percentage of total make-up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Avoids the controller </a:t>
            </a:r>
            <a:r>
              <a:rPr lang="en-US" sz="1800" dirty="0" err="1"/>
              <a:t>deadband</a:t>
            </a:r>
            <a:r>
              <a:rPr lang="en-US" sz="1800" dirty="0"/>
              <a:t> that can exist with traditional logic (with “low select” function block)</a:t>
            </a:r>
            <a:endParaRPr lang="en-US" altLang="en-US" sz="1800" dirty="0"/>
          </a:p>
          <a:p>
            <a:pPr>
              <a:lnSpc>
                <a:spcPct val="90000"/>
              </a:lnSpc>
              <a:buFontTx/>
              <a:buNone/>
            </a:pPr>
            <a:endParaRPr lang="en-US" alt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4FEAC4-DCE6-4C37-BB74-6D440E964C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0" y="1143000"/>
            <a:ext cx="4288866" cy="5156556"/>
          </a:xfrm>
          <a:prstGeom prst="rect">
            <a:avLst/>
          </a:prstGeom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05709"/>
            <a:ext cx="9144000" cy="857250"/>
          </a:xfrm>
        </p:spPr>
        <p:txBody>
          <a:bodyPr/>
          <a:lstStyle/>
          <a:p>
            <a:r>
              <a:rPr lang="en-US" altLang="en-US" dirty="0"/>
              <a:t>Thermocompressor Control</a:t>
            </a:r>
          </a:p>
        </p:txBody>
      </p:sp>
    </p:spTree>
    <p:extLst>
      <p:ext uri="{BB962C8B-B14F-4D97-AF65-F5344CB8AC3E}">
        <p14:creationId xmlns:p14="http://schemas.microsoft.com/office/powerpoint/2010/main" val="273630672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219200"/>
            <a:ext cx="5638800" cy="50292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sz="2400" dirty="0"/>
              <a:t>Method 2 - Control thermocompressor motive based on blow-through flow or DP transmitter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Used if motive steam pressure is high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Used if blow-through flow rates are relatively low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Motive steam much more costly than make-up steam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Motive steam flow is only a small portion of Yankee condensing load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Yankee might be operated over such a wide pressure range there is risk of thermocompressor “choking</a:t>
            </a:r>
            <a:endParaRPr lang="en-US" sz="3600" dirty="0"/>
          </a:p>
          <a:p>
            <a:pPr lvl="1">
              <a:lnSpc>
                <a:spcPct val="90000"/>
              </a:lnSpc>
            </a:pPr>
            <a:endParaRPr lang="en-US" altLang="en-US" sz="1800" dirty="0"/>
          </a:p>
          <a:p>
            <a:pPr lvl="1">
              <a:lnSpc>
                <a:spcPct val="90000"/>
              </a:lnSpc>
            </a:pPr>
            <a:endParaRPr lang="en-US" altLang="en-US" sz="1800" dirty="0"/>
          </a:p>
          <a:p>
            <a:pPr lvl="1">
              <a:lnSpc>
                <a:spcPct val="90000"/>
              </a:lnSpc>
            </a:pPr>
            <a:endParaRPr lang="en-US" altLang="en-US" sz="1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59CF7F-3E86-4BDB-8E3E-E1747789F8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600" y="1104900"/>
            <a:ext cx="4195351" cy="5143500"/>
          </a:xfrm>
          <a:prstGeom prst="rect">
            <a:avLst/>
          </a:prstGeom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76200"/>
            <a:ext cx="9144000" cy="857250"/>
          </a:xfrm>
        </p:spPr>
        <p:txBody>
          <a:bodyPr anchor="t">
            <a:normAutofit/>
          </a:bodyPr>
          <a:lstStyle/>
          <a:p>
            <a:r>
              <a:rPr lang="en-US" altLang="en-US" dirty="0"/>
              <a:t>Thermocompressor Control</a:t>
            </a:r>
          </a:p>
        </p:txBody>
      </p:sp>
    </p:spTree>
    <p:extLst>
      <p:ext uri="{BB962C8B-B14F-4D97-AF65-F5344CB8AC3E}">
        <p14:creationId xmlns:p14="http://schemas.microsoft.com/office/powerpoint/2010/main" val="358423523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1524001" y="628615"/>
            <a:ext cx="9143999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latin typeface="+mj-lt"/>
              </a:rPr>
              <a:t>Differential Pressure Control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99685F3-67E7-F477-0151-EF77F98D3974}"/>
              </a:ext>
            </a:extLst>
          </p:cNvPr>
          <p:cNvGrpSpPr/>
          <p:nvPr/>
        </p:nvGrpSpPr>
        <p:grpSpPr>
          <a:xfrm>
            <a:off x="2057401" y="1828800"/>
            <a:ext cx="8269235" cy="4572000"/>
            <a:chOff x="1752600" y="1828800"/>
            <a:chExt cx="7050035" cy="4071593"/>
          </a:xfrm>
        </p:grpSpPr>
        <p:pic>
          <p:nvPicPr>
            <p:cNvPr id="63644" name="Picture 63643">
              <a:extLst>
                <a:ext uri="{FF2B5EF4-FFF2-40B4-BE49-F238E27FC236}">
                  <a16:creationId xmlns:a16="http://schemas.microsoft.com/office/drawing/2014/main" id="{E3138629-6E26-4073-9E00-91E374102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52600" y="1828800"/>
              <a:ext cx="7050035" cy="4071593"/>
            </a:xfrm>
            <a:prstGeom prst="rect">
              <a:avLst/>
            </a:prstGeom>
          </p:spPr>
        </p:pic>
        <p:sp>
          <p:nvSpPr>
            <p:cNvPr id="189" name="Rectangle 155">
              <a:extLst>
                <a:ext uri="{FF2B5EF4-FFF2-40B4-BE49-F238E27FC236}">
                  <a16:creationId xmlns:a16="http://schemas.microsoft.com/office/drawing/2014/main" id="{6CB0F182-464C-42CB-9DA4-F4164E16B11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310848" y="3239515"/>
              <a:ext cx="6321287" cy="3428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3757524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1796503" y="685801"/>
            <a:ext cx="8598995" cy="775765"/>
          </a:xfrm>
        </p:spPr>
        <p:txBody>
          <a:bodyPr/>
          <a:lstStyle/>
          <a:p>
            <a:r>
              <a:rPr lang="en-US" dirty="0">
                <a:ea typeface="ＭＳ Ｐゴシック" pitchFamily="34" charset="-128"/>
              </a:rPr>
              <a:t>Differential Pressure Control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idx="1"/>
          </p:nvPr>
        </p:nvSpPr>
        <p:spPr>
          <a:xfrm>
            <a:off x="1855915" y="1884427"/>
            <a:ext cx="8598995" cy="401543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ea typeface="ＭＳ Ｐゴシック" pitchFamily="34" charset="-128"/>
              </a:rPr>
              <a:t>Advantages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ea typeface="ＭＳ Ｐゴシック" pitchFamily="34" charset="-128"/>
              </a:rPr>
              <a:t>Simple to understand and operate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ea typeface="ＭＳ Ｐゴシック" pitchFamily="34" charset="-128"/>
              </a:rPr>
              <a:t>Can be set at a “safe” level to handle all operating points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ea typeface="ＭＳ Ｐゴシック" pitchFamily="34" charset="-128"/>
              </a:rPr>
              <a:t>Reliable and well accepted method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ea typeface="ＭＳ Ｐゴシック" pitchFamily="34" charset="-128"/>
              </a:rPr>
              <a:t>Less equipment</a:t>
            </a:r>
            <a:br>
              <a:rPr lang="en-US" sz="1800" dirty="0">
                <a:ea typeface="ＭＳ Ｐゴシック" pitchFamily="34" charset="-128"/>
              </a:rPr>
            </a:br>
            <a:endParaRPr lang="en-US" sz="1800" dirty="0">
              <a:ea typeface="ＭＳ Ｐゴシック" pitchFamily="34" charset="-128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ea typeface="ＭＳ Ｐゴシック" pitchFamily="34" charset="-128"/>
              </a:rPr>
              <a:t>Disadvantages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ea typeface="ＭＳ Ｐゴシック" pitchFamily="34" charset="-128"/>
              </a:rPr>
              <a:t>Operators are required to set differential pressures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ea typeface="ＭＳ Ｐゴシック" pitchFamily="34" charset="-128"/>
              </a:rPr>
              <a:t>“Worst case” differential pressures are usually used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ea typeface="ＭＳ Ｐゴシック" pitchFamily="34" charset="-128"/>
              </a:rPr>
              <a:t>Higher blow-through steam flows when “worst case used”</a:t>
            </a:r>
          </a:p>
          <a:p>
            <a:pPr lvl="2">
              <a:lnSpc>
                <a:spcPct val="90000"/>
              </a:lnSpc>
            </a:pPr>
            <a:r>
              <a:rPr lang="en-US" sz="1800" dirty="0">
                <a:ea typeface="ＭＳ Ｐゴシック" pitchFamily="34" charset="-128"/>
              </a:rPr>
              <a:t>Steam venting and waste possible</a:t>
            </a:r>
          </a:p>
          <a:p>
            <a:pPr lvl="2">
              <a:lnSpc>
                <a:spcPct val="90000"/>
              </a:lnSpc>
            </a:pPr>
            <a:r>
              <a:rPr lang="en-US" sz="1800" dirty="0">
                <a:ea typeface="ＭＳ Ｐゴシック" pitchFamily="34" charset="-128"/>
              </a:rPr>
              <a:t>Increased losses to condenser </a:t>
            </a:r>
          </a:p>
          <a:p>
            <a:pPr lvl="2">
              <a:lnSpc>
                <a:spcPct val="90000"/>
              </a:lnSpc>
            </a:pPr>
            <a:r>
              <a:rPr lang="en-US" sz="1800" dirty="0">
                <a:ea typeface="ＭＳ Ｐゴシック" pitchFamily="34" charset="-128"/>
              </a:rPr>
              <a:t>Potentially high motive steam use depending on the thermocompressor control method</a:t>
            </a:r>
          </a:p>
          <a:p>
            <a:pPr lvl="1">
              <a:lnSpc>
                <a:spcPct val="90000"/>
              </a:lnSpc>
            </a:pPr>
            <a:r>
              <a:rPr lang="en-US" sz="1600" dirty="0">
                <a:ea typeface="ＭＳ Ｐゴシック" pitchFamily="34" charset="-128"/>
              </a:rPr>
              <a:t>Excessive venting &amp; waste on breaks</a:t>
            </a:r>
          </a:p>
        </p:txBody>
      </p:sp>
    </p:spTree>
    <p:extLst>
      <p:ext uri="{BB962C8B-B14F-4D97-AF65-F5344CB8AC3E}">
        <p14:creationId xmlns:p14="http://schemas.microsoft.com/office/powerpoint/2010/main" val="760913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/>
              <a:t>Yankee Safety Risks</a:t>
            </a:r>
          </a:p>
        </p:txBody>
      </p:sp>
      <p:pic>
        <p:nvPicPr>
          <p:cNvPr id="20482" name="Picture 2" descr="E:\Memory Sticks\Removable Disk (F)\Yankee Failures\SLD17H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649" y="1422725"/>
            <a:ext cx="5612938" cy="453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311376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1524000" y="457200"/>
            <a:ext cx="9144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000" dirty="0">
                <a:latin typeface="+mj-lt"/>
              </a:rPr>
              <a:t>Blow-through Control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F03F1C3-DBD6-4471-D06A-B709F9B6BC27}"/>
              </a:ext>
            </a:extLst>
          </p:cNvPr>
          <p:cNvGrpSpPr/>
          <p:nvPr/>
        </p:nvGrpSpPr>
        <p:grpSpPr>
          <a:xfrm>
            <a:off x="1679298" y="1600200"/>
            <a:ext cx="8833404" cy="4900681"/>
            <a:chOff x="1691131" y="1804919"/>
            <a:chExt cx="7142272" cy="4124862"/>
          </a:xfrm>
        </p:grpSpPr>
        <p:pic>
          <p:nvPicPr>
            <p:cNvPr id="63644" name="Picture 63643">
              <a:extLst>
                <a:ext uri="{FF2B5EF4-FFF2-40B4-BE49-F238E27FC236}">
                  <a16:creationId xmlns:a16="http://schemas.microsoft.com/office/drawing/2014/main" id="{E3138629-6E26-4073-9E00-91E374102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1131" y="1804919"/>
              <a:ext cx="7142272" cy="4124862"/>
            </a:xfrm>
            <a:prstGeom prst="rect">
              <a:avLst/>
            </a:prstGeom>
          </p:spPr>
        </p:pic>
        <p:sp>
          <p:nvSpPr>
            <p:cNvPr id="189" name="Rectangle 155">
              <a:extLst>
                <a:ext uri="{FF2B5EF4-FFF2-40B4-BE49-F238E27FC236}">
                  <a16:creationId xmlns:a16="http://schemas.microsoft.com/office/drawing/2014/main" id="{6CB0F182-464C-42CB-9DA4-F4164E16B1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V="1">
              <a:off x="5583335" y="3677512"/>
              <a:ext cx="3586635" cy="3428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9898046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pitchFamily="34" charset="-128"/>
              </a:rPr>
              <a:t>Blow-through Control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447800" y="1524000"/>
            <a:ext cx="8425777" cy="180637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ea typeface="ＭＳ Ｐゴシック" pitchFamily="34" charset="-128"/>
              </a:rPr>
              <a:t>Advantages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ea typeface="ＭＳ Ｐゴシック" pitchFamily="34" charset="-128"/>
              </a:rPr>
              <a:t>Reduced venting on sheet breaks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ea typeface="ＭＳ Ｐゴシック" pitchFamily="34" charset="-128"/>
              </a:rPr>
              <a:t>Adjusts blow-through flow as Yankee pressures &amp; condensing loads change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ea typeface="ＭＳ Ｐゴシック" pitchFamily="34" charset="-128"/>
              </a:rPr>
              <a:t>Adjusts to flooding Yankee or high load situations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ea typeface="ＭＳ Ｐゴシック" pitchFamily="34" charset="-128"/>
              </a:rPr>
              <a:t>Senses loss of blow-through flow and automatically increases differential pressure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1524000" y="4114800"/>
            <a:ext cx="8050332" cy="1118151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ea typeface="ＭＳ Ｐゴシック" pitchFamily="34" charset="-128"/>
              </a:rPr>
              <a:t>Disadvantages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ea typeface="ＭＳ Ｐゴシック" pitchFamily="34" charset="-128"/>
              </a:rPr>
              <a:t>More difficult to understand 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ea typeface="ＭＳ Ｐゴシック" pitchFamily="34" charset="-128"/>
              </a:rPr>
              <a:t>Requires more equipment flow orifice, flow transmitter, &amp; differential transmitter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ea typeface="ＭＳ Ｐゴシック" pitchFamily="34" charset="-128"/>
              </a:rPr>
              <a:t>Tanks must have good condensate separation to provide a good control signal</a:t>
            </a:r>
          </a:p>
        </p:txBody>
      </p:sp>
    </p:spTree>
    <p:extLst>
      <p:ext uri="{BB962C8B-B14F-4D97-AF65-F5344CB8AC3E}">
        <p14:creationId xmlns:p14="http://schemas.microsoft.com/office/powerpoint/2010/main" val="48872400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95500" y="2114550"/>
            <a:ext cx="9639300" cy="3371850"/>
          </a:xfrm>
        </p:spPr>
        <p:txBody>
          <a:bodyPr>
            <a:noAutofit/>
          </a:bodyPr>
          <a:lstStyle/>
          <a:p>
            <a:r>
              <a:rPr lang="en-US" sz="2400" dirty="0"/>
              <a:t>Vortex flow meters are preferred in most cases where Yankee will be operated over a narrow pressure range</a:t>
            </a:r>
          </a:p>
          <a:p>
            <a:pPr lvl="1"/>
            <a:r>
              <a:rPr lang="en-US" sz="1800" dirty="0"/>
              <a:t>Measures steam velocity</a:t>
            </a:r>
          </a:p>
          <a:p>
            <a:pPr lvl="1"/>
            <a:r>
              <a:rPr lang="en-US" sz="1800" dirty="0"/>
              <a:t>Good turndown</a:t>
            </a:r>
          </a:p>
          <a:p>
            <a:pPr lvl="1"/>
            <a:r>
              <a:rPr lang="en-US" sz="1800" dirty="0"/>
              <a:t>Reliable</a:t>
            </a:r>
          </a:p>
          <a:p>
            <a:pPr lvl="1"/>
            <a:r>
              <a:rPr lang="en-US" sz="1800" dirty="0"/>
              <a:t>Accurate</a:t>
            </a:r>
          </a:p>
          <a:p>
            <a:pPr lvl="1"/>
            <a:r>
              <a:rPr lang="en-US" sz="1800" dirty="0"/>
              <a:t>Simple</a:t>
            </a:r>
          </a:p>
          <a:p>
            <a:pPr lvl="1"/>
            <a:r>
              <a:rPr lang="en-US" sz="1800" dirty="0"/>
              <a:t>Velocity in blow-through line is proportional to soda straw velocity</a:t>
            </a:r>
          </a:p>
          <a:p>
            <a:r>
              <a:rPr lang="en-US" sz="2400" dirty="0"/>
              <a:t>For cases where Yankees will be operated over a wide pressure range, consider blow-through control with an orifice plate flow meter instead</a:t>
            </a:r>
          </a:p>
          <a:p>
            <a:pPr lvl="1"/>
            <a:r>
              <a:rPr lang="en-US" sz="1800" dirty="0"/>
              <a:t>Maintains constant </a:t>
            </a:r>
            <a:r>
              <a:rPr lang="en-US" sz="1800" u="sng" dirty="0"/>
              <a:t>momentum</a:t>
            </a:r>
            <a:r>
              <a:rPr lang="en-US" sz="1800" dirty="0"/>
              <a:t> of blow-through (Vortex does not.)</a:t>
            </a:r>
          </a:p>
          <a:p>
            <a:pPr lvl="2"/>
            <a:endParaRPr lang="en-US" sz="700" dirty="0"/>
          </a:p>
          <a:p>
            <a:pPr lvl="1"/>
            <a:endParaRPr lang="en-US" sz="9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Yankee Steam System Design</a:t>
            </a:r>
          </a:p>
        </p:txBody>
      </p:sp>
    </p:spTree>
    <p:extLst>
      <p:ext uri="{BB962C8B-B14F-4D97-AF65-F5344CB8AC3E}">
        <p14:creationId xmlns:p14="http://schemas.microsoft.com/office/powerpoint/2010/main" val="380265226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Yankee Steam System Design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81250" y="2228851"/>
            <a:ext cx="8667750" cy="3654313"/>
          </a:xfrm>
        </p:spPr>
        <p:txBody>
          <a:bodyPr>
            <a:noAutofit/>
          </a:bodyPr>
          <a:lstStyle/>
          <a:p>
            <a:r>
              <a:rPr lang="en-US" sz="2800" dirty="0"/>
              <a:t>Yankees should be equipped with both a blow-through flow meter and a DP transmitter</a:t>
            </a:r>
          </a:p>
          <a:p>
            <a:pPr lvl="1"/>
            <a:r>
              <a:rPr lang="en-US" sz="2400" dirty="0"/>
              <a:t>Instrumentation is needed to allow monitoring of syphon condition.</a:t>
            </a:r>
          </a:p>
          <a:p>
            <a:pPr lvl="1"/>
            <a:r>
              <a:rPr lang="en-US" sz="2400" dirty="0"/>
              <a:t>If blow-through increases relative to differential pressure, there is likely a breach in the syphoning system.</a:t>
            </a:r>
          </a:p>
          <a:p>
            <a:pPr lvl="1"/>
            <a:r>
              <a:rPr lang="en-US" sz="2400" dirty="0"/>
              <a:t>If blow-through decreases relative to differential pressure, soda straws and/or riser pipes might be plugging with magnetite.</a:t>
            </a:r>
          </a:p>
          <a:p>
            <a:endParaRPr lang="en-US" sz="2400" dirty="0"/>
          </a:p>
          <a:p>
            <a:pPr lvl="2"/>
            <a:endParaRPr lang="en-US" sz="1100" dirty="0"/>
          </a:p>
          <a:p>
            <a:pPr lvl="1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3902837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CA022-11B7-B5A7-706D-A3CE58B11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000375"/>
            <a:ext cx="8229600" cy="857250"/>
          </a:xfrm>
        </p:spPr>
        <p:txBody>
          <a:bodyPr/>
          <a:lstStyle/>
          <a:p>
            <a:r>
              <a:rPr lang="en-US" altLang="en-US" dirty="0"/>
              <a:t>Flash Steam Utilization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9362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5D22795-923F-F7D0-096B-FE1AEDE89A2E}"/>
              </a:ext>
            </a:extLst>
          </p:cNvPr>
          <p:cNvGrpSpPr/>
          <p:nvPr/>
        </p:nvGrpSpPr>
        <p:grpSpPr>
          <a:xfrm>
            <a:off x="1809750" y="1691370"/>
            <a:ext cx="8553450" cy="4709430"/>
            <a:chOff x="285750" y="1691370"/>
            <a:chExt cx="7044986" cy="4152652"/>
          </a:xfrm>
        </p:grpSpPr>
        <p:pic>
          <p:nvPicPr>
            <p:cNvPr id="78851" name="Picture 3" descr="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1" t="7901" r="20370" b="1428"/>
            <a:stretch>
              <a:fillRect/>
            </a:stretch>
          </p:blipFill>
          <p:spPr bwMode="auto">
            <a:xfrm>
              <a:off x="2181639" y="1691370"/>
              <a:ext cx="5149097" cy="4152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8852" name="Text Box 4"/>
            <p:cNvSpPr txBox="1">
              <a:spLocks noChangeArrowheads="1"/>
            </p:cNvSpPr>
            <p:nvPr/>
          </p:nvSpPr>
          <p:spPr bwMode="auto">
            <a:xfrm>
              <a:off x="285750" y="3008187"/>
              <a:ext cx="2971800" cy="8141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dirty="0"/>
                <a:t>Flash steam is generated as condensate pressure is reduced through level control valve.</a:t>
              </a:r>
            </a:p>
          </p:txBody>
        </p:sp>
        <p:sp>
          <p:nvSpPr>
            <p:cNvPr id="78853" name="Line 5"/>
            <p:cNvSpPr>
              <a:spLocks noChangeShapeType="1"/>
            </p:cNvSpPr>
            <p:nvPr/>
          </p:nvSpPr>
          <p:spPr bwMode="auto">
            <a:xfrm>
              <a:off x="2514600" y="4171951"/>
              <a:ext cx="742950" cy="11084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2105865" y="306972"/>
            <a:ext cx="8348645" cy="994172"/>
          </a:xfrm>
          <a:noFill/>
        </p:spPr>
        <p:txBody>
          <a:bodyPr anchor="ctr">
            <a:normAutofit/>
          </a:bodyPr>
          <a:lstStyle/>
          <a:p>
            <a:r>
              <a:rPr lang="en-GB" altLang="en-US" dirty="0"/>
              <a:t>No Flash Steam Recovery</a:t>
            </a:r>
          </a:p>
        </p:txBody>
      </p:sp>
    </p:spTree>
    <p:extLst>
      <p:ext uri="{BB962C8B-B14F-4D97-AF65-F5344CB8AC3E}">
        <p14:creationId xmlns:p14="http://schemas.microsoft.com/office/powerpoint/2010/main" val="32778040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524000" y="492592"/>
            <a:ext cx="9144000" cy="529259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altLang="en-US" dirty="0"/>
              <a:t>With Flash Steam Recovery - Condenser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7B3566-ECEC-C5E8-2FCA-F192C92F1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655112"/>
            <a:ext cx="8686800" cy="520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66120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524000" y="457948"/>
            <a:ext cx="9144000" cy="529259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altLang="en-US" dirty="0"/>
              <a:t>With Flash Recovery – Condenser + Shower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30BE94-6961-7B1A-D495-D20474DBA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0984" y="1297280"/>
            <a:ext cx="8270033" cy="556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83767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21678" y="425766"/>
            <a:ext cx="8348645" cy="862968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altLang="en-US" dirty="0"/>
              <a:t>Condensate Direct to Boiler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CB27AA-0E86-2560-C361-3CA960D16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599" y="1288734"/>
            <a:ext cx="7162800" cy="547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967510"/>
      </p:ext>
    </p:extLst>
  </p:cSld>
  <p:clrMapOvr>
    <a:masterClrMapping/>
  </p:clrMapOvr>
  <p:transition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59496" y="742950"/>
            <a:ext cx="9073008" cy="457200"/>
          </a:xfrm>
        </p:spPr>
        <p:txBody>
          <a:bodyPr anchor="t">
            <a:noAutofit/>
          </a:bodyPr>
          <a:lstStyle/>
          <a:p>
            <a:r>
              <a:rPr lang="en-US" altLang="en-US" dirty="0"/>
              <a:t>Summary – Safety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FE6B10EB-6182-BE71-FDEE-C20AB8DA6269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286000"/>
            <a:ext cx="10831512" cy="4724400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kern="0" dirty="0"/>
              <a:t>Avoid rapid temperature changes and uneven heating or cooling</a:t>
            </a:r>
          </a:p>
          <a:p>
            <a:pPr>
              <a:spcBef>
                <a:spcPct val="50000"/>
              </a:spcBef>
            </a:pPr>
            <a:r>
              <a:rPr lang="en-US" sz="2400" kern="0" dirty="0"/>
              <a:t>Have the cylinder rotating whenever possible</a:t>
            </a:r>
          </a:p>
          <a:p>
            <a:pPr>
              <a:spcBef>
                <a:spcPct val="50000"/>
              </a:spcBef>
            </a:pPr>
            <a:r>
              <a:rPr lang="en-US" sz="2400" kern="0" dirty="0"/>
              <a:t>Ensure your de-rate records are complete and accurate</a:t>
            </a:r>
          </a:p>
          <a:p>
            <a:pPr>
              <a:spcBef>
                <a:spcPct val="50000"/>
              </a:spcBef>
            </a:pPr>
            <a:r>
              <a:rPr lang="en-US" sz="2400" kern="0" dirty="0"/>
              <a:t>Inspect when accidents happen and investigate the impact</a:t>
            </a:r>
          </a:p>
          <a:p>
            <a:pPr>
              <a:spcBef>
                <a:spcPct val="50000"/>
              </a:spcBef>
            </a:pPr>
            <a:r>
              <a:rPr lang="en-US" sz="2400" kern="0" dirty="0"/>
              <a:t>Keep thorough records of all Yankee Cylinder maintenance and incidents</a:t>
            </a:r>
          </a:p>
          <a:p>
            <a:pPr>
              <a:spcBef>
                <a:spcPct val="50000"/>
              </a:spcBef>
            </a:pPr>
            <a:r>
              <a:rPr lang="en-US" sz="2400" kern="0" dirty="0"/>
              <a:t>Use manufacturer instructions  for Yankee Cylinder operations</a:t>
            </a:r>
          </a:p>
          <a:p>
            <a:pPr>
              <a:spcBef>
                <a:spcPct val="50000"/>
              </a:spcBef>
            </a:pPr>
            <a:endParaRPr lang="en-US" sz="2400" kern="0" dirty="0"/>
          </a:p>
        </p:txBody>
      </p:sp>
    </p:spTree>
    <p:extLst>
      <p:ext uri="{BB962C8B-B14F-4D97-AF65-F5344CB8AC3E}">
        <p14:creationId xmlns:p14="http://schemas.microsoft.com/office/powerpoint/2010/main" val="4145322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819275" y="503238"/>
            <a:ext cx="8382000" cy="609600"/>
          </a:xfrm>
        </p:spPr>
        <p:txBody>
          <a:bodyPr/>
          <a:lstStyle/>
          <a:p>
            <a:pPr algn="ctr"/>
            <a:r>
              <a:rPr lang="en-US" altLang="en-US" dirty="0">
                <a:solidFill>
                  <a:schemeClr val="tx1"/>
                </a:solidFill>
              </a:rPr>
              <a:t>Would you Light the Fuse ?</a:t>
            </a:r>
          </a:p>
        </p:txBody>
      </p:sp>
      <p:pic>
        <p:nvPicPr>
          <p:cNvPr id="27651" name="Picture 3" descr="V:\Press &amp; Yankee Section Training\Bilder till Utbildning\Kenneth M\TNT\Dynamite_3d_2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1" r="21507"/>
          <a:stretch>
            <a:fillRect/>
          </a:stretch>
        </p:blipFill>
        <p:spPr bwMode="auto">
          <a:xfrm>
            <a:off x="1963738" y="1936750"/>
            <a:ext cx="3948112" cy="4097338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5819775" y="3306764"/>
            <a:ext cx="598488" cy="628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dirty="0">
                <a:solidFill>
                  <a:srgbClr val="990033"/>
                </a:solidFill>
                <a:latin typeface="Arial" pitchFamily="34" charset="0"/>
              </a:rPr>
              <a:t>=</a:t>
            </a:r>
          </a:p>
        </p:txBody>
      </p:sp>
      <p:pic>
        <p:nvPicPr>
          <p:cNvPr id="27653" name="Picture 5" descr="V:\Press &amp; Yankee Section Training\Bilder till Utbildning\Kenneth M\TNT\vatten_på_yankee cop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" r="15604"/>
          <a:stretch>
            <a:fillRect/>
          </a:stretch>
        </p:blipFill>
        <p:spPr bwMode="auto">
          <a:xfrm>
            <a:off x="6399214" y="1931988"/>
            <a:ext cx="4046537" cy="4087812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1781176" y="1171575"/>
            <a:ext cx="41624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dirty="0">
                <a:latin typeface="Arial" pitchFamily="34" charset="0"/>
              </a:rPr>
              <a:t>70 kg TNT</a:t>
            </a: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6332538" y="1000126"/>
            <a:ext cx="41275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dirty="0">
                <a:latin typeface="Arial" pitchFamily="34" charset="0"/>
              </a:rPr>
              <a:t>D.5500 x 4500 @ 600 kPa</a:t>
            </a:r>
          </a:p>
        </p:txBody>
      </p:sp>
    </p:spTree>
    <p:extLst>
      <p:ext uri="{BB962C8B-B14F-4D97-AF65-F5344CB8AC3E}">
        <p14:creationId xmlns:p14="http://schemas.microsoft.com/office/powerpoint/2010/main" val="56281018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59496" y="742950"/>
            <a:ext cx="9073008" cy="457200"/>
          </a:xfrm>
        </p:spPr>
        <p:txBody>
          <a:bodyPr anchor="t">
            <a:noAutofit/>
          </a:bodyPr>
          <a:lstStyle/>
          <a:p>
            <a:r>
              <a:rPr lang="en-US" altLang="en-US" dirty="0"/>
              <a:t>Summary – Steam System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752600"/>
            <a:ext cx="10896600" cy="4495800"/>
          </a:xfrm>
        </p:spPr>
        <p:txBody>
          <a:bodyPr>
            <a:noAutofit/>
          </a:bodyPr>
          <a:lstStyle/>
          <a:p>
            <a:r>
              <a:rPr lang="en-US" altLang="en-US" sz="2400" dirty="0"/>
              <a:t>Thermocompressor systems used almost exclusively on Yankee dryers</a:t>
            </a:r>
          </a:p>
          <a:p>
            <a:r>
              <a:rPr lang="en-US" altLang="en-US" sz="2400" dirty="0"/>
              <a:t>Blow-through steam is required to evacuate condensate from the Yankee</a:t>
            </a:r>
          </a:p>
          <a:p>
            <a:r>
              <a:rPr lang="en-US" altLang="en-US" sz="2400" dirty="0"/>
              <a:t>Very high blow-through flows and differential pressures typical</a:t>
            </a:r>
          </a:p>
          <a:p>
            <a:r>
              <a:rPr lang="en-US" altLang="en-US" sz="2400" dirty="0"/>
              <a:t>Design of thermocompressor is critical and must match syphon curve</a:t>
            </a:r>
          </a:p>
          <a:p>
            <a:pPr lvl="1"/>
            <a:r>
              <a:rPr lang="en-US" altLang="en-US" sz="2000" dirty="0"/>
              <a:t>High-efficiency designs are advantageous</a:t>
            </a:r>
          </a:p>
          <a:p>
            <a:r>
              <a:rPr lang="en-US" altLang="en-US" sz="2400" dirty="0"/>
              <a:t>Separator design is extremely important</a:t>
            </a:r>
          </a:p>
          <a:p>
            <a:r>
              <a:rPr lang="en-US" altLang="en-US" sz="2400" dirty="0"/>
              <a:t>Vortex flow meter are commonly used for condensate evacuation</a:t>
            </a:r>
          </a:p>
          <a:p>
            <a:pPr lvl="1"/>
            <a:r>
              <a:rPr lang="en-US" altLang="en-US" sz="2000" dirty="0"/>
              <a:t>Produces correct velocity in syphon straws and risers</a:t>
            </a:r>
          </a:p>
          <a:p>
            <a:r>
              <a:rPr lang="en-US" sz="2400" dirty="0"/>
              <a:t>Yankees should be equipped with both a blow-through flow meter and a DP transmitter for trending and troubleshooting</a:t>
            </a:r>
            <a:endParaRPr lang="en-US" altLang="en-US" sz="2400" dirty="0"/>
          </a:p>
          <a:p>
            <a:r>
              <a:rPr lang="en-US" altLang="en-US" sz="2400" dirty="0"/>
              <a:t>Flash steam from high temperature condensate should be used in process</a:t>
            </a:r>
          </a:p>
        </p:txBody>
      </p:sp>
    </p:spTree>
    <p:extLst>
      <p:ext uri="{BB962C8B-B14F-4D97-AF65-F5344CB8AC3E}">
        <p14:creationId xmlns:p14="http://schemas.microsoft.com/office/powerpoint/2010/main" val="404070201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028">
            <a:extLst>
              <a:ext uri="{FF2B5EF4-FFF2-40B4-BE49-F238E27FC236}">
                <a16:creationId xmlns:a16="http://schemas.microsoft.com/office/drawing/2014/main" id="{9AB35DC9-3142-4C5C-94B9-898E9E4A71D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95525" y="3000375"/>
            <a:ext cx="7600950" cy="857250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solidFill>
                  <a:schemeClr val="tx1"/>
                </a:solidFill>
                <a:latin typeface="Arial Black" panose="020B0A04020102020204" pitchFamily="34" charset="0"/>
              </a:rPr>
              <a:t>Thank You!</a:t>
            </a:r>
          </a:p>
        </p:txBody>
      </p:sp>
      <p:pic>
        <p:nvPicPr>
          <p:cNvPr id="2" name="Picture 10">
            <a:extLst>
              <a:ext uri="{FF2B5EF4-FFF2-40B4-BE49-F238E27FC236}">
                <a16:creationId xmlns:a16="http://schemas.microsoft.com/office/drawing/2014/main" id="{1471ADF7-FA0A-76A8-EDDD-F05635D49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2370138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>
            <a:extLst>
              <a:ext uri="{FF2B5EF4-FFF2-40B4-BE49-F238E27FC236}">
                <a16:creationId xmlns:a16="http://schemas.microsoft.com/office/drawing/2014/main" id="{97CF9100-01DE-AD70-5D4D-86A828160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727684"/>
            <a:ext cx="512445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 b="1" dirty="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ahoma" panose="020B0604030504040204" pitchFamily="34" charset="0"/>
              </a:rPr>
              <a:t>Mike Soucy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ahoma" panose="020B0604030504040204" pitchFamily="34" charset="0"/>
              </a:rPr>
              <a:t>President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ahoma" panose="020B0604030504040204" pitchFamily="34" charset="0"/>
              </a:rPr>
              <a:t>Kadant Johnson Systems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ahoma" panose="020B0604030504040204" pitchFamily="34" charset="0"/>
              </a:rPr>
              <a:t>mike.soucy@kadant.com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164CE5-98E0-BD11-D5C6-4DF45DB276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0200" y="6096001"/>
            <a:ext cx="2615411" cy="44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247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pPr algn="ctr"/>
            <a:r>
              <a:rPr lang="en-US" sz="4300" dirty="0">
                <a:solidFill>
                  <a:schemeClr val="tx1"/>
                </a:solidFill>
              </a:rPr>
              <a:t>Material failure, different types of failure in metals</a:t>
            </a:r>
          </a:p>
        </p:txBody>
      </p:sp>
      <p:sp>
        <p:nvSpPr>
          <p:cNvPr id="5222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11811000" cy="4525963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dirty="0"/>
              <a:t>Ductile material, as example Structural Steel</a:t>
            </a:r>
            <a:endParaRPr lang="en-US" sz="1800" b="1" dirty="0"/>
          </a:p>
          <a:p>
            <a:pPr lvl="1">
              <a:spcBef>
                <a:spcPct val="50000"/>
              </a:spcBef>
            </a:pPr>
            <a:r>
              <a:rPr lang="en-US" dirty="0"/>
              <a:t>1. When stress has reached yield strength, a plastic deformation (change of shape) occurs. This deformation comes from sliding between planes in lattice structure of the material. 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2. Failure when the material is strongly deformed</a:t>
            </a:r>
            <a:r>
              <a:rPr lang="en-US" sz="1400" dirty="0"/>
              <a:t>.</a:t>
            </a:r>
          </a:p>
          <a:p>
            <a:pPr>
              <a:spcBef>
                <a:spcPct val="50000"/>
              </a:spcBef>
            </a:pPr>
            <a:endParaRPr lang="en-US" sz="1600" dirty="0"/>
          </a:p>
          <a:p>
            <a:pPr>
              <a:spcBef>
                <a:spcPct val="50000"/>
              </a:spcBef>
            </a:pPr>
            <a:endParaRPr lang="en-US" sz="1600" b="1" dirty="0"/>
          </a:p>
          <a:p>
            <a:pPr>
              <a:spcBef>
                <a:spcPct val="50000"/>
              </a:spcBef>
            </a:pPr>
            <a:r>
              <a:rPr lang="en-US" dirty="0"/>
              <a:t>Brittle material, as an example Grey Cast Iron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1. Fracture without change in form.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2. Fracture in a plane between two atom layers in the grain structure</a:t>
            </a:r>
            <a:r>
              <a:rPr lang="en-US" sz="1400"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3901</TotalTime>
  <Words>2881</Words>
  <Application>Microsoft Office PowerPoint</Application>
  <PresentationFormat>Widescreen</PresentationFormat>
  <Paragraphs>572</Paragraphs>
  <Slides>81</Slides>
  <Notes>36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81</vt:i4>
      </vt:variant>
    </vt:vector>
  </HeadingPairs>
  <TitlesOfParts>
    <vt:vector size="96" baseType="lpstr">
      <vt:lpstr>Arial</vt:lpstr>
      <vt:lpstr>Arial (Headings)</vt:lpstr>
      <vt:lpstr>Arial Black</vt:lpstr>
      <vt:lpstr>Calibri</vt:lpstr>
      <vt:lpstr>Monotype Corsiva</vt:lpstr>
      <vt:lpstr>Tahoma</vt:lpstr>
      <vt:lpstr>Times</vt:lpstr>
      <vt:lpstr>Times New Roman</vt:lpstr>
      <vt:lpstr>Trebuchet MS</vt:lpstr>
      <vt:lpstr>Verdana</vt:lpstr>
      <vt:lpstr>Wingdings</vt:lpstr>
      <vt:lpstr>1_Default Design</vt:lpstr>
      <vt:lpstr>Photo Editor-foto</vt:lpstr>
      <vt:lpstr>Worksheet</vt:lpstr>
      <vt:lpstr>Equation</vt:lpstr>
      <vt:lpstr>PowerPoint Presentation</vt:lpstr>
      <vt:lpstr>PowerPoint Presentation</vt:lpstr>
      <vt:lpstr>The Yankee Dryer Evolution</vt:lpstr>
      <vt:lpstr>PowerPoint Presentation</vt:lpstr>
      <vt:lpstr>Yankee Safety Risks</vt:lpstr>
      <vt:lpstr>Yankee Safety Risks</vt:lpstr>
      <vt:lpstr>Yankee Safety Risks</vt:lpstr>
      <vt:lpstr>Would you Light the Fuse ?</vt:lpstr>
      <vt:lpstr>Material failure, different types of failure in metals</vt:lpstr>
      <vt:lpstr>PowerPoint Presentation</vt:lpstr>
      <vt:lpstr>Typical Warm-up Process</vt:lpstr>
      <vt:lpstr>Shut-down</vt:lpstr>
      <vt:lpstr>Shut-down </vt:lpstr>
      <vt:lpstr>Yankee Safety Risks</vt:lpstr>
      <vt:lpstr>Rotary Joint with Safety Cover</vt:lpstr>
      <vt:lpstr>Through-shell steam leakage</vt:lpstr>
      <vt:lpstr>Yankee Cylinder Shell Plugging</vt:lpstr>
      <vt:lpstr>Derate Curves</vt:lpstr>
      <vt:lpstr>Head Crack</vt:lpstr>
      <vt:lpstr>Yankee Safety Risks / Bolt failure</vt:lpstr>
      <vt:lpstr>Inspection methods</vt:lpstr>
      <vt:lpstr> TAPPI</vt:lpstr>
      <vt:lpstr>TAPPI Inspection Guidelines</vt:lpstr>
      <vt:lpstr>Documentation</vt:lpstr>
      <vt:lpstr>Record keeping</vt:lpstr>
      <vt:lpstr>PowerPoint Presentation</vt:lpstr>
      <vt:lpstr>Steam System Design Considerations</vt:lpstr>
      <vt:lpstr>Yankee Dryer Steam System Design</vt:lpstr>
      <vt:lpstr>Yankee Dryer Steam System Design</vt:lpstr>
      <vt:lpstr>PowerPoint Presentation</vt:lpstr>
      <vt:lpstr>Equipment Design Parameters</vt:lpstr>
      <vt:lpstr>Components of a Yankee Dryer</vt:lpstr>
      <vt:lpstr>PowerPoint Presentation</vt:lpstr>
      <vt:lpstr>Yankee Syphons</vt:lpstr>
      <vt:lpstr>Condensate Removal with Scoops</vt:lpstr>
      <vt:lpstr>Yankee Dryer - Six Header System</vt:lpstr>
      <vt:lpstr>Ribbed Yankees Have Soda Straws</vt:lpstr>
      <vt:lpstr>Diameter Smooth Bore Yankee</vt:lpstr>
      <vt:lpstr>Estimation Of Blow-through Flows and Differential Pressures</vt:lpstr>
      <vt:lpstr>Yankee Syphon Calculation</vt:lpstr>
      <vt:lpstr>Yankee Syphon Calculation</vt:lpstr>
      <vt:lpstr>Methods for Increasing Heat Transfer/Drying Capacity</vt:lpstr>
      <vt:lpstr>Yankee Turbulator Tube Bars</vt:lpstr>
      <vt:lpstr>Condensate Coefficient - No Dryer Bars </vt:lpstr>
      <vt:lpstr>PowerPoint Presentation</vt:lpstr>
      <vt:lpstr>Rotary Joints</vt:lpstr>
      <vt:lpstr>PT Rotary Joint with Safety Cover</vt:lpstr>
      <vt:lpstr>Rotary Joint Mounting Considerations</vt:lpstr>
      <vt:lpstr>Insulating Sleeve</vt:lpstr>
      <vt:lpstr>Insulating Sleeves</vt:lpstr>
      <vt:lpstr>Thermocompressor Components</vt:lpstr>
      <vt:lpstr>Bernoulli's Equation</vt:lpstr>
      <vt:lpstr>Steam Velocity Profile</vt:lpstr>
      <vt:lpstr>Steam Pressure Profile</vt:lpstr>
      <vt:lpstr>Typical Design Ratios</vt:lpstr>
      <vt:lpstr>Thermocompressor Efficiency</vt:lpstr>
      <vt:lpstr>Thermocompressor Efficiency</vt:lpstr>
      <vt:lpstr>Condensate Separator Stations</vt:lpstr>
      <vt:lpstr>Separator Station Design</vt:lpstr>
      <vt:lpstr>Magnetic Level Indicators</vt:lpstr>
      <vt:lpstr>Pump By-Pass</vt:lpstr>
      <vt:lpstr>Steam Control Valves</vt:lpstr>
      <vt:lpstr>Transmitters</vt:lpstr>
      <vt:lpstr>Safety Valves - Conventional vs Pilot Operated</vt:lpstr>
      <vt:lpstr>Yankee Control Methods</vt:lpstr>
      <vt:lpstr>Thermocompressor Control</vt:lpstr>
      <vt:lpstr>Thermocompressor Control</vt:lpstr>
      <vt:lpstr>PowerPoint Presentation</vt:lpstr>
      <vt:lpstr>Differential Pressure Control</vt:lpstr>
      <vt:lpstr>PowerPoint Presentation</vt:lpstr>
      <vt:lpstr>Blow-through Control</vt:lpstr>
      <vt:lpstr>Yankee Steam System Design</vt:lpstr>
      <vt:lpstr>Yankee Steam System Design</vt:lpstr>
      <vt:lpstr>Flash Steam Utilization</vt:lpstr>
      <vt:lpstr>No Flash Steam Recovery</vt:lpstr>
      <vt:lpstr>PowerPoint Presentation</vt:lpstr>
      <vt:lpstr>PowerPoint Presentation</vt:lpstr>
      <vt:lpstr>PowerPoint Presentation</vt:lpstr>
      <vt:lpstr>Summary – Safety</vt:lpstr>
      <vt:lpstr>Summary – Steam System</vt:lpstr>
      <vt:lpstr>Thank You!</vt:lpstr>
    </vt:vector>
  </TitlesOfParts>
  <Company>Patton &amp; Patton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Ward Patton</dc:creator>
  <cp:lastModifiedBy>Soucy, Mike</cp:lastModifiedBy>
  <cp:revision>253</cp:revision>
  <dcterms:created xsi:type="dcterms:W3CDTF">2008-04-22T18:02:12Z</dcterms:created>
  <dcterms:modified xsi:type="dcterms:W3CDTF">2023-05-24T11:53:29Z</dcterms:modified>
</cp:coreProperties>
</file>