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69"/>
  </p:notesMasterIdLst>
  <p:sldIdLst>
    <p:sldId id="357" r:id="rId2"/>
    <p:sldId id="383" r:id="rId3"/>
    <p:sldId id="261" r:id="rId4"/>
    <p:sldId id="1013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6" r:id="rId13"/>
    <p:sldId id="1023" r:id="rId14"/>
    <p:sldId id="385" r:id="rId15"/>
    <p:sldId id="387" r:id="rId16"/>
    <p:sldId id="1004" r:id="rId17"/>
    <p:sldId id="1005" r:id="rId18"/>
    <p:sldId id="1012" r:id="rId19"/>
    <p:sldId id="282" r:id="rId20"/>
    <p:sldId id="284" r:id="rId21"/>
    <p:sldId id="386" r:id="rId22"/>
    <p:sldId id="539" r:id="rId23"/>
    <p:sldId id="543" r:id="rId24"/>
    <p:sldId id="287" r:id="rId25"/>
    <p:sldId id="288" r:id="rId26"/>
    <p:sldId id="345" r:id="rId27"/>
    <p:sldId id="289" r:id="rId28"/>
    <p:sldId id="342" r:id="rId29"/>
    <p:sldId id="291" r:id="rId30"/>
    <p:sldId id="351" r:id="rId31"/>
    <p:sldId id="344" r:id="rId32"/>
    <p:sldId id="292" r:id="rId33"/>
    <p:sldId id="293" r:id="rId34"/>
    <p:sldId id="294" r:id="rId35"/>
    <p:sldId id="296" r:id="rId36"/>
    <p:sldId id="297" r:id="rId37"/>
    <p:sldId id="298" r:id="rId38"/>
    <p:sldId id="299" r:id="rId39"/>
    <p:sldId id="300" r:id="rId40"/>
    <p:sldId id="302" r:id="rId41"/>
    <p:sldId id="336" r:id="rId42"/>
    <p:sldId id="746" r:id="rId43"/>
    <p:sldId id="307" r:id="rId44"/>
    <p:sldId id="308" r:id="rId45"/>
    <p:sldId id="309" r:id="rId46"/>
    <p:sldId id="312" r:id="rId47"/>
    <p:sldId id="313" r:id="rId48"/>
    <p:sldId id="335" r:id="rId49"/>
    <p:sldId id="748" r:id="rId50"/>
    <p:sldId id="314" r:id="rId51"/>
    <p:sldId id="348" r:id="rId52"/>
    <p:sldId id="347" r:id="rId53"/>
    <p:sldId id="346" r:id="rId54"/>
    <p:sldId id="315" r:id="rId55"/>
    <p:sldId id="341" r:id="rId56"/>
    <p:sldId id="350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84" r:id="rId65"/>
    <p:sldId id="474" r:id="rId66"/>
    <p:sldId id="1025" r:id="rId67"/>
    <p:sldId id="323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139" autoAdjust="0"/>
    <p:restoredTop sz="95940" autoAdjust="0"/>
  </p:normalViewPr>
  <p:slideViewPr>
    <p:cSldViewPr>
      <p:cViewPr varScale="1">
        <p:scale>
          <a:sx n="115" d="100"/>
          <a:sy n="115" d="100"/>
        </p:scale>
        <p:origin x="10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eunjohn\My%20Documents\ExcelWk\catenary%20wir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eunjohn\My%20Documents\ExcelWk\catenary%20wir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48394501886341"/>
          <c:y val="9.4076655052265548E-2"/>
          <c:w val="0.77842150323170378"/>
          <c:h val="0.65156794425087161"/>
        </c:manualLayout>
      </c:layout>
      <c:scatterChart>
        <c:scatterStyle val="lineMarker"/>
        <c:varyColors val="0"/>
        <c:ser>
          <c:idx val="0"/>
          <c:order val="0"/>
          <c:tx>
            <c:v>20 inHg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'catenary wire'!$I$4:$I$55</c:f>
              <c:numCache>
                <c:formatCode>General</c:formatCode>
                <c:ptCount val="52"/>
                <c:pt idx="0">
                  <c:v>0</c:v>
                </c:pt>
                <c:pt idx="1">
                  <c:v>0.25</c:v>
                </c:pt>
                <c:pt idx="2">
                  <c:v>0.27500000000000002</c:v>
                </c:pt>
                <c:pt idx="3">
                  <c:v>0.30000000000000032</c:v>
                </c:pt>
                <c:pt idx="4">
                  <c:v>0.32500000000000634</c:v>
                </c:pt>
                <c:pt idx="5">
                  <c:v>0.35000000000000031</c:v>
                </c:pt>
                <c:pt idx="6">
                  <c:v>0.37500000000000488</c:v>
                </c:pt>
                <c:pt idx="7">
                  <c:v>0.4</c:v>
                </c:pt>
                <c:pt idx="8">
                  <c:v>0.42500000000000032</c:v>
                </c:pt>
                <c:pt idx="9">
                  <c:v>0.45</c:v>
                </c:pt>
                <c:pt idx="10">
                  <c:v>0.47500000000000031</c:v>
                </c:pt>
                <c:pt idx="11">
                  <c:v>0.5</c:v>
                </c:pt>
                <c:pt idx="12">
                  <c:v>0.52500000000000002</c:v>
                </c:pt>
                <c:pt idx="13">
                  <c:v>0.55000000000000004</c:v>
                </c:pt>
                <c:pt idx="14">
                  <c:v>0.57500000000000062</c:v>
                </c:pt>
                <c:pt idx="15">
                  <c:v>0.60000000000000064</c:v>
                </c:pt>
                <c:pt idx="16">
                  <c:v>0.62500000000001132</c:v>
                </c:pt>
                <c:pt idx="17">
                  <c:v>0.65000000000001279</c:v>
                </c:pt>
                <c:pt idx="18">
                  <c:v>0.67500000000001448</c:v>
                </c:pt>
                <c:pt idx="19">
                  <c:v>0.70000000000000062</c:v>
                </c:pt>
                <c:pt idx="20">
                  <c:v>0.72500000000000064</c:v>
                </c:pt>
                <c:pt idx="21">
                  <c:v>0.75000000000001132</c:v>
                </c:pt>
                <c:pt idx="22">
                  <c:v>0.77500000000001001</c:v>
                </c:pt>
                <c:pt idx="23">
                  <c:v>0.8</c:v>
                </c:pt>
                <c:pt idx="24">
                  <c:v>0.82500000000000062</c:v>
                </c:pt>
                <c:pt idx="25">
                  <c:v>0.85000000000000064</c:v>
                </c:pt>
                <c:pt idx="26">
                  <c:v>0.87500000000001132</c:v>
                </c:pt>
                <c:pt idx="27">
                  <c:v>0.9</c:v>
                </c:pt>
                <c:pt idx="28">
                  <c:v>0.92500000000000004</c:v>
                </c:pt>
                <c:pt idx="29">
                  <c:v>0.95000000000000062</c:v>
                </c:pt>
                <c:pt idx="30">
                  <c:v>0.97500000000000064</c:v>
                </c:pt>
                <c:pt idx="31">
                  <c:v>1</c:v>
                </c:pt>
                <c:pt idx="32">
                  <c:v>1.0249999999999753</c:v>
                </c:pt>
                <c:pt idx="33">
                  <c:v>1.0499999999999683</c:v>
                </c:pt>
                <c:pt idx="34">
                  <c:v>1.0749999999999778</c:v>
                </c:pt>
                <c:pt idx="35">
                  <c:v>1.0999999999999719</c:v>
                </c:pt>
                <c:pt idx="36">
                  <c:v>1.1249999999999996</c:v>
                </c:pt>
                <c:pt idx="37">
                  <c:v>1.1499999999999748</c:v>
                </c:pt>
                <c:pt idx="38">
                  <c:v>1.1749999999999994</c:v>
                </c:pt>
                <c:pt idx="39">
                  <c:v>1.1999999999999778</c:v>
                </c:pt>
                <c:pt idx="40">
                  <c:v>1.2249999999999714</c:v>
                </c:pt>
                <c:pt idx="41">
                  <c:v>1.2499999999999618</c:v>
                </c:pt>
                <c:pt idx="42">
                  <c:v>1.2749999999999744</c:v>
                </c:pt>
                <c:pt idx="43">
                  <c:v>1.2999999999999672</c:v>
                </c:pt>
                <c:pt idx="44">
                  <c:v>1.3249999999999778</c:v>
                </c:pt>
                <c:pt idx="45">
                  <c:v>1.349999999999971</c:v>
                </c:pt>
                <c:pt idx="46">
                  <c:v>1.3749999999999978</c:v>
                </c:pt>
                <c:pt idx="47">
                  <c:v>1.3999999999999739</c:v>
                </c:pt>
                <c:pt idx="48">
                  <c:v>1.424999999999967</c:v>
                </c:pt>
                <c:pt idx="49">
                  <c:v>1.4499999999999558</c:v>
                </c:pt>
                <c:pt idx="50">
                  <c:v>1.4749999999999708</c:v>
                </c:pt>
                <c:pt idx="51">
                  <c:v>1.4999999999999614</c:v>
                </c:pt>
              </c:numCache>
            </c:numRef>
          </c:xVal>
          <c:yVal>
            <c:numRef>
              <c:f>'catenary wire'!$M$4:$M$55</c:f>
              <c:numCache>
                <c:formatCode>.0000</c:formatCode>
                <c:ptCount val="52"/>
                <c:pt idx="0">
                  <c:v>0</c:v>
                </c:pt>
                <c:pt idx="1">
                  <c:v>2.1928571428571492E-3</c:v>
                </c:pt>
                <c:pt idx="2">
                  <c:v>2.6533571428572541E-3</c:v>
                </c:pt>
                <c:pt idx="3">
                  <c:v>3.157714285714406E-3</c:v>
                </c:pt>
                <c:pt idx="4">
                  <c:v>3.7059285714286612E-3</c:v>
                </c:pt>
                <c:pt idx="5">
                  <c:v>4.2980000000000795E-3</c:v>
                </c:pt>
                <c:pt idx="6">
                  <c:v>4.9339285714285934E-3</c:v>
                </c:pt>
                <c:pt idx="7">
                  <c:v>5.6137142857142913E-3</c:v>
                </c:pt>
                <c:pt idx="8">
                  <c:v>6.3373571428572513E-3</c:v>
                </c:pt>
                <c:pt idx="9">
                  <c:v>7.1048571428571523E-3</c:v>
                </c:pt>
                <c:pt idx="10">
                  <c:v>7.9162142857145176E-3</c:v>
                </c:pt>
                <c:pt idx="11">
                  <c:v>8.7714285714285706E-3</c:v>
                </c:pt>
                <c:pt idx="12">
                  <c:v>9.6705000000000766E-3</c:v>
                </c:pt>
                <c:pt idx="13">
                  <c:v>1.0613428571428577E-2</c:v>
                </c:pt>
                <c:pt idx="14">
                  <c:v>1.1600214285714582E-2</c:v>
                </c:pt>
                <c:pt idx="15">
                  <c:v>1.2630857142857487E-2</c:v>
                </c:pt>
                <c:pt idx="16">
                  <c:v>1.3705357142857538E-2</c:v>
                </c:pt>
                <c:pt idx="17">
                  <c:v>1.4823714285714482E-2</c:v>
                </c:pt>
                <c:pt idx="18">
                  <c:v>1.5985928571428571E-2</c:v>
                </c:pt>
                <c:pt idx="19">
                  <c:v>1.7192000000000117E-2</c:v>
                </c:pt>
                <c:pt idx="20">
                  <c:v>1.8441928571428581E-2</c:v>
                </c:pt>
                <c:pt idx="21">
                  <c:v>1.9735714285714401E-2</c:v>
                </c:pt>
                <c:pt idx="22">
                  <c:v>2.1073357142857775E-2</c:v>
                </c:pt>
                <c:pt idx="23">
                  <c:v>2.245485714285721E-2</c:v>
                </c:pt>
                <c:pt idx="24">
                  <c:v>2.3880214285715018E-2</c:v>
                </c:pt>
                <c:pt idx="25">
                  <c:v>2.5349428571428606E-2</c:v>
                </c:pt>
                <c:pt idx="26">
                  <c:v>2.6862499999999997E-2</c:v>
                </c:pt>
                <c:pt idx="27">
                  <c:v>2.8419428571428602E-2</c:v>
                </c:pt>
                <c:pt idx="28">
                  <c:v>3.0020214285714948E-2</c:v>
                </c:pt>
                <c:pt idx="29">
                  <c:v>3.1664857142857182E-2</c:v>
                </c:pt>
                <c:pt idx="30">
                  <c:v>3.3353357142857191E-2</c:v>
                </c:pt>
                <c:pt idx="31">
                  <c:v>3.5085714285715261E-2</c:v>
                </c:pt>
                <c:pt idx="32">
                  <c:v>3.6861928571429822E-2</c:v>
                </c:pt>
                <c:pt idx="33">
                  <c:v>3.8682000000000216E-2</c:v>
                </c:pt>
                <c:pt idx="34">
                  <c:v>4.0545928571428545E-2</c:v>
                </c:pt>
                <c:pt idx="35">
                  <c:v>4.2453714285714504E-2</c:v>
                </c:pt>
                <c:pt idx="36">
                  <c:v>4.4405357142857108E-2</c:v>
                </c:pt>
                <c:pt idx="37">
                  <c:v>4.6400857142857077E-2</c:v>
                </c:pt>
                <c:pt idx="38">
                  <c:v>4.8440214285714232E-2</c:v>
                </c:pt>
                <c:pt idx="39">
                  <c:v>5.0523428571428511E-2</c:v>
                </c:pt>
                <c:pt idx="40">
                  <c:v>5.2650499999999933E-2</c:v>
                </c:pt>
                <c:pt idx="41">
                  <c:v>5.4821428571428514E-2</c:v>
                </c:pt>
                <c:pt idx="42">
                  <c:v>5.7036214285715849E-2</c:v>
                </c:pt>
                <c:pt idx="43">
                  <c:v>5.9294857142857094E-2</c:v>
                </c:pt>
                <c:pt idx="44">
                  <c:v>6.1597357142857093E-2</c:v>
                </c:pt>
                <c:pt idx="45">
                  <c:v>6.3943714285714159E-2</c:v>
                </c:pt>
                <c:pt idx="46">
                  <c:v>6.6333928571428932E-2</c:v>
                </c:pt>
                <c:pt idx="47">
                  <c:v>6.8768000000000939E-2</c:v>
                </c:pt>
                <c:pt idx="48">
                  <c:v>7.1245928571428405E-2</c:v>
                </c:pt>
                <c:pt idx="49">
                  <c:v>7.3767714285715602E-2</c:v>
                </c:pt>
                <c:pt idx="50">
                  <c:v>7.6333357142857133E-2</c:v>
                </c:pt>
                <c:pt idx="51">
                  <c:v>7.8942857142856981E-2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A4-7344-9E0F-39B5E7F7231F}"/>
            </c:ext>
          </c:extLst>
        </c:ser>
        <c:ser>
          <c:idx val="1"/>
          <c:order val="1"/>
          <c:tx>
            <c:v>15 inHg</c:v>
          </c:tx>
          <c:spPr>
            <a:ln w="127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'catenary wire'!$I$4:$I$55</c:f>
              <c:numCache>
                <c:formatCode>General</c:formatCode>
                <c:ptCount val="52"/>
                <c:pt idx="0">
                  <c:v>0</c:v>
                </c:pt>
                <c:pt idx="1">
                  <c:v>0.25</c:v>
                </c:pt>
                <c:pt idx="2">
                  <c:v>0.27500000000000002</c:v>
                </c:pt>
                <c:pt idx="3">
                  <c:v>0.30000000000000032</c:v>
                </c:pt>
                <c:pt idx="4">
                  <c:v>0.32500000000000634</c:v>
                </c:pt>
                <c:pt idx="5">
                  <c:v>0.35000000000000031</c:v>
                </c:pt>
                <c:pt idx="6">
                  <c:v>0.37500000000000488</c:v>
                </c:pt>
                <c:pt idx="7">
                  <c:v>0.4</c:v>
                </c:pt>
                <c:pt idx="8">
                  <c:v>0.42500000000000032</c:v>
                </c:pt>
                <c:pt idx="9">
                  <c:v>0.45</c:v>
                </c:pt>
                <c:pt idx="10">
                  <c:v>0.47500000000000031</c:v>
                </c:pt>
                <c:pt idx="11">
                  <c:v>0.5</c:v>
                </c:pt>
                <c:pt idx="12">
                  <c:v>0.52500000000000002</c:v>
                </c:pt>
                <c:pt idx="13">
                  <c:v>0.55000000000000004</c:v>
                </c:pt>
                <c:pt idx="14">
                  <c:v>0.57500000000000062</c:v>
                </c:pt>
                <c:pt idx="15">
                  <c:v>0.60000000000000064</c:v>
                </c:pt>
                <c:pt idx="16">
                  <c:v>0.62500000000001132</c:v>
                </c:pt>
                <c:pt idx="17">
                  <c:v>0.65000000000001279</c:v>
                </c:pt>
                <c:pt idx="18">
                  <c:v>0.67500000000001448</c:v>
                </c:pt>
                <c:pt idx="19">
                  <c:v>0.70000000000000062</c:v>
                </c:pt>
                <c:pt idx="20">
                  <c:v>0.72500000000000064</c:v>
                </c:pt>
                <c:pt idx="21">
                  <c:v>0.75000000000001132</c:v>
                </c:pt>
                <c:pt idx="22">
                  <c:v>0.77500000000001001</c:v>
                </c:pt>
                <c:pt idx="23">
                  <c:v>0.8</c:v>
                </c:pt>
                <c:pt idx="24">
                  <c:v>0.82500000000000062</c:v>
                </c:pt>
                <c:pt idx="25">
                  <c:v>0.85000000000000064</c:v>
                </c:pt>
                <c:pt idx="26">
                  <c:v>0.87500000000001132</c:v>
                </c:pt>
                <c:pt idx="27">
                  <c:v>0.9</c:v>
                </c:pt>
                <c:pt idx="28">
                  <c:v>0.92500000000000004</c:v>
                </c:pt>
                <c:pt idx="29">
                  <c:v>0.95000000000000062</c:v>
                </c:pt>
                <c:pt idx="30">
                  <c:v>0.97500000000000064</c:v>
                </c:pt>
                <c:pt idx="31">
                  <c:v>1</c:v>
                </c:pt>
                <c:pt idx="32">
                  <c:v>1.0249999999999753</c:v>
                </c:pt>
                <c:pt idx="33">
                  <c:v>1.0499999999999683</c:v>
                </c:pt>
                <c:pt idx="34">
                  <c:v>1.0749999999999778</c:v>
                </c:pt>
                <c:pt idx="35">
                  <c:v>1.0999999999999719</c:v>
                </c:pt>
                <c:pt idx="36">
                  <c:v>1.1249999999999996</c:v>
                </c:pt>
                <c:pt idx="37">
                  <c:v>1.1499999999999748</c:v>
                </c:pt>
                <c:pt idx="38">
                  <c:v>1.1749999999999994</c:v>
                </c:pt>
                <c:pt idx="39">
                  <c:v>1.1999999999999778</c:v>
                </c:pt>
                <c:pt idx="40">
                  <c:v>1.2249999999999714</c:v>
                </c:pt>
                <c:pt idx="41">
                  <c:v>1.2499999999999618</c:v>
                </c:pt>
                <c:pt idx="42">
                  <c:v>1.2749999999999744</c:v>
                </c:pt>
                <c:pt idx="43">
                  <c:v>1.2999999999999672</c:v>
                </c:pt>
                <c:pt idx="44">
                  <c:v>1.3249999999999778</c:v>
                </c:pt>
                <c:pt idx="45">
                  <c:v>1.349999999999971</c:v>
                </c:pt>
                <c:pt idx="46">
                  <c:v>1.3749999999999978</c:v>
                </c:pt>
                <c:pt idx="47">
                  <c:v>1.3999999999999739</c:v>
                </c:pt>
                <c:pt idx="48">
                  <c:v>1.424999999999967</c:v>
                </c:pt>
                <c:pt idx="49">
                  <c:v>1.4499999999999558</c:v>
                </c:pt>
                <c:pt idx="50">
                  <c:v>1.4749999999999708</c:v>
                </c:pt>
                <c:pt idx="51">
                  <c:v>1.4999999999999614</c:v>
                </c:pt>
              </c:numCache>
            </c:numRef>
          </c:xVal>
          <c:yVal>
            <c:numRef>
              <c:f>'catenary wire'!$L$4:$L$55</c:f>
              <c:numCache>
                <c:formatCode>.0000</c:formatCode>
                <c:ptCount val="52"/>
                <c:pt idx="0">
                  <c:v>0</c:v>
                </c:pt>
                <c:pt idx="1">
                  <c:v>1.6446428571428868E-3</c:v>
                </c:pt>
                <c:pt idx="2">
                  <c:v>1.9900178571429033E-3</c:v>
                </c:pt>
                <c:pt idx="3">
                  <c:v>2.3682857142857151E-3</c:v>
                </c:pt>
                <c:pt idx="4">
                  <c:v>2.7794464285714492E-3</c:v>
                </c:pt>
                <c:pt idx="5">
                  <c:v>3.223500000000116E-3</c:v>
                </c:pt>
                <c:pt idx="6">
                  <c:v>3.7004464285715103E-3</c:v>
                </c:pt>
                <c:pt idx="7">
                  <c:v>4.2102857142857194E-3</c:v>
                </c:pt>
                <c:pt idx="8">
                  <c:v>4.7530178571428576E-3</c:v>
                </c:pt>
                <c:pt idx="9">
                  <c:v>5.3286428571428833E-3</c:v>
                </c:pt>
                <c:pt idx="10">
                  <c:v>5.9371607142858704E-3</c:v>
                </c:pt>
                <c:pt idx="11">
                  <c:v>6.5785714285715516E-3</c:v>
                </c:pt>
                <c:pt idx="12">
                  <c:v>7.2528750000000796E-3</c:v>
                </c:pt>
                <c:pt idx="13">
                  <c:v>7.9600714285714934E-3</c:v>
                </c:pt>
                <c:pt idx="14">
                  <c:v>8.7001607142857228E-3</c:v>
                </c:pt>
                <c:pt idx="15">
                  <c:v>9.4731428571433393E-3</c:v>
                </c:pt>
                <c:pt idx="16">
                  <c:v>1.0279017857142836E-2</c:v>
                </c:pt>
                <c:pt idx="17">
                  <c:v>1.1117785714286071E-2</c:v>
                </c:pt>
                <c:pt idx="18">
                  <c:v>1.1989446428571426E-2</c:v>
                </c:pt>
                <c:pt idx="19">
                  <c:v>1.2893999999999996E-2</c:v>
                </c:pt>
                <c:pt idx="20">
                  <c:v>1.3831446428571426E-2</c:v>
                </c:pt>
                <c:pt idx="21">
                  <c:v>1.4801785714286175E-2</c:v>
                </c:pt>
                <c:pt idx="22">
                  <c:v>1.5805017857142861E-2</c:v>
                </c:pt>
                <c:pt idx="23">
                  <c:v>1.6841142857142881E-2</c:v>
                </c:pt>
                <c:pt idx="24">
                  <c:v>1.7910160714286121E-2</c:v>
                </c:pt>
                <c:pt idx="25">
                  <c:v>1.9012071428571441E-2</c:v>
                </c:pt>
                <c:pt idx="26">
                  <c:v>2.0146874999999998E-2</c:v>
                </c:pt>
                <c:pt idx="27">
                  <c:v>2.1314571428571696E-2</c:v>
                </c:pt>
                <c:pt idx="28">
                  <c:v>2.2515160714285852E-2</c:v>
                </c:pt>
                <c:pt idx="29">
                  <c:v>2.3748642857142847E-2</c:v>
                </c:pt>
                <c:pt idx="30">
                  <c:v>2.5015017857143679E-2</c:v>
                </c:pt>
                <c:pt idx="31">
                  <c:v>2.6314285714285752E-2</c:v>
                </c:pt>
                <c:pt idx="32">
                  <c:v>2.7646446428572377E-2</c:v>
                </c:pt>
                <c:pt idx="33">
                  <c:v>2.9011499999999989E-2</c:v>
                </c:pt>
                <c:pt idx="34">
                  <c:v>3.040944642857242E-2</c:v>
                </c:pt>
                <c:pt idx="35">
                  <c:v>3.1840285714286272E-2</c:v>
                </c:pt>
                <c:pt idx="36">
                  <c:v>3.3304017857142841E-2</c:v>
                </c:pt>
                <c:pt idx="37">
                  <c:v>3.4800642857142856E-2</c:v>
                </c:pt>
                <c:pt idx="38">
                  <c:v>3.633016071428613E-2</c:v>
                </c:pt>
                <c:pt idx="39">
                  <c:v>3.7892571428572393E-2</c:v>
                </c:pt>
                <c:pt idx="40">
                  <c:v>3.9487875000000901E-2</c:v>
                </c:pt>
                <c:pt idx="41">
                  <c:v>4.1116071428572112E-2</c:v>
                </c:pt>
                <c:pt idx="42">
                  <c:v>4.2777160714285702E-2</c:v>
                </c:pt>
                <c:pt idx="43">
                  <c:v>4.4471142857142813E-2</c:v>
                </c:pt>
                <c:pt idx="44">
                  <c:v>4.6198017857144606E-2</c:v>
                </c:pt>
                <c:pt idx="45">
                  <c:v>4.7957785714285633E-2</c:v>
                </c:pt>
                <c:pt idx="46">
                  <c:v>4.9750446428572126E-2</c:v>
                </c:pt>
                <c:pt idx="47">
                  <c:v>5.1575999999999886E-2</c:v>
                </c:pt>
                <c:pt idx="48">
                  <c:v>5.3434446428571432E-2</c:v>
                </c:pt>
                <c:pt idx="49">
                  <c:v>5.5325785714285577E-2</c:v>
                </c:pt>
                <c:pt idx="50">
                  <c:v>5.7250017857144696E-2</c:v>
                </c:pt>
                <c:pt idx="51">
                  <c:v>5.9207142857143819E-2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A4-7344-9E0F-39B5E7F7231F}"/>
            </c:ext>
          </c:extLst>
        </c:ser>
        <c:ser>
          <c:idx val="2"/>
          <c:order val="2"/>
          <c:tx>
            <c:v>10 inHg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'catenary wire'!$I$4:$I$55</c:f>
              <c:numCache>
                <c:formatCode>General</c:formatCode>
                <c:ptCount val="52"/>
                <c:pt idx="0">
                  <c:v>0</c:v>
                </c:pt>
                <c:pt idx="1">
                  <c:v>0.25</c:v>
                </c:pt>
                <c:pt idx="2">
                  <c:v>0.27500000000000002</c:v>
                </c:pt>
                <c:pt idx="3">
                  <c:v>0.30000000000000032</c:v>
                </c:pt>
                <c:pt idx="4">
                  <c:v>0.32500000000000634</c:v>
                </c:pt>
                <c:pt idx="5">
                  <c:v>0.35000000000000031</c:v>
                </c:pt>
                <c:pt idx="6">
                  <c:v>0.37500000000000488</c:v>
                </c:pt>
                <c:pt idx="7">
                  <c:v>0.4</c:v>
                </c:pt>
                <c:pt idx="8">
                  <c:v>0.42500000000000032</c:v>
                </c:pt>
                <c:pt idx="9">
                  <c:v>0.45</c:v>
                </c:pt>
                <c:pt idx="10">
                  <c:v>0.47500000000000031</c:v>
                </c:pt>
                <c:pt idx="11">
                  <c:v>0.5</c:v>
                </c:pt>
                <c:pt idx="12">
                  <c:v>0.52500000000000002</c:v>
                </c:pt>
                <c:pt idx="13">
                  <c:v>0.55000000000000004</c:v>
                </c:pt>
                <c:pt idx="14">
                  <c:v>0.57500000000000062</c:v>
                </c:pt>
                <c:pt idx="15">
                  <c:v>0.60000000000000064</c:v>
                </c:pt>
                <c:pt idx="16">
                  <c:v>0.62500000000001132</c:v>
                </c:pt>
                <c:pt idx="17">
                  <c:v>0.65000000000001279</c:v>
                </c:pt>
                <c:pt idx="18">
                  <c:v>0.67500000000001448</c:v>
                </c:pt>
                <c:pt idx="19">
                  <c:v>0.70000000000000062</c:v>
                </c:pt>
                <c:pt idx="20">
                  <c:v>0.72500000000000064</c:v>
                </c:pt>
                <c:pt idx="21">
                  <c:v>0.75000000000001132</c:v>
                </c:pt>
                <c:pt idx="22">
                  <c:v>0.77500000000001001</c:v>
                </c:pt>
                <c:pt idx="23">
                  <c:v>0.8</c:v>
                </c:pt>
                <c:pt idx="24">
                  <c:v>0.82500000000000062</c:v>
                </c:pt>
                <c:pt idx="25">
                  <c:v>0.85000000000000064</c:v>
                </c:pt>
                <c:pt idx="26">
                  <c:v>0.87500000000001132</c:v>
                </c:pt>
                <c:pt idx="27">
                  <c:v>0.9</c:v>
                </c:pt>
                <c:pt idx="28">
                  <c:v>0.92500000000000004</c:v>
                </c:pt>
                <c:pt idx="29">
                  <c:v>0.95000000000000062</c:v>
                </c:pt>
                <c:pt idx="30">
                  <c:v>0.97500000000000064</c:v>
                </c:pt>
                <c:pt idx="31">
                  <c:v>1</c:v>
                </c:pt>
                <c:pt idx="32">
                  <c:v>1.0249999999999753</c:v>
                </c:pt>
                <c:pt idx="33">
                  <c:v>1.0499999999999683</c:v>
                </c:pt>
                <c:pt idx="34">
                  <c:v>1.0749999999999778</c:v>
                </c:pt>
                <c:pt idx="35">
                  <c:v>1.0999999999999719</c:v>
                </c:pt>
                <c:pt idx="36">
                  <c:v>1.1249999999999996</c:v>
                </c:pt>
                <c:pt idx="37">
                  <c:v>1.1499999999999748</c:v>
                </c:pt>
                <c:pt idx="38">
                  <c:v>1.1749999999999994</c:v>
                </c:pt>
                <c:pt idx="39">
                  <c:v>1.1999999999999778</c:v>
                </c:pt>
                <c:pt idx="40">
                  <c:v>1.2249999999999714</c:v>
                </c:pt>
                <c:pt idx="41">
                  <c:v>1.2499999999999618</c:v>
                </c:pt>
                <c:pt idx="42">
                  <c:v>1.2749999999999744</c:v>
                </c:pt>
                <c:pt idx="43">
                  <c:v>1.2999999999999672</c:v>
                </c:pt>
                <c:pt idx="44">
                  <c:v>1.3249999999999778</c:v>
                </c:pt>
                <c:pt idx="45">
                  <c:v>1.349999999999971</c:v>
                </c:pt>
                <c:pt idx="46">
                  <c:v>1.3749999999999978</c:v>
                </c:pt>
                <c:pt idx="47">
                  <c:v>1.3999999999999739</c:v>
                </c:pt>
                <c:pt idx="48">
                  <c:v>1.424999999999967</c:v>
                </c:pt>
                <c:pt idx="49">
                  <c:v>1.4499999999999558</c:v>
                </c:pt>
                <c:pt idx="50">
                  <c:v>1.4749999999999708</c:v>
                </c:pt>
                <c:pt idx="51">
                  <c:v>1.4999999999999614</c:v>
                </c:pt>
              </c:numCache>
            </c:numRef>
          </c:xVal>
          <c:yVal>
            <c:numRef>
              <c:f>'catenary wire'!$K$4:$K$55</c:f>
              <c:numCache>
                <c:formatCode>.0000</c:formatCode>
                <c:ptCount val="52"/>
                <c:pt idx="0">
                  <c:v>0</c:v>
                </c:pt>
                <c:pt idx="1">
                  <c:v>1.096428571428614E-3</c:v>
                </c:pt>
                <c:pt idx="2">
                  <c:v>1.3266785714286253E-3</c:v>
                </c:pt>
                <c:pt idx="3">
                  <c:v>1.5788571428571802E-3</c:v>
                </c:pt>
                <c:pt idx="4">
                  <c:v>1.8529642857142859E-3</c:v>
                </c:pt>
                <c:pt idx="5">
                  <c:v>2.1490000000000411E-3</c:v>
                </c:pt>
                <c:pt idx="6">
                  <c:v>2.4669642857142854E-3</c:v>
                </c:pt>
                <c:pt idx="7">
                  <c:v>2.8068571428571452E-3</c:v>
                </c:pt>
                <c:pt idx="8">
                  <c:v>3.1686785714286282E-3</c:v>
                </c:pt>
                <c:pt idx="9">
                  <c:v>3.5524285714285887E-3</c:v>
                </c:pt>
                <c:pt idx="10">
                  <c:v>3.9581071428572614E-3</c:v>
                </c:pt>
                <c:pt idx="11">
                  <c:v>4.3857142857142914E-3</c:v>
                </c:pt>
                <c:pt idx="12">
                  <c:v>4.8352500000000929E-3</c:v>
                </c:pt>
                <c:pt idx="13">
                  <c:v>5.3067142857144128E-3</c:v>
                </c:pt>
                <c:pt idx="14">
                  <c:v>5.8001071428572014E-3</c:v>
                </c:pt>
                <c:pt idx="15">
                  <c:v>6.3154285714285725E-3</c:v>
                </c:pt>
                <c:pt idx="16">
                  <c:v>6.8526785714285833E-3</c:v>
                </c:pt>
                <c:pt idx="17">
                  <c:v>7.4118571428573145E-3</c:v>
                </c:pt>
                <c:pt idx="18">
                  <c:v>7.9929642857144937E-3</c:v>
                </c:pt>
                <c:pt idx="19">
                  <c:v>8.5960000000000567E-3</c:v>
                </c:pt>
                <c:pt idx="20">
                  <c:v>9.2209642857143028E-3</c:v>
                </c:pt>
                <c:pt idx="21">
                  <c:v>9.867857142857173E-3</c:v>
                </c:pt>
                <c:pt idx="22">
                  <c:v>1.0536678571428572E-2</c:v>
                </c:pt>
                <c:pt idx="23">
                  <c:v>1.1227428571428581E-2</c:v>
                </c:pt>
                <c:pt idx="24">
                  <c:v>1.1940107142857689E-2</c:v>
                </c:pt>
                <c:pt idx="25">
                  <c:v>1.2674714285714287E-2</c:v>
                </c:pt>
                <c:pt idx="26">
                  <c:v>1.3431249999999999E-2</c:v>
                </c:pt>
                <c:pt idx="27">
                  <c:v>1.4209714285714301E-2</c:v>
                </c:pt>
                <c:pt idx="28">
                  <c:v>1.5010107142857469E-2</c:v>
                </c:pt>
                <c:pt idx="29">
                  <c:v>1.5832428571428581E-2</c:v>
                </c:pt>
                <c:pt idx="30">
                  <c:v>1.6676678571428571E-2</c:v>
                </c:pt>
                <c:pt idx="31">
                  <c:v>1.7542857142857696E-2</c:v>
                </c:pt>
                <c:pt idx="32">
                  <c:v>1.8430964285714491E-2</c:v>
                </c:pt>
                <c:pt idx="33">
                  <c:v>1.9341000000000368E-2</c:v>
                </c:pt>
                <c:pt idx="34">
                  <c:v>2.0272964285714935E-2</c:v>
                </c:pt>
                <c:pt idx="35">
                  <c:v>2.1226857142857141E-2</c:v>
                </c:pt>
                <c:pt idx="36">
                  <c:v>2.2202678571429633E-2</c:v>
                </c:pt>
                <c:pt idx="37">
                  <c:v>2.3200428571428552E-2</c:v>
                </c:pt>
                <c:pt idx="38">
                  <c:v>2.4220107142857116E-2</c:v>
                </c:pt>
                <c:pt idx="39">
                  <c:v>2.5261714285715005E-2</c:v>
                </c:pt>
                <c:pt idx="40">
                  <c:v>2.6325250000000001E-2</c:v>
                </c:pt>
                <c:pt idx="41">
                  <c:v>2.741071428571509E-2</c:v>
                </c:pt>
                <c:pt idx="42">
                  <c:v>2.8518107142857078E-2</c:v>
                </c:pt>
                <c:pt idx="43">
                  <c:v>2.9647428571428897E-2</c:v>
                </c:pt>
                <c:pt idx="44">
                  <c:v>3.0798678571428872E-2</c:v>
                </c:pt>
                <c:pt idx="45">
                  <c:v>3.1971857142857565E-2</c:v>
                </c:pt>
                <c:pt idx="46">
                  <c:v>3.316696428571423E-2</c:v>
                </c:pt>
                <c:pt idx="47">
                  <c:v>3.4383999999999942E-2</c:v>
                </c:pt>
                <c:pt idx="48">
                  <c:v>3.5622964285714695E-2</c:v>
                </c:pt>
                <c:pt idx="49">
                  <c:v>3.6883857142857766E-2</c:v>
                </c:pt>
                <c:pt idx="50">
                  <c:v>3.816667857142849E-2</c:v>
                </c:pt>
                <c:pt idx="51">
                  <c:v>3.9471428571429421E-2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5A4-7344-9E0F-39B5E7F7231F}"/>
            </c:ext>
          </c:extLst>
        </c:ser>
        <c:ser>
          <c:idx val="3"/>
          <c:order val="3"/>
          <c:tx>
            <c:v>5 inHg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'catenary wire'!$I$4:$I$55</c:f>
              <c:numCache>
                <c:formatCode>General</c:formatCode>
                <c:ptCount val="52"/>
                <c:pt idx="0">
                  <c:v>0</c:v>
                </c:pt>
                <c:pt idx="1">
                  <c:v>0.25</c:v>
                </c:pt>
                <c:pt idx="2">
                  <c:v>0.27500000000000002</c:v>
                </c:pt>
                <c:pt idx="3">
                  <c:v>0.30000000000000032</c:v>
                </c:pt>
                <c:pt idx="4">
                  <c:v>0.32500000000000634</c:v>
                </c:pt>
                <c:pt idx="5">
                  <c:v>0.35000000000000031</c:v>
                </c:pt>
                <c:pt idx="6">
                  <c:v>0.37500000000000488</c:v>
                </c:pt>
                <c:pt idx="7">
                  <c:v>0.4</c:v>
                </c:pt>
                <c:pt idx="8">
                  <c:v>0.42500000000000032</c:v>
                </c:pt>
                <c:pt idx="9">
                  <c:v>0.45</c:v>
                </c:pt>
                <c:pt idx="10">
                  <c:v>0.47500000000000031</c:v>
                </c:pt>
                <c:pt idx="11">
                  <c:v>0.5</c:v>
                </c:pt>
                <c:pt idx="12">
                  <c:v>0.52500000000000002</c:v>
                </c:pt>
                <c:pt idx="13">
                  <c:v>0.55000000000000004</c:v>
                </c:pt>
                <c:pt idx="14">
                  <c:v>0.57500000000000062</c:v>
                </c:pt>
                <c:pt idx="15">
                  <c:v>0.60000000000000064</c:v>
                </c:pt>
                <c:pt idx="16">
                  <c:v>0.62500000000001132</c:v>
                </c:pt>
                <c:pt idx="17">
                  <c:v>0.65000000000001279</c:v>
                </c:pt>
                <c:pt idx="18">
                  <c:v>0.67500000000001448</c:v>
                </c:pt>
                <c:pt idx="19">
                  <c:v>0.70000000000000062</c:v>
                </c:pt>
                <c:pt idx="20">
                  <c:v>0.72500000000000064</c:v>
                </c:pt>
                <c:pt idx="21">
                  <c:v>0.75000000000001132</c:v>
                </c:pt>
                <c:pt idx="22">
                  <c:v>0.77500000000001001</c:v>
                </c:pt>
                <c:pt idx="23">
                  <c:v>0.8</c:v>
                </c:pt>
                <c:pt idx="24">
                  <c:v>0.82500000000000062</c:v>
                </c:pt>
                <c:pt idx="25">
                  <c:v>0.85000000000000064</c:v>
                </c:pt>
                <c:pt idx="26">
                  <c:v>0.87500000000001132</c:v>
                </c:pt>
                <c:pt idx="27">
                  <c:v>0.9</c:v>
                </c:pt>
                <c:pt idx="28">
                  <c:v>0.92500000000000004</c:v>
                </c:pt>
                <c:pt idx="29">
                  <c:v>0.95000000000000062</c:v>
                </c:pt>
                <c:pt idx="30">
                  <c:v>0.97500000000000064</c:v>
                </c:pt>
                <c:pt idx="31">
                  <c:v>1</c:v>
                </c:pt>
                <c:pt idx="32">
                  <c:v>1.0249999999999753</c:v>
                </c:pt>
                <c:pt idx="33">
                  <c:v>1.0499999999999683</c:v>
                </c:pt>
                <c:pt idx="34">
                  <c:v>1.0749999999999778</c:v>
                </c:pt>
                <c:pt idx="35">
                  <c:v>1.0999999999999719</c:v>
                </c:pt>
                <c:pt idx="36">
                  <c:v>1.1249999999999996</c:v>
                </c:pt>
                <c:pt idx="37">
                  <c:v>1.1499999999999748</c:v>
                </c:pt>
                <c:pt idx="38">
                  <c:v>1.1749999999999994</c:v>
                </c:pt>
                <c:pt idx="39">
                  <c:v>1.1999999999999778</c:v>
                </c:pt>
                <c:pt idx="40">
                  <c:v>1.2249999999999714</c:v>
                </c:pt>
                <c:pt idx="41">
                  <c:v>1.2499999999999618</c:v>
                </c:pt>
                <c:pt idx="42">
                  <c:v>1.2749999999999744</c:v>
                </c:pt>
                <c:pt idx="43">
                  <c:v>1.2999999999999672</c:v>
                </c:pt>
                <c:pt idx="44">
                  <c:v>1.3249999999999778</c:v>
                </c:pt>
                <c:pt idx="45">
                  <c:v>1.349999999999971</c:v>
                </c:pt>
                <c:pt idx="46">
                  <c:v>1.3749999999999978</c:v>
                </c:pt>
                <c:pt idx="47">
                  <c:v>1.3999999999999739</c:v>
                </c:pt>
                <c:pt idx="48">
                  <c:v>1.424999999999967</c:v>
                </c:pt>
                <c:pt idx="49">
                  <c:v>1.4499999999999558</c:v>
                </c:pt>
                <c:pt idx="50">
                  <c:v>1.4749999999999708</c:v>
                </c:pt>
                <c:pt idx="51">
                  <c:v>1.4999999999999614</c:v>
                </c:pt>
              </c:numCache>
            </c:numRef>
          </c:xVal>
          <c:yVal>
            <c:numRef>
              <c:f>'catenary wire'!$J$4:$J$55</c:f>
              <c:numCache>
                <c:formatCode>.0000</c:formatCode>
                <c:ptCount val="52"/>
                <c:pt idx="0">
                  <c:v>0</c:v>
                </c:pt>
                <c:pt idx="1">
                  <c:v>5.4821428571429033E-4</c:v>
                </c:pt>
                <c:pt idx="2">
                  <c:v>6.6333928571429563E-4</c:v>
                </c:pt>
                <c:pt idx="3">
                  <c:v>7.8942857142857926E-4</c:v>
                </c:pt>
                <c:pt idx="4">
                  <c:v>9.2648214285714133E-4</c:v>
                </c:pt>
                <c:pt idx="5">
                  <c:v>1.0745000000000181E-3</c:v>
                </c:pt>
                <c:pt idx="6">
                  <c:v>1.2334821428571427E-3</c:v>
                </c:pt>
                <c:pt idx="7">
                  <c:v>1.4034285714285882E-3</c:v>
                </c:pt>
                <c:pt idx="8">
                  <c:v>1.5843392857142859E-3</c:v>
                </c:pt>
                <c:pt idx="9">
                  <c:v>1.7762142857143E-3</c:v>
                </c:pt>
                <c:pt idx="10">
                  <c:v>1.979053571428648E-3</c:v>
                </c:pt>
                <c:pt idx="11">
                  <c:v>2.1928571428571492E-3</c:v>
                </c:pt>
                <c:pt idx="12">
                  <c:v>2.4176250000000001E-3</c:v>
                </c:pt>
                <c:pt idx="13">
                  <c:v>2.6533571428572541E-3</c:v>
                </c:pt>
                <c:pt idx="14">
                  <c:v>2.9000535714285812E-3</c:v>
                </c:pt>
                <c:pt idx="15">
                  <c:v>3.157714285714406E-3</c:v>
                </c:pt>
                <c:pt idx="16">
                  <c:v>3.4263392857143697E-3</c:v>
                </c:pt>
                <c:pt idx="17">
                  <c:v>3.7059285714286612E-3</c:v>
                </c:pt>
                <c:pt idx="18">
                  <c:v>3.9964821428571896E-3</c:v>
                </c:pt>
                <c:pt idx="19">
                  <c:v>4.2980000000000795E-3</c:v>
                </c:pt>
                <c:pt idx="20">
                  <c:v>4.6104821428571514E-3</c:v>
                </c:pt>
                <c:pt idx="21">
                  <c:v>4.9339285714285934E-3</c:v>
                </c:pt>
                <c:pt idx="22">
                  <c:v>5.2683392857144854E-3</c:v>
                </c:pt>
                <c:pt idx="23">
                  <c:v>5.6137142857142913E-3</c:v>
                </c:pt>
                <c:pt idx="24">
                  <c:v>5.9700535714287059E-3</c:v>
                </c:pt>
                <c:pt idx="25">
                  <c:v>6.3373571428572513E-3</c:v>
                </c:pt>
                <c:pt idx="26">
                  <c:v>6.7156250000001512E-3</c:v>
                </c:pt>
                <c:pt idx="27">
                  <c:v>7.1048571428571523E-3</c:v>
                </c:pt>
                <c:pt idx="28">
                  <c:v>7.5050535714286434E-3</c:v>
                </c:pt>
                <c:pt idx="29">
                  <c:v>7.9162142857145176E-3</c:v>
                </c:pt>
                <c:pt idx="30">
                  <c:v>8.3383392857143048E-3</c:v>
                </c:pt>
                <c:pt idx="31">
                  <c:v>8.7714285714285706E-3</c:v>
                </c:pt>
                <c:pt idx="32">
                  <c:v>9.2154821428571728E-3</c:v>
                </c:pt>
                <c:pt idx="33">
                  <c:v>9.6705000000000766E-3</c:v>
                </c:pt>
                <c:pt idx="34">
                  <c:v>1.0136482142857143E-2</c:v>
                </c:pt>
                <c:pt idx="35">
                  <c:v>1.0613428571428564E-2</c:v>
                </c:pt>
                <c:pt idx="36">
                  <c:v>1.11013392857147E-2</c:v>
                </c:pt>
                <c:pt idx="37">
                  <c:v>1.1600214285714564E-2</c:v>
                </c:pt>
                <c:pt idx="38">
                  <c:v>1.2110053571428558E-2</c:v>
                </c:pt>
                <c:pt idx="39">
                  <c:v>1.2630857142857471E-2</c:v>
                </c:pt>
                <c:pt idx="40">
                  <c:v>1.3162624999999983E-2</c:v>
                </c:pt>
                <c:pt idx="41">
                  <c:v>1.3705357142857522E-2</c:v>
                </c:pt>
                <c:pt idx="42">
                  <c:v>1.4259053571428303E-2</c:v>
                </c:pt>
                <c:pt idx="43">
                  <c:v>1.4823714285714461E-2</c:v>
                </c:pt>
                <c:pt idx="44">
                  <c:v>1.5399339285714421E-2</c:v>
                </c:pt>
                <c:pt idx="45">
                  <c:v>1.598592857142854E-2</c:v>
                </c:pt>
                <c:pt idx="46">
                  <c:v>1.6583482142857563E-2</c:v>
                </c:pt>
                <c:pt idx="47">
                  <c:v>1.7191999999999968E-2</c:v>
                </c:pt>
                <c:pt idx="48">
                  <c:v>1.7811482142857403E-2</c:v>
                </c:pt>
                <c:pt idx="49">
                  <c:v>1.8441928571428543E-2</c:v>
                </c:pt>
                <c:pt idx="50">
                  <c:v>1.908333928571471E-2</c:v>
                </c:pt>
                <c:pt idx="51">
                  <c:v>1.9735714285714401E-2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5A4-7344-9E0F-39B5E7F72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80096"/>
        <c:axId val="88994560"/>
      </c:scatterChart>
      <c:valAx>
        <c:axId val="88980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000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Slot Width (in.)</a:t>
                </a:r>
              </a:p>
            </c:rich>
          </c:tx>
          <c:layout>
            <c:manualLayout>
              <c:xMode val="edge"/>
              <c:yMode val="edge"/>
              <c:x val="0.46628218757938683"/>
              <c:y val="0.867595818815331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994560"/>
        <c:crosses val="autoZero"/>
        <c:crossBetween val="midCat"/>
      </c:valAx>
      <c:valAx>
        <c:axId val="889945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000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Wire Defl. (inches)</a:t>
                </a:r>
              </a:p>
            </c:rich>
          </c:tx>
          <c:layout>
            <c:manualLayout>
              <c:xMode val="edge"/>
              <c:yMode val="edge"/>
              <c:x val="3.0828574385413816E-2"/>
              <c:y val="0.20905923344948218"/>
            </c:manualLayout>
          </c:layout>
          <c:overlay val="0"/>
          <c:spPr>
            <a:noFill/>
            <a:ln w="25400">
              <a:noFill/>
            </a:ln>
          </c:spPr>
        </c:title>
        <c:numFmt formatCode=".000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98009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1001966300063041"/>
          <c:y val="0.14982578397212884"/>
          <c:w val="0.17148394501886341"/>
          <c:h val="0.3240418118466963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en-US"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06965782615967"/>
          <c:y val="0.13300492610837439"/>
          <c:w val="0.79383579042441244"/>
          <c:h val="0.50738916256157662"/>
        </c:manualLayout>
      </c:layout>
      <c:scatterChart>
        <c:scatterStyle val="lineMarker"/>
        <c:varyColors val="0"/>
        <c:ser>
          <c:idx val="0"/>
          <c:order val="0"/>
          <c:tx>
            <c:v>20 inHg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'catenary wire'!$O$4:$O$55</c:f>
              <c:numCache>
                <c:formatCode>General</c:formatCode>
                <c:ptCount val="52"/>
                <c:pt idx="0">
                  <c:v>0</c:v>
                </c:pt>
                <c:pt idx="1">
                  <c:v>0.25</c:v>
                </c:pt>
                <c:pt idx="2">
                  <c:v>0.27500000000000002</c:v>
                </c:pt>
                <c:pt idx="3">
                  <c:v>0.30000000000000032</c:v>
                </c:pt>
                <c:pt idx="4">
                  <c:v>0.32500000000000634</c:v>
                </c:pt>
                <c:pt idx="5">
                  <c:v>0.35000000000000031</c:v>
                </c:pt>
                <c:pt idx="6">
                  <c:v>0.37500000000000488</c:v>
                </c:pt>
                <c:pt idx="7">
                  <c:v>0.4</c:v>
                </c:pt>
                <c:pt idx="8">
                  <c:v>0.42500000000000032</c:v>
                </c:pt>
                <c:pt idx="9">
                  <c:v>0.45</c:v>
                </c:pt>
                <c:pt idx="10">
                  <c:v>0.47500000000000031</c:v>
                </c:pt>
                <c:pt idx="11">
                  <c:v>0.5</c:v>
                </c:pt>
                <c:pt idx="12">
                  <c:v>0.52500000000000002</c:v>
                </c:pt>
                <c:pt idx="13">
                  <c:v>0.55000000000000004</c:v>
                </c:pt>
                <c:pt idx="14">
                  <c:v>0.57500000000000062</c:v>
                </c:pt>
                <c:pt idx="15">
                  <c:v>0.60000000000000064</c:v>
                </c:pt>
                <c:pt idx="16">
                  <c:v>0.62500000000001132</c:v>
                </c:pt>
                <c:pt idx="17">
                  <c:v>0.65000000000001279</c:v>
                </c:pt>
                <c:pt idx="18">
                  <c:v>0.67500000000001448</c:v>
                </c:pt>
                <c:pt idx="19">
                  <c:v>0.70000000000000062</c:v>
                </c:pt>
                <c:pt idx="20">
                  <c:v>0.72500000000000064</c:v>
                </c:pt>
                <c:pt idx="21">
                  <c:v>0.75000000000001132</c:v>
                </c:pt>
                <c:pt idx="22">
                  <c:v>0.77500000000001279</c:v>
                </c:pt>
                <c:pt idx="23">
                  <c:v>0.8</c:v>
                </c:pt>
                <c:pt idx="24">
                  <c:v>0.82500000000000062</c:v>
                </c:pt>
                <c:pt idx="25">
                  <c:v>0.85000000000000064</c:v>
                </c:pt>
                <c:pt idx="26">
                  <c:v>0.87500000000001132</c:v>
                </c:pt>
                <c:pt idx="27">
                  <c:v>0.9</c:v>
                </c:pt>
                <c:pt idx="28">
                  <c:v>0.92500000000000004</c:v>
                </c:pt>
                <c:pt idx="29">
                  <c:v>0.95000000000000062</c:v>
                </c:pt>
                <c:pt idx="30">
                  <c:v>0.97500000000000064</c:v>
                </c:pt>
                <c:pt idx="31">
                  <c:v>1</c:v>
                </c:pt>
                <c:pt idx="32">
                  <c:v>1.0249999999999753</c:v>
                </c:pt>
                <c:pt idx="33">
                  <c:v>1.0499999999999683</c:v>
                </c:pt>
                <c:pt idx="34">
                  <c:v>1.0749999999999778</c:v>
                </c:pt>
                <c:pt idx="35">
                  <c:v>1.0999999999999719</c:v>
                </c:pt>
                <c:pt idx="36">
                  <c:v>1.1249999999999996</c:v>
                </c:pt>
                <c:pt idx="37">
                  <c:v>1.1499999999999748</c:v>
                </c:pt>
                <c:pt idx="38">
                  <c:v>1.1749999999999994</c:v>
                </c:pt>
                <c:pt idx="39">
                  <c:v>1.1999999999999778</c:v>
                </c:pt>
                <c:pt idx="40">
                  <c:v>1.2249999999999714</c:v>
                </c:pt>
                <c:pt idx="41">
                  <c:v>1.2499999999999618</c:v>
                </c:pt>
                <c:pt idx="42">
                  <c:v>1.2749999999999744</c:v>
                </c:pt>
                <c:pt idx="43">
                  <c:v>1.2999999999999672</c:v>
                </c:pt>
                <c:pt idx="44">
                  <c:v>1.3249999999999778</c:v>
                </c:pt>
                <c:pt idx="45">
                  <c:v>1.349999999999971</c:v>
                </c:pt>
                <c:pt idx="46">
                  <c:v>1.3749999999999978</c:v>
                </c:pt>
                <c:pt idx="47">
                  <c:v>1.3999999999999739</c:v>
                </c:pt>
                <c:pt idx="48">
                  <c:v>1.424999999999967</c:v>
                </c:pt>
                <c:pt idx="49">
                  <c:v>1.4499999999999558</c:v>
                </c:pt>
                <c:pt idx="50">
                  <c:v>1.4749999999999708</c:v>
                </c:pt>
                <c:pt idx="51">
                  <c:v>1.4999999999999614</c:v>
                </c:pt>
              </c:numCache>
            </c:numRef>
          </c:xVal>
          <c:yVal>
            <c:numRef>
              <c:f>'catenary wire'!$S$4:$S$55</c:f>
              <c:numCache>
                <c:formatCode>.0</c:formatCode>
                <c:ptCount val="52"/>
                <c:pt idx="0">
                  <c:v>0</c:v>
                </c:pt>
                <c:pt idx="1">
                  <c:v>2.0094390753175952</c:v>
                </c:pt>
                <c:pt idx="2">
                  <c:v>2.210192745460493</c:v>
                </c:pt>
                <c:pt idx="3">
                  <c:v>2.4108921358154367</c:v>
                </c:pt>
                <c:pt idx="4">
                  <c:v>2.6115323453227401</c:v>
                </c:pt>
                <c:pt idx="5">
                  <c:v>2.8121084816177531</c:v>
                </c:pt>
                <c:pt idx="6">
                  <c:v>3.0126156617418127</c:v>
                </c:pt>
                <c:pt idx="7">
                  <c:v>3.2130490128482307</c:v>
                </c:pt>
                <c:pt idx="8">
                  <c:v>3.4134036729059081</c:v>
                </c:pt>
                <c:pt idx="9">
                  <c:v>3.6136747913981182</c:v>
                </c:pt>
                <c:pt idx="10">
                  <c:v>3.8138575300174331</c:v>
                </c:pt>
                <c:pt idx="11">
                  <c:v>4.0139470633561896</c:v>
                </c:pt>
                <c:pt idx="12">
                  <c:v>4.2139385795921855</c:v>
                </c:pt>
                <c:pt idx="13">
                  <c:v>4.4138272811696924</c:v>
                </c:pt>
                <c:pt idx="14">
                  <c:v>4.6136083854749366</c:v>
                </c:pt>
                <c:pt idx="15">
                  <c:v>4.8132771255060733</c:v>
                </c:pt>
                <c:pt idx="16">
                  <c:v>5.0128287505389775</c:v>
                </c:pt>
                <c:pt idx="17">
                  <c:v>5.2122585267848693</c:v>
                </c:pt>
                <c:pt idx="18">
                  <c:v>5.4115617380437024</c:v>
                </c:pt>
                <c:pt idx="19">
                  <c:v>5.6107336863502955</c:v>
                </c:pt>
                <c:pt idx="20">
                  <c:v>5.809769692615034</c:v>
                </c:pt>
                <c:pt idx="21">
                  <c:v>6.0086650972558324</c:v>
                </c:pt>
                <c:pt idx="22">
                  <c:v>6.2074152608261448</c:v>
                </c:pt>
                <c:pt idx="23">
                  <c:v>6.4060155646335017</c:v>
                </c:pt>
                <c:pt idx="24">
                  <c:v>6.6044614113506324</c:v>
                </c:pt>
                <c:pt idx="25">
                  <c:v>6.8027482256213734</c:v>
                </c:pt>
                <c:pt idx="26">
                  <c:v>7.0008714546567088</c:v>
                </c:pt>
                <c:pt idx="27">
                  <c:v>7.1988265688238755</c:v>
                </c:pt>
                <c:pt idx="28">
                  <c:v>7.3966090622272684</c:v>
                </c:pt>
                <c:pt idx="29">
                  <c:v>7.5942144532811229</c:v>
                </c:pt>
                <c:pt idx="30">
                  <c:v>7.7916382852740496</c:v>
                </c:pt>
                <c:pt idx="31">
                  <c:v>7.9888761269241524</c:v>
                </c:pt>
                <c:pt idx="32">
                  <c:v>8.1859235729273507</c:v>
                </c:pt>
                <c:pt idx="33">
                  <c:v>8.3827762444946767</c:v>
                </c:pt>
                <c:pt idx="34">
                  <c:v>8.5794297898817824</c:v>
                </c:pt>
                <c:pt idx="35">
                  <c:v>8.7758798849094806</c:v>
                </c:pt>
                <c:pt idx="36">
                  <c:v>8.9721222334743267</c:v>
                </c:pt>
                <c:pt idx="37">
                  <c:v>9.1681525680502869</c:v>
                </c:pt>
                <c:pt idx="38">
                  <c:v>9.3639666501810268</c:v>
                </c:pt>
                <c:pt idx="39">
                  <c:v>9.5595602709618248</c:v>
                </c:pt>
                <c:pt idx="40">
                  <c:v>9.7549292515126016</c:v>
                </c:pt>
                <c:pt idx="41">
                  <c:v>9.9500694434414729</c:v>
                </c:pt>
                <c:pt idx="42">
                  <c:v>10.144976729296348</c:v>
                </c:pt>
                <c:pt idx="43">
                  <c:v>10.339647023009476</c:v>
                </c:pt>
                <c:pt idx="44">
                  <c:v>10.534076270327807</c:v>
                </c:pt>
                <c:pt idx="45">
                  <c:v>10.728260449238732</c:v>
                </c:pt>
                <c:pt idx="46">
                  <c:v>10.922195570381104</c:v>
                </c:pt>
                <c:pt idx="47">
                  <c:v>11.115877677445622</c:v>
                </c:pt>
                <c:pt idx="48">
                  <c:v>11.309302847569176</c:v>
                </c:pt>
                <c:pt idx="49">
                  <c:v>11.502467191714082</c:v>
                </c:pt>
                <c:pt idx="50">
                  <c:v>11.695366855040326</c:v>
                </c:pt>
                <c:pt idx="51">
                  <c:v>11.887998017263802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8A-2848-B9D9-D2BF41A4127F}"/>
            </c:ext>
          </c:extLst>
        </c:ser>
        <c:ser>
          <c:idx val="1"/>
          <c:order val="1"/>
          <c:tx>
            <c:v>15 inHg</c:v>
          </c:tx>
          <c:spPr>
            <a:ln w="127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'catenary wire'!$O$4:$O$55</c:f>
              <c:numCache>
                <c:formatCode>General</c:formatCode>
                <c:ptCount val="52"/>
                <c:pt idx="0">
                  <c:v>0</c:v>
                </c:pt>
                <c:pt idx="1">
                  <c:v>0.25</c:v>
                </c:pt>
                <c:pt idx="2">
                  <c:v>0.27500000000000002</c:v>
                </c:pt>
                <c:pt idx="3">
                  <c:v>0.30000000000000032</c:v>
                </c:pt>
                <c:pt idx="4">
                  <c:v>0.32500000000000634</c:v>
                </c:pt>
                <c:pt idx="5">
                  <c:v>0.35000000000000031</c:v>
                </c:pt>
                <c:pt idx="6">
                  <c:v>0.37500000000000488</c:v>
                </c:pt>
                <c:pt idx="7">
                  <c:v>0.4</c:v>
                </c:pt>
                <c:pt idx="8">
                  <c:v>0.42500000000000032</c:v>
                </c:pt>
                <c:pt idx="9">
                  <c:v>0.45</c:v>
                </c:pt>
                <c:pt idx="10">
                  <c:v>0.47500000000000031</c:v>
                </c:pt>
                <c:pt idx="11">
                  <c:v>0.5</c:v>
                </c:pt>
                <c:pt idx="12">
                  <c:v>0.52500000000000002</c:v>
                </c:pt>
                <c:pt idx="13">
                  <c:v>0.55000000000000004</c:v>
                </c:pt>
                <c:pt idx="14">
                  <c:v>0.57500000000000062</c:v>
                </c:pt>
                <c:pt idx="15">
                  <c:v>0.60000000000000064</c:v>
                </c:pt>
                <c:pt idx="16">
                  <c:v>0.62500000000001132</c:v>
                </c:pt>
                <c:pt idx="17">
                  <c:v>0.65000000000001279</c:v>
                </c:pt>
                <c:pt idx="18">
                  <c:v>0.67500000000001448</c:v>
                </c:pt>
                <c:pt idx="19">
                  <c:v>0.70000000000000062</c:v>
                </c:pt>
                <c:pt idx="20">
                  <c:v>0.72500000000000064</c:v>
                </c:pt>
                <c:pt idx="21">
                  <c:v>0.75000000000001132</c:v>
                </c:pt>
                <c:pt idx="22">
                  <c:v>0.77500000000001279</c:v>
                </c:pt>
                <c:pt idx="23">
                  <c:v>0.8</c:v>
                </c:pt>
                <c:pt idx="24">
                  <c:v>0.82500000000000062</c:v>
                </c:pt>
                <c:pt idx="25">
                  <c:v>0.85000000000000064</c:v>
                </c:pt>
                <c:pt idx="26">
                  <c:v>0.87500000000001132</c:v>
                </c:pt>
                <c:pt idx="27">
                  <c:v>0.9</c:v>
                </c:pt>
                <c:pt idx="28">
                  <c:v>0.92500000000000004</c:v>
                </c:pt>
                <c:pt idx="29">
                  <c:v>0.95000000000000062</c:v>
                </c:pt>
                <c:pt idx="30">
                  <c:v>0.97500000000000064</c:v>
                </c:pt>
                <c:pt idx="31">
                  <c:v>1</c:v>
                </c:pt>
                <c:pt idx="32">
                  <c:v>1.0249999999999753</c:v>
                </c:pt>
                <c:pt idx="33">
                  <c:v>1.0499999999999683</c:v>
                </c:pt>
                <c:pt idx="34">
                  <c:v>1.0749999999999778</c:v>
                </c:pt>
                <c:pt idx="35">
                  <c:v>1.0999999999999719</c:v>
                </c:pt>
                <c:pt idx="36">
                  <c:v>1.1249999999999996</c:v>
                </c:pt>
                <c:pt idx="37">
                  <c:v>1.1499999999999748</c:v>
                </c:pt>
                <c:pt idx="38">
                  <c:v>1.1749999999999994</c:v>
                </c:pt>
                <c:pt idx="39">
                  <c:v>1.1999999999999778</c:v>
                </c:pt>
                <c:pt idx="40">
                  <c:v>1.2249999999999714</c:v>
                </c:pt>
                <c:pt idx="41">
                  <c:v>1.2499999999999618</c:v>
                </c:pt>
                <c:pt idx="42">
                  <c:v>1.2749999999999744</c:v>
                </c:pt>
                <c:pt idx="43">
                  <c:v>1.2999999999999672</c:v>
                </c:pt>
                <c:pt idx="44">
                  <c:v>1.3249999999999778</c:v>
                </c:pt>
                <c:pt idx="45">
                  <c:v>1.349999999999971</c:v>
                </c:pt>
                <c:pt idx="46">
                  <c:v>1.3749999999999978</c:v>
                </c:pt>
                <c:pt idx="47">
                  <c:v>1.3999999999999739</c:v>
                </c:pt>
                <c:pt idx="48">
                  <c:v>1.424999999999967</c:v>
                </c:pt>
                <c:pt idx="49">
                  <c:v>1.4499999999999558</c:v>
                </c:pt>
                <c:pt idx="50">
                  <c:v>1.4749999999999708</c:v>
                </c:pt>
                <c:pt idx="51">
                  <c:v>1.4999999999999614</c:v>
                </c:pt>
              </c:numCache>
            </c:numRef>
          </c:xVal>
          <c:yVal>
            <c:numRef>
              <c:f>'catenary wire'!$R$4:$R$55</c:f>
              <c:numCache>
                <c:formatCode>.0</c:formatCode>
                <c:ptCount val="52"/>
                <c:pt idx="0">
                  <c:v>0</c:v>
                </c:pt>
                <c:pt idx="1">
                  <c:v>1.5073496591814171</c:v>
                </c:pt>
                <c:pt idx="2">
                  <c:v>1.6580043114243035</c:v>
                </c:pt>
                <c:pt idx="3">
                  <c:v>1.808636034429036</c:v>
                </c:pt>
                <c:pt idx="4">
                  <c:v>1.9592427516782644</c:v>
                </c:pt>
                <c:pt idx="5">
                  <c:v>2.1098223887260512</c:v>
                </c:pt>
                <c:pt idx="6">
                  <c:v>2.2603728733688468</c:v>
                </c:pt>
                <c:pt idx="7">
                  <c:v>2.4108921358154367</c:v>
                </c:pt>
                <c:pt idx="8">
                  <c:v>2.5613781088568675</c:v>
                </c:pt>
                <c:pt idx="9">
                  <c:v>2.7118287280354756</c:v>
                </c:pt>
                <c:pt idx="10">
                  <c:v>2.8622419318135917</c:v>
                </c:pt>
                <c:pt idx="11">
                  <c:v>3.0126156617418127</c:v>
                </c:pt>
                <c:pt idx="12">
                  <c:v>3.1629478626257752</c:v>
                </c:pt>
                <c:pt idx="13">
                  <c:v>3.3132364826934921</c:v>
                </c:pt>
                <c:pt idx="14">
                  <c:v>3.4634794737610868</c:v>
                </c:pt>
                <c:pt idx="15">
                  <c:v>3.6136747913981182</c:v>
                </c:pt>
                <c:pt idx="16">
                  <c:v>3.7638203950920892</c:v>
                </c:pt>
                <c:pt idx="17">
                  <c:v>3.9139142484122678</c:v>
                </c:pt>
                <c:pt idx="18">
                  <c:v>4.0639543191721268</c:v>
                </c:pt>
                <c:pt idx="19">
                  <c:v>4.2139385795921855</c:v>
                </c:pt>
                <c:pt idx="20">
                  <c:v>4.3638650064604265</c:v>
                </c:pt>
                <c:pt idx="21">
                  <c:v>4.5137315812926104</c:v>
                </c:pt>
                <c:pt idx="22">
                  <c:v>4.6635362904916855</c:v>
                </c:pt>
                <c:pt idx="23">
                  <c:v>4.8132771255060733</c:v>
                </c:pt>
                <c:pt idx="24">
                  <c:v>4.9629520829864955</c:v>
                </c:pt>
                <c:pt idx="25">
                  <c:v>5.1125591649426481</c:v>
                </c:pt>
                <c:pt idx="26">
                  <c:v>5.2620963788978745</c:v>
                </c:pt>
                <c:pt idx="27">
                  <c:v>5.4115617380437024</c:v>
                </c:pt>
                <c:pt idx="28">
                  <c:v>5.5609532613916777</c:v>
                </c:pt>
                <c:pt idx="29">
                  <c:v>5.7102689739263024</c:v>
                </c:pt>
                <c:pt idx="30">
                  <c:v>5.8595069067546177</c:v>
                </c:pt>
                <c:pt idx="31">
                  <c:v>6.0086650972558324</c:v>
                </c:pt>
                <c:pt idx="32">
                  <c:v>6.157741589229266</c:v>
                </c:pt>
                <c:pt idx="33">
                  <c:v>6.3067344330411323</c:v>
                </c:pt>
                <c:pt idx="34">
                  <c:v>6.4556416857700603</c:v>
                </c:pt>
                <c:pt idx="35">
                  <c:v>6.6044614113506324</c:v>
                </c:pt>
                <c:pt idx="36">
                  <c:v>6.7531916807174115</c:v>
                </c:pt>
                <c:pt idx="37">
                  <c:v>6.9018305719450765</c:v>
                </c:pt>
                <c:pt idx="38">
                  <c:v>7.0503761703890335</c:v>
                </c:pt>
                <c:pt idx="39">
                  <c:v>7.1988265688238675</c:v>
                </c:pt>
                <c:pt idx="40">
                  <c:v>7.3471798675803814</c:v>
                </c:pt>
                <c:pt idx="41">
                  <c:v>7.495434174681896</c:v>
                </c:pt>
                <c:pt idx="42">
                  <c:v>7.6435876059770465</c:v>
                </c:pt>
                <c:pt idx="43">
                  <c:v>7.7916382852740407</c:v>
                </c:pt>
                <c:pt idx="44">
                  <c:v>7.9395843444702976</c:v>
                </c:pt>
                <c:pt idx="45">
                  <c:v>8.0874239236836072</c:v>
                </c:pt>
                <c:pt idx="46">
                  <c:v>8.2351551713787519</c:v>
                </c:pt>
                <c:pt idx="47">
                  <c:v>8.3827762444946767</c:v>
                </c:pt>
                <c:pt idx="48">
                  <c:v>8.5302853085688515</c:v>
                </c:pt>
                <c:pt idx="49">
                  <c:v>8.6776805378611268</c:v>
                </c:pt>
                <c:pt idx="50">
                  <c:v>8.8249601154740134</c:v>
                </c:pt>
                <c:pt idx="51">
                  <c:v>8.9721222334743267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88A-2848-B9D9-D2BF41A4127F}"/>
            </c:ext>
          </c:extLst>
        </c:ser>
        <c:ser>
          <c:idx val="2"/>
          <c:order val="2"/>
          <c:tx>
            <c:v>10 inHg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'catenary wire'!$O$4:$O$55</c:f>
              <c:numCache>
                <c:formatCode>General</c:formatCode>
                <c:ptCount val="52"/>
                <c:pt idx="0">
                  <c:v>0</c:v>
                </c:pt>
                <c:pt idx="1">
                  <c:v>0.25</c:v>
                </c:pt>
                <c:pt idx="2">
                  <c:v>0.27500000000000002</c:v>
                </c:pt>
                <c:pt idx="3">
                  <c:v>0.30000000000000032</c:v>
                </c:pt>
                <c:pt idx="4">
                  <c:v>0.32500000000000634</c:v>
                </c:pt>
                <c:pt idx="5">
                  <c:v>0.35000000000000031</c:v>
                </c:pt>
                <c:pt idx="6">
                  <c:v>0.37500000000000488</c:v>
                </c:pt>
                <c:pt idx="7">
                  <c:v>0.4</c:v>
                </c:pt>
                <c:pt idx="8">
                  <c:v>0.42500000000000032</c:v>
                </c:pt>
                <c:pt idx="9">
                  <c:v>0.45</c:v>
                </c:pt>
                <c:pt idx="10">
                  <c:v>0.47500000000000031</c:v>
                </c:pt>
                <c:pt idx="11">
                  <c:v>0.5</c:v>
                </c:pt>
                <c:pt idx="12">
                  <c:v>0.52500000000000002</c:v>
                </c:pt>
                <c:pt idx="13">
                  <c:v>0.55000000000000004</c:v>
                </c:pt>
                <c:pt idx="14">
                  <c:v>0.57500000000000062</c:v>
                </c:pt>
                <c:pt idx="15">
                  <c:v>0.60000000000000064</c:v>
                </c:pt>
                <c:pt idx="16">
                  <c:v>0.62500000000001132</c:v>
                </c:pt>
                <c:pt idx="17">
                  <c:v>0.65000000000001279</c:v>
                </c:pt>
                <c:pt idx="18">
                  <c:v>0.67500000000001448</c:v>
                </c:pt>
                <c:pt idx="19">
                  <c:v>0.70000000000000062</c:v>
                </c:pt>
                <c:pt idx="20">
                  <c:v>0.72500000000000064</c:v>
                </c:pt>
                <c:pt idx="21">
                  <c:v>0.75000000000001132</c:v>
                </c:pt>
                <c:pt idx="22">
                  <c:v>0.77500000000001279</c:v>
                </c:pt>
                <c:pt idx="23">
                  <c:v>0.8</c:v>
                </c:pt>
                <c:pt idx="24">
                  <c:v>0.82500000000000062</c:v>
                </c:pt>
                <c:pt idx="25">
                  <c:v>0.85000000000000064</c:v>
                </c:pt>
                <c:pt idx="26">
                  <c:v>0.87500000000001132</c:v>
                </c:pt>
                <c:pt idx="27">
                  <c:v>0.9</c:v>
                </c:pt>
                <c:pt idx="28">
                  <c:v>0.92500000000000004</c:v>
                </c:pt>
                <c:pt idx="29">
                  <c:v>0.95000000000000062</c:v>
                </c:pt>
                <c:pt idx="30">
                  <c:v>0.97500000000000064</c:v>
                </c:pt>
                <c:pt idx="31">
                  <c:v>1</c:v>
                </c:pt>
                <c:pt idx="32">
                  <c:v>1.0249999999999753</c:v>
                </c:pt>
                <c:pt idx="33">
                  <c:v>1.0499999999999683</c:v>
                </c:pt>
                <c:pt idx="34">
                  <c:v>1.0749999999999778</c:v>
                </c:pt>
                <c:pt idx="35">
                  <c:v>1.0999999999999719</c:v>
                </c:pt>
                <c:pt idx="36">
                  <c:v>1.1249999999999996</c:v>
                </c:pt>
                <c:pt idx="37">
                  <c:v>1.1499999999999748</c:v>
                </c:pt>
                <c:pt idx="38">
                  <c:v>1.1749999999999994</c:v>
                </c:pt>
                <c:pt idx="39">
                  <c:v>1.1999999999999778</c:v>
                </c:pt>
                <c:pt idx="40">
                  <c:v>1.2249999999999714</c:v>
                </c:pt>
                <c:pt idx="41">
                  <c:v>1.2499999999999618</c:v>
                </c:pt>
                <c:pt idx="42">
                  <c:v>1.2749999999999744</c:v>
                </c:pt>
                <c:pt idx="43">
                  <c:v>1.2999999999999672</c:v>
                </c:pt>
                <c:pt idx="44">
                  <c:v>1.3249999999999778</c:v>
                </c:pt>
                <c:pt idx="45">
                  <c:v>1.349999999999971</c:v>
                </c:pt>
                <c:pt idx="46">
                  <c:v>1.3749999999999978</c:v>
                </c:pt>
                <c:pt idx="47">
                  <c:v>1.3999999999999739</c:v>
                </c:pt>
                <c:pt idx="48">
                  <c:v>1.424999999999967</c:v>
                </c:pt>
                <c:pt idx="49">
                  <c:v>1.4499999999999558</c:v>
                </c:pt>
                <c:pt idx="50">
                  <c:v>1.4749999999999708</c:v>
                </c:pt>
                <c:pt idx="51">
                  <c:v>1.4999999999999614</c:v>
                </c:pt>
              </c:numCache>
            </c:numRef>
          </c:xVal>
          <c:yVal>
            <c:numRef>
              <c:f>'catenary wire'!$Q$4:$Q$55</c:f>
              <c:numCache>
                <c:formatCode>.0</c:formatCode>
                <c:ptCount val="52"/>
                <c:pt idx="0">
                  <c:v>0</c:v>
                </c:pt>
                <c:pt idx="1">
                  <c:v>1.0050285834496298</c:v>
                </c:pt>
                <c:pt idx="2">
                  <c:v>1.1055076330146998</c:v>
                </c:pt>
                <c:pt idx="3">
                  <c:v>1.2059798823815238</c:v>
                </c:pt>
                <c:pt idx="4">
                  <c:v>1.3064447143999478</c:v>
                </c:pt>
                <c:pt idx="5">
                  <c:v>1.4069015121933484</c:v>
                </c:pt>
                <c:pt idx="6">
                  <c:v>1.5073496591814171</c:v>
                </c:pt>
                <c:pt idx="7">
                  <c:v>1.607788539102682</c:v>
                </c:pt>
                <c:pt idx="8">
                  <c:v>1.7082175360371581</c:v>
                </c:pt>
                <c:pt idx="9">
                  <c:v>1.808636034429036</c:v>
                </c:pt>
                <c:pt idx="10">
                  <c:v>1.9090434191091636</c:v>
                </c:pt>
                <c:pt idx="11">
                  <c:v>2.0094390753175952</c:v>
                </c:pt>
                <c:pt idx="12">
                  <c:v>2.1098223887260512</c:v>
                </c:pt>
                <c:pt idx="13">
                  <c:v>2.210192745460493</c:v>
                </c:pt>
                <c:pt idx="14">
                  <c:v>2.3105495321230967</c:v>
                </c:pt>
                <c:pt idx="15">
                  <c:v>2.4108921358154367</c:v>
                </c:pt>
                <c:pt idx="16">
                  <c:v>2.5112199441599787</c:v>
                </c:pt>
                <c:pt idx="17">
                  <c:v>2.6115323453227401</c:v>
                </c:pt>
                <c:pt idx="18">
                  <c:v>2.7118287280354756</c:v>
                </c:pt>
                <c:pt idx="19">
                  <c:v>2.8121084816177531</c:v>
                </c:pt>
                <c:pt idx="20">
                  <c:v>2.9123709959993667</c:v>
                </c:pt>
                <c:pt idx="21">
                  <c:v>3.0126156617418127</c:v>
                </c:pt>
                <c:pt idx="22">
                  <c:v>3.1128418700608567</c:v>
                </c:pt>
                <c:pt idx="23">
                  <c:v>3.2130490128482307</c:v>
                </c:pt>
                <c:pt idx="24">
                  <c:v>3.3132364826934908</c:v>
                </c:pt>
                <c:pt idx="25">
                  <c:v>3.4134036729059081</c:v>
                </c:pt>
                <c:pt idx="26">
                  <c:v>3.513549977536178</c:v>
                </c:pt>
                <c:pt idx="27">
                  <c:v>3.6136747913981182</c:v>
                </c:pt>
                <c:pt idx="28">
                  <c:v>3.7137775100902632</c:v>
                </c:pt>
                <c:pt idx="29">
                  <c:v>3.8138575300174331</c:v>
                </c:pt>
                <c:pt idx="30">
                  <c:v>3.9139142484122678</c:v>
                </c:pt>
                <c:pt idx="31">
                  <c:v>4.0139470633561896</c:v>
                </c:pt>
                <c:pt idx="32">
                  <c:v>4.1139553738015655</c:v>
                </c:pt>
                <c:pt idx="33">
                  <c:v>4.2139385795921855</c:v>
                </c:pt>
                <c:pt idx="34">
                  <c:v>4.3138960814847174</c:v>
                </c:pt>
                <c:pt idx="35">
                  <c:v>4.4138272811696924</c:v>
                </c:pt>
                <c:pt idx="36">
                  <c:v>4.5137315812926104</c:v>
                </c:pt>
                <c:pt idx="37">
                  <c:v>4.613608385474933</c:v>
                </c:pt>
                <c:pt idx="38">
                  <c:v>4.7134570983341924</c:v>
                </c:pt>
                <c:pt idx="39">
                  <c:v>4.8132771255060582</c:v>
                </c:pt>
                <c:pt idx="40">
                  <c:v>4.9130678736637154</c:v>
                </c:pt>
                <c:pt idx="41">
                  <c:v>5.0128287505389695</c:v>
                </c:pt>
                <c:pt idx="42">
                  <c:v>5.1125591649426436</c:v>
                </c:pt>
                <c:pt idx="43">
                  <c:v>5.2122585267848693</c:v>
                </c:pt>
                <c:pt idx="44">
                  <c:v>5.311926247095232</c:v>
                </c:pt>
                <c:pt idx="45">
                  <c:v>5.4115617380437024</c:v>
                </c:pt>
                <c:pt idx="46">
                  <c:v>5.5111644129589425</c:v>
                </c:pt>
                <c:pt idx="47">
                  <c:v>5.6107336863502875</c:v>
                </c:pt>
                <c:pt idx="48">
                  <c:v>5.7102689739262953</c:v>
                </c:pt>
                <c:pt idx="49">
                  <c:v>5.8097696926150295</c:v>
                </c:pt>
                <c:pt idx="50">
                  <c:v>5.9092352605829364</c:v>
                </c:pt>
                <c:pt idx="51">
                  <c:v>6.0086650972558324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88A-2848-B9D9-D2BF41A4127F}"/>
            </c:ext>
          </c:extLst>
        </c:ser>
        <c:ser>
          <c:idx val="3"/>
          <c:order val="3"/>
          <c:tx>
            <c:v>5 inHg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'catenary wire'!$O$4:$O$55</c:f>
              <c:numCache>
                <c:formatCode>General</c:formatCode>
                <c:ptCount val="52"/>
                <c:pt idx="0">
                  <c:v>0</c:v>
                </c:pt>
                <c:pt idx="1">
                  <c:v>0.25</c:v>
                </c:pt>
                <c:pt idx="2">
                  <c:v>0.27500000000000002</c:v>
                </c:pt>
                <c:pt idx="3">
                  <c:v>0.30000000000000032</c:v>
                </c:pt>
                <c:pt idx="4">
                  <c:v>0.32500000000000634</c:v>
                </c:pt>
                <c:pt idx="5">
                  <c:v>0.35000000000000031</c:v>
                </c:pt>
                <c:pt idx="6">
                  <c:v>0.37500000000000488</c:v>
                </c:pt>
                <c:pt idx="7">
                  <c:v>0.4</c:v>
                </c:pt>
                <c:pt idx="8">
                  <c:v>0.42500000000000032</c:v>
                </c:pt>
                <c:pt idx="9">
                  <c:v>0.45</c:v>
                </c:pt>
                <c:pt idx="10">
                  <c:v>0.47500000000000031</c:v>
                </c:pt>
                <c:pt idx="11">
                  <c:v>0.5</c:v>
                </c:pt>
                <c:pt idx="12">
                  <c:v>0.52500000000000002</c:v>
                </c:pt>
                <c:pt idx="13">
                  <c:v>0.55000000000000004</c:v>
                </c:pt>
                <c:pt idx="14">
                  <c:v>0.57500000000000062</c:v>
                </c:pt>
                <c:pt idx="15">
                  <c:v>0.60000000000000064</c:v>
                </c:pt>
                <c:pt idx="16">
                  <c:v>0.62500000000001132</c:v>
                </c:pt>
                <c:pt idx="17">
                  <c:v>0.65000000000001279</c:v>
                </c:pt>
                <c:pt idx="18">
                  <c:v>0.67500000000001448</c:v>
                </c:pt>
                <c:pt idx="19">
                  <c:v>0.70000000000000062</c:v>
                </c:pt>
                <c:pt idx="20">
                  <c:v>0.72500000000000064</c:v>
                </c:pt>
                <c:pt idx="21">
                  <c:v>0.75000000000001132</c:v>
                </c:pt>
                <c:pt idx="22">
                  <c:v>0.77500000000001279</c:v>
                </c:pt>
                <c:pt idx="23">
                  <c:v>0.8</c:v>
                </c:pt>
                <c:pt idx="24">
                  <c:v>0.82500000000000062</c:v>
                </c:pt>
                <c:pt idx="25">
                  <c:v>0.85000000000000064</c:v>
                </c:pt>
                <c:pt idx="26">
                  <c:v>0.87500000000001132</c:v>
                </c:pt>
                <c:pt idx="27">
                  <c:v>0.9</c:v>
                </c:pt>
                <c:pt idx="28">
                  <c:v>0.92500000000000004</c:v>
                </c:pt>
                <c:pt idx="29">
                  <c:v>0.95000000000000062</c:v>
                </c:pt>
                <c:pt idx="30">
                  <c:v>0.97500000000000064</c:v>
                </c:pt>
                <c:pt idx="31">
                  <c:v>1</c:v>
                </c:pt>
                <c:pt idx="32">
                  <c:v>1.0249999999999753</c:v>
                </c:pt>
                <c:pt idx="33">
                  <c:v>1.0499999999999683</c:v>
                </c:pt>
                <c:pt idx="34">
                  <c:v>1.0749999999999778</c:v>
                </c:pt>
                <c:pt idx="35">
                  <c:v>1.0999999999999719</c:v>
                </c:pt>
                <c:pt idx="36">
                  <c:v>1.1249999999999996</c:v>
                </c:pt>
                <c:pt idx="37">
                  <c:v>1.1499999999999748</c:v>
                </c:pt>
                <c:pt idx="38">
                  <c:v>1.1749999999999994</c:v>
                </c:pt>
                <c:pt idx="39">
                  <c:v>1.1999999999999778</c:v>
                </c:pt>
                <c:pt idx="40">
                  <c:v>1.2249999999999714</c:v>
                </c:pt>
                <c:pt idx="41">
                  <c:v>1.2499999999999618</c:v>
                </c:pt>
                <c:pt idx="42">
                  <c:v>1.2749999999999744</c:v>
                </c:pt>
                <c:pt idx="43">
                  <c:v>1.2999999999999672</c:v>
                </c:pt>
                <c:pt idx="44">
                  <c:v>1.3249999999999778</c:v>
                </c:pt>
                <c:pt idx="45">
                  <c:v>1.349999999999971</c:v>
                </c:pt>
                <c:pt idx="46">
                  <c:v>1.3749999999999978</c:v>
                </c:pt>
                <c:pt idx="47">
                  <c:v>1.3999999999999739</c:v>
                </c:pt>
                <c:pt idx="48">
                  <c:v>1.424999999999967</c:v>
                </c:pt>
                <c:pt idx="49">
                  <c:v>1.4499999999999558</c:v>
                </c:pt>
                <c:pt idx="50">
                  <c:v>1.4749999999999708</c:v>
                </c:pt>
                <c:pt idx="51">
                  <c:v>1.4999999999999614</c:v>
                </c:pt>
              </c:numCache>
            </c:numRef>
          </c:xVal>
          <c:yVal>
            <c:numRef>
              <c:f>'catenary wire'!$P$4:$P$55</c:f>
              <c:numCache>
                <c:formatCode>.0</c:formatCode>
                <c:ptCount val="52"/>
                <c:pt idx="0">
                  <c:v>0</c:v>
                </c:pt>
                <c:pt idx="1">
                  <c:v>0.50255294919199645</c:v>
                </c:pt>
                <c:pt idx="2">
                  <c:v>0.55280526710291722</c:v>
                </c:pt>
                <c:pt idx="3">
                  <c:v>0.6030567345122535</c:v>
                </c:pt>
                <c:pt idx="4">
                  <c:v>0.65330727413455303</c:v>
                </c:pt>
                <c:pt idx="5">
                  <c:v>0.70355680869284387</c:v>
                </c:pt>
                <c:pt idx="6">
                  <c:v>0.75380526091953182</c:v>
                </c:pt>
                <c:pt idx="7">
                  <c:v>0.80405255355689564</c:v>
                </c:pt>
                <c:pt idx="8">
                  <c:v>0.85429860935802748</c:v>
                </c:pt>
                <c:pt idx="9">
                  <c:v>0.90454335108730799</c:v>
                </c:pt>
                <c:pt idx="10">
                  <c:v>0.95478670152138978</c:v>
                </c:pt>
                <c:pt idx="11">
                  <c:v>1.0050285834496298</c:v>
                </c:pt>
                <c:pt idx="12">
                  <c:v>1.0552689196749956</c:v>
                </c:pt>
                <c:pt idx="13">
                  <c:v>1.1055076330146998</c:v>
                </c:pt>
                <c:pt idx="14">
                  <c:v>1.1557446463009218</c:v>
                </c:pt>
                <c:pt idx="15">
                  <c:v>1.2059798823815238</c:v>
                </c:pt>
                <c:pt idx="16">
                  <c:v>1.2562132641207739</c:v>
                </c:pt>
                <c:pt idx="17">
                  <c:v>1.3064447143999478</c:v>
                </c:pt>
                <c:pt idx="18">
                  <c:v>1.356674156118268</c:v>
                </c:pt>
                <c:pt idx="19">
                  <c:v>1.4069015121933484</c:v>
                </c:pt>
                <c:pt idx="20">
                  <c:v>1.4571267055621142</c:v>
                </c:pt>
                <c:pt idx="21">
                  <c:v>1.5073496591814171</c:v>
                </c:pt>
                <c:pt idx="22">
                  <c:v>1.557570296028655</c:v>
                </c:pt>
                <c:pt idx="23">
                  <c:v>1.607788539102682</c:v>
                </c:pt>
                <c:pt idx="24">
                  <c:v>1.6580043114243028</c:v>
                </c:pt>
                <c:pt idx="25">
                  <c:v>1.7082175360371581</c:v>
                </c:pt>
                <c:pt idx="26">
                  <c:v>1.75842813600832</c:v>
                </c:pt>
                <c:pt idx="27">
                  <c:v>1.808636034429036</c:v>
                </c:pt>
                <c:pt idx="28">
                  <c:v>1.85884115441542</c:v>
                </c:pt>
                <c:pt idx="29">
                  <c:v>1.9090434191091636</c:v>
                </c:pt>
                <c:pt idx="30">
                  <c:v>1.9592427516782644</c:v>
                </c:pt>
                <c:pt idx="31">
                  <c:v>2.0094390753175952</c:v>
                </c:pt>
                <c:pt idx="32">
                  <c:v>2.0596323132497845</c:v>
                </c:pt>
                <c:pt idx="33">
                  <c:v>2.1098223887260512</c:v>
                </c:pt>
                <c:pt idx="34">
                  <c:v>2.1600092250262759</c:v>
                </c:pt>
                <c:pt idx="35">
                  <c:v>2.2101927454604922</c:v>
                </c:pt>
                <c:pt idx="36">
                  <c:v>2.2603728733688464</c:v>
                </c:pt>
                <c:pt idx="37">
                  <c:v>2.3105495321230967</c:v>
                </c:pt>
                <c:pt idx="38">
                  <c:v>2.3607226451266432</c:v>
                </c:pt>
                <c:pt idx="39">
                  <c:v>2.4108921358154367</c:v>
                </c:pt>
                <c:pt idx="40">
                  <c:v>2.4610579276588123</c:v>
                </c:pt>
                <c:pt idx="41">
                  <c:v>2.5112199441599787</c:v>
                </c:pt>
                <c:pt idx="42">
                  <c:v>2.5613781088568648</c:v>
                </c:pt>
                <c:pt idx="43">
                  <c:v>2.6115323453227401</c:v>
                </c:pt>
                <c:pt idx="44">
                  <c:v>2.6616825771669212</c:v>
                </c:pt>
                <c:pt idx="45">
                  <c:v>2.7118287280354751</c:v>
                </c:pt>
                <c:pt idx="46">
                  <c:v>2.761970721611978</c:v>
                </c:pt>
                <c:pt idx="47">
                  <c:v>2.8121084816177513</c:v>
                </c:pt>
                <c:pt idx="48">
                  <c:v>2.8622419318135872</c:v>
                </c:pt>
                <c:pt idx="49">
                  <c:v>2.9123709959993627</c:v>
                </c:pt>
                <c:pt idx="50">
                  <c:v>2.9624955980150807</c:v>
                </c:pt>
                <c:pt idx="51">
                  <c:v>3.0126156617417967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88A-2848-B9D9-D2BF41A41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14112"/>
        <c:axId val="87524480"/>
      </c:scatterChart>
      <c:valAx>
        <c:axId val="8751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000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Slot Width (in.)</a:t>
                </a:r>
              </a:p>
            </c:rich>
          </c:tx>
          <c:layout>
            <c:manualLayout>
              <c:xMode val="edge"/>
              <c:yMode val="edge"/>
              <c:x val="0.45857504398302784"/>
              <c:y val="0.812807881773399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524480"/>
        <c:crosses val="autoZero"/>
        <c:crossBetween val="midCat"/>
      </c:valAx>
      <c:valAx>
        <c:axId val="875244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000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Angle at Edge (degr.)</a:t>
                </a:r>
              </a:p>
            </c:rich>
          </c:tx>
          <c:layout>
            <c:manualLayout>
              <c:xMode val="edge"/>
              <c:yMode val="edge"/>
              <c:x val="3.0828574385413636E-2"/>
              <c:y val="4.4334975369458129E-2"/>
            </c:manualLayout>
          </c:layout>
          <c:overlay val="0"/>
          <c:spPr>
            <a:noFill/>
            <a:ln w="25400">
              <a:noFill/>
            </a:ln>
          </c:spPr>
        </c:title>
        <c:numFmt formatCode="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51411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965321617070119"/>
          <c:y val="7.3891625615763554E-2"/>
          <c:w val="0.17148394501886341"/>
          <c:h val="0.4581280788177343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en-US"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9A2E6-D581-BE45-840D-11311ABCAFC6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D00E3-03C9-4143-ABC2-05C90B31C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EEFD1-814A-4D79-96CD-850FBE89790F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577850"/>
            <a:ext cx="4552950" cy="3414713"/>
          </a:xfrm>
          <a:ln>
            <a:noFill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75150"/>
            <a:ext cx="5038725" cy="4075113"/>
          </a:xfrm>
          <a:noFill/>
          <a:ln/>
        </p:spPr>
        <p:txBody>
          <a:bodyPr lIns="90173" tIns="45878" rIns="90173" bIns="45878"/>
          <a:lstStyle/>
          <a:p>
            <a:pPr defTabSz="882650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B8D3D8B0-1F2E-48D8-8905-D736F10A662B}" type="slidenum">
              <a:rPr lang="en-US" smtClean="0"/>
              <a:pPr defTabSz="922338"/>
              <a:t>55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80766046-8565-4921-A3B4-FBDA5444EB55}" type="slidenum">
              <a:rPr lang="en-US" smtClean="0"/>
              <a:pPr defTabSz="922338"/>
              <a:t>56</a:t>
            </a:fld>
            <a:endParaRPr 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1E814EBE-5B2F-4A3C-87F3-3970CD697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CCF26BD7-3B06-435F-ABD1-1597E03D3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Book Antiqua" panose="0204060205030503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7229AC-2715-26C4-8010-C09557BFF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941D2-9349-334A-9DB8-9EE8486D9F95}" type="datetimeFigureOut">
              <a:rPr lang="en-US" altLang="en-US"/>
              <a:pPr>
                <a:defRPr/>
              </a:pPr>
              <a:t>4/18/23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5D032F-F570-777A-09C4-60C3615E6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0BAB10-AB58-F63A-07AA-CBB53A856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3FBC-80AF-C547-9374-E7822B8DE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75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6E6B00-4136-6ABF-538E-53FB98681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2EDC-1A94-0D43-A6E0-BEFCA42FD428}" type="datetimeFigureOut">
              <a:rPr lang="en-US" altLang="en-US"/>
              <a:pPr>
                <a:defRPr/>
              </a:pPr>
              <a:t>4/18/23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7B9777-8B68-389C-D0A9-582C9AD48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702C05-7993-C8AB-196B-541F63145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42EC1-BEE3-5248-9DB0-976D6B5D2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55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709809-E234-D62A-7C2B-0AE45F8EB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4D28E-A6A8-4A43-AB20-C585C2EACCA8}" type="datetimeFigureOut">
              <a:rPr lang="en-US" altLang="en-US"/>
              <a:pPr>
                <a:defRPr/>
              </a:pPr>
              <a:t>4/18/23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F18CDB-C9B1-CD5B-24EA-D5BD47B1BF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06023E-CC05-0F2C-B430-BA84C6647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484CB-7E67-0F48-8420-81B6319B7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369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027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4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027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759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C05D0F-A86A-64BC-BE96-66AAB7503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F88C3-B594-2B42-B5F4-FBEB26B57924}" type="datetimeFigureOut">
              <a:rPr lang="en-US" altLang="en-US"/>
              <a:pPr>
                <a:defRPr/>
              </a:pPr>
              <a:t>4/18/23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F308AA-C901-2569-53AD-3FD60F1BA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EF9494-ADAD-D512-6C6F-60D4C3E24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934C-30C3-2548-8ED2-71EC21761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4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AC38F3-DCAA-762A-5825-D90903D40B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9416-2D9D-C842-816B-C92CB28380E6}" type="datetimeFigureOut">
              <a:rPr lang="en-US" altLang="en-US"/>
              <a:pPr>
                <a:defRPr/>
              </a:pPr>
              <a:t>4/18/23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14E99D-1010-4C21-A0F7-B14FAF510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36868D-31E2-2DC9-0D78-6675146D0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9C53A-0547-A740-9FB0-5835A3B24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58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3DDC50-4E23-AE00-7177-D89D2BD10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D99F9-3970-FD47-A463-48422091E0C3}" type="datetimeFigureOut">
              <a:rPr lang="en-US" altLang="en-US"/>
              <a:pPr>
                <a:defRPr/>
              </a:pPr>
              <a:t>4/18/23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C4C34-0668-C5DB-0097-334A9C5C6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C964DA-36DA-16FB-5FE5-4B7805D68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B158D-995D-D849-ACD7-0FF22C923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24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F12CB6-F9A3-6A91-5858-974ED8962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8789-E33D-8A49-B323-4416DEE65ABE}" type="datetimeFigureOut">
              <a:rPr lang="en-US" altLang="en-US"/>
              <a:pPr>
                <a:defRPr/>
              </a:pPr>
              <a:t>4/18/23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F050F1-8AE0-9537-8C1A-859F58A07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31C4C7-6C26-9905-ED3D-0D816E301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5BFC5-77B9-D643-B92A-16127F5EB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30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3C821B-53C6-1776-3894-C46E7BC3F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5731F-9F06-C742-B708-6178D9C508AE}" type="datetimeFigureOut">
              <a:rPr lang="en-US" altLang="en-US"/>
              <a:pPr>
                <a:defRPr/>
              </a:pPr>
              <a:t>4/18/23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CC5EDA-E58A-0680-EB8A-532209F2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C9F1D2-865A-5BAD-F52C-09B9533EC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2DC43-4A72-4E4A-8A7E-D980153BD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8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01E5D9-D787-5266-68A4-D993DC32F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FE1A-E0FD-7F4F-ACB4-CA0E1CB0345D}" type="datetimeFigureOut">
              <a:rPr lang="en-US" altLang="en-US"/>
              <a:pPr>
                <a:defRPr/>
              </a:pPr>
              <a:t>4/18/23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7C7CD7-FF4C-B5BD-1EF6-4D44A750E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72E3EF-701F-89DA-1030-E2C1E8469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9AEE3-B862-9542-ABEF-15A284866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42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777F31-0D57-5725-4A6D-F0C0D8A8B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23C9-5352-E144-8362-F0ADD0CE68AB}" type="datetimeFigureOut">
              <a:rPr lang="en-US" altLang="en-US"/>
              <a:pPr>
                <a:defRPr/>
              </a:pPr>
              <a:t>4/18/23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A4129-8B3D-30EA-A758-1ECA443F57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87C007-D5C6-CF23-13DA-A9036E98D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CA48-9BAC-A44C-AF51-DDA09F3328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2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CF22C-C070-E770-7DC7-2F5C7FDE0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202C-1C1E-D74C-8C28-EB3F410AA2A2}" type="datetimeFigureOut">
              <a:rPr lang="en-US" altLang="en-US"/>
              <a:pPr>
                <a:defRPr/>
              </a:pPr>
              <a:t>4/18/23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69E7-9788-2D71-C22C-A4ED2C2F9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9CEE0-ACB2-FC08-CEC4-E4424750A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78E0-D7D9-3C41-9A4A-6BF377DCD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7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146038-B25A-6CEA-B041-C09604ECC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7921B1-F6C7-C862-8332-0B3FDCCB3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90D36420-0007-28BF-6A72-5D2198A6CD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D07E6CFD-7873-0F48-ACAD-27C776518222}" type="datetimeFigureOut">
              <a:rPr lang="en-US" altLang="en-US"/>
              <a:pPr>
                <a:defRPr/>
              </a:pPr>
              <a:t>4/18/23</a:t>
            </a:fld>
            <a:endParaRPr lang="en-US" alt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05D675E7-C4E4-140D-13F6-4D329D01A7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6C2162AB-E18A-8F1E-A871-30ED712723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8D1BA4E-4577-2048-84D3-ADF0F3D12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>
            <a:extLst>
              <a:ext uri="{FF2B5EF4-FFF2-40B4-BE49-F238E27FC236}">
                <a16:creationId xmlns:a16="http://schemas.microsoft.com/office/drawing/2014/main" id="{B729C88B-1359-096E-854F-4DB6F2D1A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286000"/>
            <a:ext cx="86502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 altLang="en-US" sz="4200" b="1">
              <a:solidFill>
                <a:schemeClr val="tx2"/>
              </a:solidFill>
              <a:latin typeface="Tahoma" panose="020B0604030504040204" pitchFamily="34" charset="0"/>
              <a:ea typeface="STKaiti" panose="02010600040101010101" pitchFamily="2" charset="-122"/>
              <a:cs typeface="STKaiti" panose="02010600040101010101" pitchFamily="2" charset="-122"/>
            </a:endParaRPr>
          </a:p>
          <a:p>
            <a:pPr algn="ctr">
              <a:spcBef>
                <a:spcPct val="1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 altLang="en-US" sz="4200" b="1">
              <a:solidFill>
                <a:schemeClr val="tx2"/>
              </a:solidFill>
              <a:latin typeface="Tahoma" panose="020B0604030504040204" pitchFamily="34" charset="0"/>
              <a:ea typeface="STKaiti" panose="02010600040101010101" pitchFamily="2" charset="-122"/>
              <a:cs typeface="STKaiti" panose="02010600040101010101" pitchFamily="2" charset="-122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C73B85C-F0CB-F81D-1C2B-CD4B2E599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0"/>
            <a:ext cx="861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000" b="1" dirty="0">
                <a:latin typeface="Tahoma" panose="020B0604030504040204" pitchFamily="34" charset="0"/>
              </a:rPr>
              <a:t>Tissue Fabric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000" b="1" dirty="0">
                <a:latin typeface="Tahoma" panose="020B0604030504040204" pitchFamily="34" charset="0"/>
              </a:rPr>
              <a:t>Cleaning &amp; Conditioning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CE949EA4-BB06-1333-7630-6C7C6F4C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76800"/>
            <a:ext cx="51244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Presented by: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ahoma" panose="020B0604030504040204" pitchFamily="34" charset="0"/>
              </a:rPr>
              <a:t>John Neun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ahoma" panose="020B0604030504040204" pitchFamily="34" charset="0"/>
              </a:rPr>
              <a:t>Engineer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ahoma" panose="020B0604030504040204" pitchFamily="34" charset="0"/>
              </a:rPr>
              <a:t>Kadant</a:t>
            </a:r>
            <a:endParaRPr lang="en-US" altLang="en-US" sz="2400" b="1" dirty="0">
              <a:latin typeface="Tahoma" panose="020B0604030504040204" pitchFamily="34" charset="0"/>
            </a:endParaRPr>
          </a:p>
        </p:txBody>
      </p:sp>
      <p:pic>
        <p:nvPicPr>
          <p:cNvPr id="2054" name="Picture 10">
            <a:extLst>
              <a:ext uri="{FF2B5EF4-FFF2-40B4-BE49-F238E27FC236}">
                <a16:creationId xmlns:a16="http://schemas.microsoft.com/office/drawing/2014/main" id="{FF87BDB5-EC1E-661A-0F4F-E7133CDCE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025"/>
            <a:ext cx="23701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776A66E-9E2A-05B9-9F38-CEBF4024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48895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606425"/>
          </a:xfrm>
          <a:noFill/>
        </p:spPr>
        <p:txBody>
          <a:bodyPr lIns="71438" tIns="28575" rIns="71438" bIns="28575" anchor="t">
            <a:spAutoFit/>
          </a:bodyPr>
          <a:lstStyle/>
          <a:p>
            <a:pPr eaLnBrk="1" hangingPunct="1"/>
            <a:r>
              <a:rPr lang="en-US" dirty="0"/>
              <a:t>Nozzle Spray Pattern Distribution</a:t>
            </a:r>
          </a:p>
        </p:txBody>
      </p:sp>
      <p:sp>
        <p:nvSpPr>
          <p:cNvPr id="142339" name="Line 3"/>
          <p:cNvSpPr>
            <a:spLocks noChangeShapeType="1"/>
          </p:cNvSpPr>
          <p:nvPr/>
        </p:nvSpPr>
        <p:spPr bwMode="auto">
          <a:xfrm flipH="1" flipV="1">
            <a:off x="-6350" y="-6350"/>
            <a:ext cx="381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 flipH="1" flipV="1">
            <a:off x="-6350" y="-6350"/>
            <a:ext cx="381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2341" name="Freeform 5"/>
          <p:cNvSpPr>
            <a:spLocks/>
          </p:cNvSpPr>
          <p:nvPr/>
        </p:nvSpPr>
        <p:spPr bwMode="auto">
          <a:xfrm>
            <a:off x="2578100" y="1847850"/>
            <a:ext cx="3354388" cy="2617788"/>
          </a:xfrm>
          <a:custGeom>
            <a:avLst/>
            <a:gdLst/>
            <a:ahLst/>
            <a:cxnLst>
              <a:cxn ang="0">
                <a:pos x="2112" y="1648"/>
              </a:cxn>
              <a:cxn ang="0">
                <a:pos x="0" y="1648"/>
              </a:cxn>
              <a:cxn ang="0">
                <a:pos x="1056" y="0"/>
              </a:cxn>
              <a:cxn ang="0">
                <a:pos x="2112" y="1648"/>
              </a:cxn>
            </a:cxnLst>
            <a:rect l="0" t="0" r="r" b="b"/>
            <a:pathLst>
              <a:path w="2113" h="1649">
                <a:moveTo>
                  <a:pt x="2112" y="1648"/>
                </a:moveTo>
                <a:lnTo>
                  <a:pt x="0" y="1648"/>
                </a:lnTo>
                <a:lnTo>
                  <a:pt x="1056" y="0"/>
                </a:lnTo>
                <a:lnTo>
                  <a:pt x="2112" y="1648"/>
                </a:lnTo>
              </a:path>
            </a:pathLst>
          </a:custGeom>
          <a:solidFill>
            <a:srgbClr val="676767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342" name="Freeform 6"/>
          <p:cNvSpPr>
            <a:spLocks/>
          </p:cNvSpPr>
          <p:nvPr/>
        </p:nvSpPr>
        <p:spPr bwMode="auto">
          <a:xfrm>
            <a:off x="2743200" y="1847850"/>
            <a:ext cx="3024188" cy="2617788"/>
          </a:xfrm>
          <a:custGeom>
            <a:avLst/>
            <a:gdLst/>
            <a:ahLst/>
            <a:cxnLst>
              <a:cxn ang="0">
                <a:pos x="1904" y="1648"/>
              </a:cxn>
              <a:cxn ang="0">
                <a:pos x="0" y="1648"/>
              </a:cxn>
              <a:cxn ang="0">
                <a:pos x="952" y="0"/>
              </a:cxn>
              <a:cxn ang="0">
                <a:pos x="1904" y="1648"/>
              </a:cxn>
            </a:cxnLst>
            <a:rect l="0" t="0" r="r" b="b"/>
            <a:pathLst>
              <a:path w="1905" h="1649">
                <a:moveTo>
                  <a:pt x="1904" y="1648"/>
                </a:moveTo>
                <a:lnTo>
                  <a:pt x="0" y="1648"/>
                </a:lnTo>
                <a:lnTo>
                  <a:pt x="952" y="0"/>
                </a:lnTo>
                <a:lnTo>
                  <a:pt x="1904" y="1648"/>
                </a:lnTo>
              </a:path>
            </a:pathLst>
          </a:custGeom>
          <a:solidFill>
            <a:srgbClr val="676767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343" name="Freeform 7"/>
          <p:cNvSpPr>
            <a:spLocks/>
          </p:cNvSpPr>
          <p:nvPr/>
        </p:nvSpPr>
        <p:spPr bwMode="auto">
          <a:xfrm>
            <a:off x="2921000" y="1847850"/>
            <a:ext cx="2655888" cy="2617788"/>
          </a:xfrm>
          <a:custGeom>
            <a:avLst/>
            <a:gdLst/>
            <a:ahLst/>
            <a:cxnLst>
              <a:cxn ang="0">
                <a:pos x="1672" y="1648"/>
              </a:cxn>
              <a:cxn ang="0">
                <a:pos x="0" y="1648"/>
              </a:cxn>
              <a:cxn ang="0">
                <a:pos x="840" y="0"/>
              </a:cxn>
              <a:cxn ang="0">
                <a:pos x="1672" y="1648"/>
              </a:cxn>
            </a:cxnLst>
            <a:rect l="0" t="0" r="r" b="b"/>
            <a:pathLst>
              <a:path w="1673" h="1649">
                <a:moveTo>
                  <a:pt x="1672" y="1648"/>
                </a:moveTo>
                <a:lnTo>
                  <a:pt x="0" y="1648"/>
                </a:lnTo>
                <a:lnTo>
                  <a:pt x="840" y="0"/>
                </a:lnTo>
                <a:lnTo>
                  <a:pt x="1672" y="1648"/>
                </a:lnTo>
              </a:path>
            </a:pathLst>
          </a:custGeom>
          <a:solidFill>
            <a:srgbClr val="CECEC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>
            <a:off x="2927350" y="449580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>
            <a:off x="5581650" y="449580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>
            <a:off x="2749550" y="4495800"/>
            <a:ext cx="0" cy="73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>
            <a:off x="5772150" y="4495800"/>
            <a:ext cx="0" cy="73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>
            <a:off x="2584450" y="4495800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2349" name="Line 13"/>
          <p:cNvSpPr>
            <a:spLocks noChangeShapeType="1"/>
          </p:cNvSpPr>
          <p:nvPr/>
        </p:nvSpPr>
        <p:spPr bwMode="auto">
          <a:xfrm>
            <a:off x="5937250" y="4495800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3636963" y="4541838"/>
            <a:ext cx="141922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effectLst/>
              </a:rPr>
              <a:t>minimum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697288" y="4941888"/>
            <a:ext cx="1284287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effectLst/>
              </a:rPr>
              <a:t>average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582988" y="5360988"/>
            <a:ext cx="1503362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effectLst/>
              </a:rPr>
              <a:t>maximum</a:t>
            </a:r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3917950" y="1701800"/>
            <a:ext cx="685800" cy="127000"/>
          </a:xfrm>
          <a:prstGeom prst="rect">
            <a:avLst/>
          </a:prstGeom>
          <a:solidFill>
            <a:srgbClr val="33333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5249863" y="2198688"/>
            <a:ext cx="2052637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  <a:effectLst/>
              </a:rPr>
              <a:t>"uncertainty 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707063" y="2516188"/>
            <a:ext cx="1189037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  <a:effectLst/>
              </a:rPr>
              <a:t>zones"</a:t>
            </a:r>
          </a:p>
        </p:txBody>
      </p: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5029200" y="2590800"/>
            <a:ext cx="603250" cy="592138"/>
            <a:chOff x="3168" y="1632"/>
            <a:chExt cx="380" cy="373"/>
          </a:xfrm>
        </p:grpSpPr>
        <p:sp>
          <p:nvSpPr>
            <p:cNvPr id="142357" name="Line 21"/>
            <p:cNvSpPr>
              <a:spLocks noChangeShapeType="1"/>
            </p:cNvSpPr>
            <p:nvPr/>
          </p:nvSpPr>
          <p:spPr bwMode="auto">
            <a:xfrm flipV="1">
              <a:off x="3220" y="1632"/>
              <a:ext cx="328" cy="3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58" name="Freeform 22"/>
            <p:cNvSpPr>
              <a:spLocks/>
            </p:cNvSpPr>
            <p:nvPr/>
          </p:nvSpPr>
          <p:spPr bwMode="auto">
            <a:xfrm>
              <a:off x="3168" y="1908"/>
              <a:ext cx="97" cy="97"/>
            </a:xfrm>
            <a:custGeom>
              <a:avLst/>
              <a:gdLst/>
              <a:ahLst/>
              <a:cxnLst>
                <a:cxn ang="0">
                  <a:pos x="44" y="52"/>
                </a:cxn>
                <a:cxn ang="0">
                  <a:pos x="59" y="0"/>
                </a:cxn>
                <a:cxn ang="0">
                  <a:pos x="0" y="96"/>
                </a:cxn>
                <a:cxn ang="0">
                  <a:pos x="96" y="37"/>
                </a:cxn>
                <a:cxn ang="0">
                  <a:pos x="44" y="52"/>
                </a:cxn>
              </a:cxnLst>
              <a:rect l="0" t="0" r="r" b="b"/>
              <a:pathLst>
                <a:path w="97" h="97">
                  <a:moveTo>
                    <a:pt x="44" y="52"/>
                  </a:moveTo>
                  <a:lnTo>
                    <a:pt x="59" y="0"/>
                  </a:lnTo>
                  <a:lnTo>
                    <a:pt x="0" y="96"/>
                  </a:lnTo>
                  <a:lnTo>
                    <a:pt x="96" y="37"/>
                  </a:lnTo>
                  <a:lnTo>
                    <a:pt x="44" y="52"/>
                  </a:lnTo>
                </a:path>
              </a:pathLst>
            </a:custGeom>
            <a:solidFill>
              <a:srgbClr val="000000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53" name="Group 23"/>
          <p:cNvGrpSpPr>
            <a:grpSpLocks/>
          </p:cNvGrpSpPr>
          <p:nvPr/>
        </p:nvGrpSpPr>
        <p:grpSpPr bwMode="auto">
          <a:xfrm>
            <a:off x="3581400" y="2571750"/>
            <a:ext cx="2012950" cy="420688"/>
            <a:chOff x="2256" y="1620"/>
            <a:chExt cx="1268" cy="265"/>
          </a:xfrm>
        </p:grpSpPr>
        <p:sp>
          <p:nvSpPr>
            <p:cNvPr id="142360" name="Line 24"/>
            <p:cNvSpPr>
              <a:spLocks noChangeShapeType="1"/>
            </p:cNvSpPr>
            <p:nvPr/>
          </p:nvSpPr>
          <p:spPr bwMode="auto">
            <a:xfrm flipV="1">
              <a:off x="2324" y="1620"/>
              <a:ext cx="1200" cy="2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61" name="Freeform 25"/>
            <p:cNvSpPr>
              <a:spLocks/>
            </p:cNvSpPr>
            <p:nvPr/>
          </p:nvSpPr>
          <p:spPr bwMode="auto">
            <a:xfrm>
              <a:off x="2256" y="1844"/>
              <a:ext cx="113" cy="41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97" y="0"/>
                </a:cxn>
                <a:cxn ang="0">
                  <a:pos x="0" y="40"/>
                </a:cxn>
                <a:cxn ang="0">
                  <a:pos x="112" y="40"/>
                </a:cxn>
                <a:cxn ang="0">
                  <a:pos x="60" y="27"/>
                </a:cxn>
              </a:cxnLst>
              <a:rect l="0" t="0" r="r" b="b"/>
              <a:pathLst>
                <a:path w="113" h="41">
                  <a:moveTo>
                    <a:pt x="60" y="27"/>
                  </a:moveTo>
                  <a:lnTo>
                    <a:pt x="97" y="0"/>
                  </a:lnTo>
                  <a:lnTo>
                    <a:pt x="0" y="40"/>
                  </a:lnTo>
                  <a:lnTo>
                    <a:pt x="112" y="40"/>
                  </a:lnTo>
                  <a:lnTo>
                    <a:pt x="60" y="27"/>
                  </a:lnTo>
                </a:path>
              </a:pathLst>
            </a:custGeom>
            <a:solidFill>
              <a:srgbClr val="000000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2362" name="Line 26"/>
          <p:cNvSpPr>
            <a:spLocks noChangeShapeType="1"/>
          </p:cNvSpPr>
          <p:nvPr/>
        </p:nvSpPr>
        <p:spPr bwMode="auto">
          <a:xfrm>
            <a:off x="4933950" y="5172075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2363" name="Line 27"/>
          <p:cNvSpPr>
            <a:spLocks noChangeShapeType="1"/>
          </p:cNvSpPr>
          <p:nvPr/>
        </p:nvSpPr>
        <p:spPr bwMode="auto">
          <a:xfrm flipH="1">
            <a:off x="2752725" y="5181600"/>
            <a:ext cx="962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2364" name="Line 28"/>
          <p:cNvSpPr>
            <a:spLocks noChangeShapeType="1"/>
          </p:cNvSpPr>
          <p:nvPr/>
        </p:nvSpPr>
        <p:spPr bwMode="auto">
          <a:xfrm flipH="1">
            <a:off x="2581275" y="5600700"/>
            <a:ext cx="1019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2365" name="Line 29"/>
          <p:cNvSpPr>
            <a:spLocks noChangeShapeType="1"/>
          </p:cNvSpPr>
          <p:nvPr/>
        </p:nvSpPr>
        <p:spPr bwMode="auto">
          <a:xfrm>
            <a:off x="5057775" y="5610225"/>
            <a:ext cx="87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2366" name="Line 30"/>
          <p:cNvSpPr>
            <a:spLocks noChangeShapeType="1"/>
          </p:cNvSpPr>
          <p:nvPr/>
        </p:nvSpPr>
        <p:spPr bwMode="auto">
          <a:xfrm flipH="1">
            <a:off x="2924175" y="4772025"/>
            <a:ext cx="742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2367" name="Line 31"/>
          <p:cNvSpPr>
            <a:spLocks noChangeShapeType="1"/>
          </p:cNvSpPr>
          <p:nvPr/>
        </p:nvSpPr>
        <p:spPr bwMode="auto">
          <a:xfrm>
            <a:off x="5000625" y="4781550"/>
            <a:ext cx="571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606425"/>
          </a:xfrm>
          <a:noFill/>
        </p:spPr>
        <p:txBody>
          <a:bodyPr lIns="71438" tIns="28575" rIns="71438" bIns="28575" anchor="t">
            <a:spAutoFit/>
          </a:bodyPr>
          <a:lstStyle/>
          <a:p>
            <a:pPr eaLnBrk="1" hangingPunct="1"/>
            <a:r>
              <a:rPr lang="en-US" dirty="0"/>
              <a:t>Nozzle Spacing</a:t>
            </a:r>
          </a:p>
        </p:txBody>
      </p:sp>
      <p:sp>
        <p:nvSpPr>
          <p:cNvPr id="143363" name="Line 3"/>
          <p:cNvSpPr>
            <a:spLocks noChangeShapeType="1"/>
          </p:cNvSpPr>
          <p:nvPr/>
        </p:nvSpPr>
        <p:spPr bwMode="auto">
          <a:xfrm flipH="1" flipV="1">
            <a:off x="-1122363" y="212725"/>
            <a:ext cx="127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 flipH="1" flipV="1">
            <a:off x="-1122363" y="212725"/>
            <a:ext cx="127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1122234" y="3265714"/>
            <a:ext cx="2195732" cy="1247698"/>
            <a:chOff x="1264" y="1743"/>
            <a:chExt cx="3224" cy="1832"/>
          </a:xfrm>
        </p:grpSpPr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1392" y="1799"/>
              <a:ext cx="2992" cy="1243"/>
              <a:chOff x="1392" y="1799"/>
              <a:chExt cx="2992" cy="1243"/>
            </a:xfrm>
          </p:grpSpPr>
          <p:grpSp>
            <p:nvGrpSpPr>
              <p:cNvPr id="19477" name="Group 7"/>
              <p:cNvGrpSpPr>
                <a:grpSpLocks/>
              </p:cNvGrpSpPr>
              <p:nvPr/>
            </p:nvGrpSpPr>
            <p:grpSpPr bwMode="auto">
              <a:xfrm>
                <a:off x="1392" y="1799"/>
                <a:ext cx="1588" cy="1243"/>
                <a:chOff x="1392" y="1799"/>
                <a:chExt cx="1588" cy="1243"/>
              </a:xfrm>
            </p:grpSpPr>
            <p:sp>
              <p:nvSpPr>
                <p:cNvPr id="143368" name="Freeform 8"/>
                <p:cNvSpPr>
                  <a:spLocks/>
                </p:cNvSpPr>
                <p:nvPr/>
              </p:nvSpPr>
              <p:spPr bwMode="auto">
                <a:xfrm>
                  <a:off x="1392" y="1799"/>
                  <a:ext cx="1588" cy="1243"/>
                </a:xfrm>
                <a:custGeom>
                  <a:avLst/>
                  <a:gdLst/>
                  <a:ahLst/>
                  <a:cxnLst>
                    <a:cxn ang="0">
                      <a:pos x="1588" y="1243"/>
                    </a:cxn>
                    <a:cxn ang="0">
                      <a:pos x="0" y="1243"/>
                    </a:cxn>
                    <a:cxn ang="0">
                      <a:pos x="798" y="0"/>
                    </a:cxn>
                    <a:cxn ang="0">
                      <a:pos x="1588" y="1243"/>
                    </a:cxn>
                  </a:cxnLst>
                  <a:rect l="0" t="0" r="r" b="b"/>
                  <a:pathLst>
                    <a:path w="1588" h="1243">
                      <a:moveTo>
                        <a:pt x="1588" y="1243"/>
                      </a:moveTo>
                      <a:lnTo>
                        <a:pt x="0" y="1243"/>
                      </a:lnTo>
                      <a:lnTo>
                        <a:pt x="798" y="0"/>
                      </a:lnTo>
                      <a:lnTo>
                        <a:pt x="1588" y="1243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369" name="Freeform 9"/>
                <p:cNvSpPr>
                  <a:spLocks/>
                </p:cNvSpPr>
                <p:nvPr/>
              </p:nvSpPr>
              <p:spPr bwMode="auto">
                <a:xfrm>
                  <a:off x="1479" y="1799"/>
                  <a:ext cx="1429" cy="1243"/>
                </a:xfrm>
                <a:custGeom>
                  <a:avLst/>
                  <a:gdLst/>
                  <a:ahLst/>
                  <a:cxnLst>
                    <a:cxn ang="0">
                      <a:pos x="1429" y="1243"/>
                    </a:cxn>
                    <a:cxn ang="0">
                      <a:pos x="0" y="1243"/>
                    </a:cxn>
                    <a:cxn ang="0">
                      <a:pos x="719" y="0"/>
                    </a:cxn>
                    <a:cxn ang="0">
                      <a:pos x="1429" y="1243"/>
                    </a:cxn>
                  </a:cxnLst>
                  <a:rect l="0" t="0" r="r" b="b"/>
                  <a:pathLst>
                    <a:path w="1429" h="1243">
                      <a:moveTo>
                        <a:pt x="1429" y="1243"/>
                      </a:moveTo>
                      <a:lnTo>
                        <a:pt x="0" y="1243"/>
                      </a:lnTo>
                      <a:lnTo>
                        <a:pt x="719" y="0"/>
                      </a:lnTo>
                      <a:lnTo>
                        <a:pt x="1429" y="1243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370" name="Freeform 10"/>
                <p:cNvSpPr>
                  <a:spLocks/>
                </p:cNvSpPr>
                <p:nvPr/>
              </p:nvSpPr>
              <p:spPr bwMode="auto">
                <a:xfrm>
                  <a:off x="1559" y="1799"/>
                  <a:ext cx="1245" cy="1243"/>
                </a:xfrm>
                <a:custGeom>
                  <a:avLst/>
                  <a:gdLst/>
                  <a:ahLst/>
                  <a:cxnLst>
                    <a:cxn ang="0">
                      <a:pos x="1245" y="1243"/>
                    </a:cxn>
                    <a:cxn ang="0">
                      <a:pos x="0" y="1243"/>
                    </a:cxn>
                    <a:cxn ang="0">
                      <a:pos x="623" y="0"/>
                    </a:cxn>
                    <a:cxn ang="0">
                      <a:pos x="1245" y="1243"/>
                    </a:cxn>
                  </a:cxnLst>
                  <a:rect l="0" t="0" r="r" b="b"/>
                  <a:pathLst>
                    <a:path w="1245" h="1243">
                      <a:moveTo>
                        <a:pt x="1245" y="1243"/>
                      </a:moveTo>
                      <a:lnTo>
                        <a:pt x="0" y="1243"/>
                      </a:lnTo>
                      <a:lnTo>
                        <a:pt x="623" y="0"/>
                      </a:lnTo>
                      <a:lnTo>
                        <a:pt x="1245" y="1243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78" name="Group 11"/>
              <p:cNvGrpSpPr>
                <a:grpSpLocks/>
              </p:cNvGrpSpPr>
              <p:nvPr/>
            </p:nvGrpSpPr>
            <p:grpSpPr bwMode="auto">
              <a:xfrm>
                <a:off x="2796" y="1799"/>
                <a:ext cx="1588" cy="1243"/>
                <a:chOff x="2796" y="1799"/>
                <a:chExt cx="1588" cy="1243"/>
              </a:xfrm>
            </p:grpSpPr>
            <p:sp>
              <p:nvSpPr>
                <p:cNvPr id="143372" name="Freeform 12"/>
                <p:cNvSpPr>
                  <a:spLocks/>
                </p:cNvSpPr>
                <p:nvPr/>
              </p:nvSpPr>
              <p:spPr bwMode="auto">
                <a:xfrm>
                  <a:off x="2796" y="1799"/>
                  <a:ext cx="1588" cy="1243"/>
                </a:xfrm>
                <a:custGeom>
                  <a:avLst/>
                  <a:gdLst/>
                  <a:ahLst/>
                  <a:cxnLst>
                    <a:cxn ang="0">
                      <a:pos x="1588" y="1243"/>
                    </a:cxn>
                    <a:cxn ang="0">
                      <a:pos x="0" y="1243"/>
                    </a:cxn>
                    <a:cxn ang="0">
                      <a:pos x="798" y="0"/>
                    </a:cxn>
                    <a:cxn ang="0">
                      <a:pos x="1588" y="1243"/>
                    </a:cxn>
                  </a:cxnLst>
                  <a:rect l="0" t="0" r="r" b="b"/>
                  <a:pathLst>
                    <a:path w="1588" h="1243">
                      <a:moveTo>
                        <a:pt x="1588" y="1243"/>
                      </a:moveTo>
                      <a:lnTo>
                        <a:pt x="0" y="1243"/>
                      </a:lnTo>
                      <a:lnTo>
                        <a:pt x="798" y="0"/>
                      </a:lnTo>
                      <a:lnTo>
                        <a:pt x="1588" y="1243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373" name="Freeform 13"/>
                <p:cNvSpPr>
                  <a:spLocks/>
                </p:cNvSpPr>
                <p:nvPr/>
              </p:nvSpPr>
              <p:spPr bwMode="auto">
                <a:xfrm>
                  <a:off x="2876" y="1799"/>
                  <a:ext cx="1428" cy="1243"/>
                </a:xfrm>
                <a:custGeom>
                  <a:avLst/>
                  <a:gdLst/>
                  <a:ahLst/>
                  <a:cxnLst>
                    <a:cxn ang="0">
                      <a:pos x="1428" y="1243"/>
                    </a:cxn>
                    <a:cxn ang="0">
                      <a:pos x="0" y="1243"/>
                    </a:cxn>
                    <a:cxn ang="0">
                      <a:pos x="718" y="0"/>
                    </a:cxn>
                    <a:cxn ang="0">
                      <a:pos x="1428" y="1243"/>
                    </a:cxn>
                  </a:cxnLst>
                  <a:rect l="0" t="0" r="r" b="b"/>
                  <a:pathLst>
                    <a:path w="1428" h="1243">
                      <a:moveTo>
                        <a:pt x="1428" y="1243"/>
                      </a:moveTo>
                      <a:lnTo>
                        <a:pt x="0" y="1243"/>
                      </a:lnTo>
                      <a:lnTo>
                        <a:pt x="718" y="0"/>
                      </a:lnTo>
                      <a:lnTo>
                        <a:pt x="1428" y="1243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374" name="Freeform 14"/>
                <p:cNvSpPr>
                  <a:spLocks/>
                </p:cNvSpPr>
                <p:nvPr/>
              </p:nvSpPr>
              <p:spPr bwMode="auto">
                <a:xfrm>
                  <a:off x="2964" y="1799"/>
                  <a:ext cx="1245" cy="1243"/>
                </a:xfrm>
                <a:custGeom>
                  <a:avLst/>
                  <a:gdLst/>
                  <a:ahLst/>
                  <a:cxnLst>
                    <a:cxn ang="0">
                      <a:pos x="1245" y="1243"/>
                    </a:cxn>
                    <a:cxn ang="0">
                      <a:pos x="0" y="1243"/>
                    </a:cxn>
                    <a:cxn ang="0">
                      <a:pos x="622" y="0"/>
                    </a:cxn>
                    <a:cxn ang="0">
                      <a:pos x="1245" y="1243"/>
                    </a:cxn>
                  </a:cxnLst>
                  <a:rect l="0" t="0" r="r" b="b"/>
                  <a:pathLst>
                    <a:path w="1245" h="1243">
                      <a:moveTo>
                        <a:pt x="1245" y="1243"/>
                      </a:moveTo>
                      <a:lnTo>
                        <a:pt x="0" y="1243"/>
                      </a:lnTo>
                      <a:lnTo>
                        <a:pt x="622" y="0"/>
                      </a:lnTo>
                      <a:lnTo>
                        <a:pt x="1245" y="1243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43375" name="Line 15"/>
            <p:cNvSpPr>
              <a:spLocks noChangeShapeType="1"/>
            </p:cNvSpPr>
            <p:nvPr/>
          </p:nvSpPr>
          <p:spPr bwMode="auto">
            <a:xfrm>
              <a:off x="2796" y="3073"/>
              <a:ext cx="1" cy="4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76" name="Line 16"/>
            <p:cNvSpPr>
              <a:spLocks noChangeShapeType="1"/>
            </p:cNvSpPr>
            <p:nvPr/>
          </p:nvSpPr>
          <p:spPr bwMode="auto">
            <a:xfrm>
              <a:off x="2964" y="3073"/>
              <a:ext cx="1" cy="5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465" name="Group 17"/>
            <p:cNvGrpSpPr>
              <a:grpSpLocks/>
            </p:cNvGrpSpPr>
            <p:nvPr/>
          </p:nvGrpSpPr>
          <p:grpSpPr bwMode="auto">
            <a:xfrm>
              <a:off x="2445" y="3360"/>
              <a:ext cx="351" cy="64"/>
              <a:chOff x="2445" y="3360"/>
              <a:chExt cx="351" cy="64"/>
            </a:xfrm>
          </p:grpSpPr>
          <p:sp>
            <p:nvSpPr>
              <p:cNvPr id="143378" name="Line 18"/>
              <p:cNvSpPr>
                <a:spLocks noChangeShapeType="1"/>
              </p:cNvSpPr>
              <p:nvPr/>
            </p:nvSpPr>
            <p:spPr bwMode="auto">
              <a:xfrm flipH="1">
                <a:off x="2445" y="3392"/>
                <a:ext cx="303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379" name="Freeform 19"/>
              <p:cNvSpPr>
                <a:spLocks/>
              </p:cNvSpPr>
              <p:nvPr/>
            </p:nvSpPr>
            <p:spPr bwMode="auto">
              <a:xfrm>
                <a:off x="2692" y="3360"/>
                <a:ext cx="104" cy="64"/>
              </a:xfrm>
              <a:custGeom>
                <a:avLst/>
                <a:gdLst/>
                <a:ahLst/>
                <a:cxnLst>
                  <a:cxn ang="0">
                    <a:pos x="56" y="32"/>
                  </a:cxn>
                  <a:cxn ang="0">
                    <a:pos x="0" y="64"/>
                  </a:cxn>
                  <a:cxn ang="0">
                    <a:pos x="104" y="32"/>
                  </a:cxn>
                  <a:cxn ang="0">
                    <a:pos x="0" y="0"/>
                  </a:cxn>
                  <a:cxn ang="0">
                    <a:pos x="56" y="32"/>
                  </a:cxn>
                </a:cxnLst>
                <a:rect l="0" t="0" r="r" b="b"/>
                <a:pathLst>
                  <a:path w="104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04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9466" name="Group 20"/>
            <p:cNvGrpSpPr>
              <a:grpSpLocks/>
            </p:cNvGrpSpPr>
            <p:nvPr/>
          </p:nvGrpSpPr>
          <p:grpSpPr bwMode="auto">
            <a:xfrm>
              <a:off x="2964" y="3360"/>
              <a:ext cx="319" cy="64"/>
              <a:chOff x="2964" y="3360"/>
              <a:chExt cx="319" cy="64"/>
            </a:xfrm>
          </p:grpSpPr>
          <p:sp>
            <p:nvSpPr>
              <p:cNvPr id="143381" name="Line 21"/>
              <p:cNvSpPr>
                <a:spLocks noChangeShapeType="1"/>
              </p:cNvSpPr>
              <p:nvPr/>
            </p:nvSpPr>
            <p:spPr bwMode="auto">
              <a:xfrm>
                <a:off x="3012" y="3392"/>
                <a:ext cx="271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382" name="Freeform 22"/>
              <p:cNvSpPr>
                <a:spLocks/>
              </p:cNvSpPr>
              <p:nvPr/>
            </p:nvSpPr>
            <p:spPr bwMode="auto">
              <a:xfrm>
                <a:off x="2964" y="3360"/>
                <a:ext cx="104" cy="64"/>
              </a:xfrm>
              <a:custGeom>
                <a:avLst/>
                <a:gdLst/>
                <a:ahLst/>
                <a:cxnLst>
                  <a:cxn ang="0">
                    <a:pos x="48" y="32"/>
                  </a:cxn>
                  <a:cxn ang="0">
                    <a:pos x="104" y="0"/>
                  </a:cxn>
                  <a:cxn ang="0">
                    <a:pos x="0" y="32"/>
                  </a:cxn>
                  <a:cxn ang="0">
                    <a:pos x="104" y="64"/>
                  </a:cxn>
                  <a:cxn ang="0">
                    <a:pos x="48" y="32"/>
                  </a:cxn>
                </a:cxnLst>
                <a:rect l="0" t="0" r="r" b="b"/>
                <a:pathLst>
                  <a:path w="104" h="64">
                    <a:moveTo>
                      <a:pt x="48" y="32"/>
                    </a:moveTo>
                    <a:lnTo>
                      <a:pt x="104" y="0"/>
                    </a:lnTo>
                    <a:lnTo>
                      <a:pt x="0" y="32"/>
                    </a:lnTo>
                    <a:lnTo>
                      <a:pt x="104" y="64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468" name="Rectangle 24"/>
            <p:cNvSpPr>
              <a:spLocks noChangeArrowheads="1"/>
            </p:cNvSpPr>
            <p:nvPr/>
          </p:nvSpPr>
          <p:spPr bwMode="auto">
            <a:xfrm>
              <a:off x="1313" y="3239"/>
              <a:ext cx="95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600" dirty="0">
                  <a:solidFill>
                    <a:schemeClr val="tx2"/>
                  </a:solidFill>
                  <a:effectLst/>
                  <a:latin typeface="Helvetica" pitchFamily="34" charset="0"/>
                </a:rPr>
                <a:t>wet streak</a:t>
              </a:r>
              <a:endParaRPr lang="en-US" b="1" dirty="0">
                <a:solidFill>
                  <a:schemeClr val="tx2"/>
                </a:solidFill>
                <a:effectLst/>
              </a:endParaRPr>
            </a:p>
          </p:txBody>
        </p:sp>
        <p:grpSp>
          <p:nvGrpSpPr>
            <p:cNvPr id="19469" name="Group 25"/>
            <p:cNvGrpSpPr>
              <a:grpSpLocks/>
            </p:cNvGrpSpPr>
            <p:nvPr/>
          </p:nvGrpSpPr>
          <p:grpSpPr bwMode="auto">
            <a:xfrm>
              <a:off x="1264" y="1743"/>
              <a:ext cx="3224" cy="68"/>
              <a:chOff x="1264" y="1743"/>
              <a:chExt cx="3224" cy="68"/>
            </a:xfrm>
          </p:grpSpPr>
          <p:sp>
            <p:nvSpPr>
              <p:cNvPr id="143386" name="Line 26"/>
              <p:cNvSpPr>
                <a:spLocks noChangeShapeType="1"/>
              </p:cNvSpPr>
              <p:nvPr/>
            </p:nvSpPr>
            <p:spPr bwMode="auto">
              <a:xfrm>
                <a:off x="1264" y="1743"/>
                <a:ext cx="322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387" name="Rectangle 27"/>
              <p:cNvSpPr>
                <a:spLocks noChangeArrowheads="1"/>
              </p:cNvSpPr>
              <p:nvPr/>
            </p:nvSpPr>
            <p:spPr bwMode="auto">
              <a:xfrm>
                <a:off x="2106" y="1763"/>
                <a:ext cx="175" cy="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388" name="Rectangle 28"/>
              <p:cNvSpPr>
                <a:spLocks noChangeArrowheads="1"/>
              </p:cNvSpPr>
              <p:nvPr/>
            </p:nvSpPr>
            <p:spPr bwMode="auto">
              <a:xfrm>
                <a:off x="3502" y="1755"/>
                <a:ext cx="176" cy="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29" name="Group 6"/>
          <p:cNvGrpSpPr>
            <a:grpSpLocks/>
          </p:cNvGrpSpPr>
          <p:nvPr/>
        </p:nvGrpSpPr>
        <p:grpSpPr bwMode="auto">
          <a:xfrm>
            <a:off x="1071155" y="1575752"/>
            <a:ext cx="2272937" cy="1291570"/>
            <a:chOff x="1276" y="1907"/>
            <a:chExt cx="3224" cy="1832"/>
          </a:xfrm>
        </p:grpSpPr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555" y="1971"/>
              <a:ext cx="1261" cy="1250"/>
            </a:xfrm>
            <a:custGeom>
              <a:avLst/>
              <a:gdLst/>
              <a:ahLst/>
              <a:cxnLst>
                <a:cxn ang="0">
                  <a:pos x="1261" y="1250"/>
                </a:cxn>
                <a:cxn ang="0">
                  <a:pos x="0" y="1250"/>
                </a:cxn>
                <a:cxn ang="0">
                  <a:pos x="631" y="0"/>
                </a:cxn>
                <a:cxn ang="0">
                  <a:pos x="1261" y="1250"/>
                </a:cxn>
              </a:cxnLst>
              <a:rect l="0" t="0" r="r" b="b"/>
              <a:pathLst>
                <a:path w="1261" h="1250">
                  <a:moveTo>
                    <a:pt x="1261" y="1250"/>
                  </a:moveTo>
                  <a:lnTo>
                    <a:pt x="0" y="1250"/>
                  </a:lnTo>
                  <a:lnTo>
                    <a:pt x="631" y="0"/>
                  </a:lnTo>
                  <a:lnTo>
                    <a:pt x="1261" y="1250"/>
                  </a:lnTo>
                  <a:close/>
                </a:path>
              </a:pathLst>
            </a:custGeom>
            <a:solidFill>
              <a:srgbClr val="CECECE"/>
            </a:solidFill>
            <a:ln w="127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2968" y="1971"/>
              <a:ext cx="1261" cy="1250"/>
            </a:xfrm>
            <a:custGeom>
              <a:avLst/>
              <a:gdLst/>
              <a:ahLst/>
              <a:cxnLst>
                <a:cxn ang="0">
                  <a:pos x="1261" y="1250"/>
                </a:cxn>
                <a:cxn ang="0">
                  <a:pos x="0" y="1250"/>
                </a:cxn>
                <a:cxn ang="0">
                  <a:pos x="630" y="0"/>
                </a:cxn>
                <a:cxn ang="0">
                  <a:pos x="1261" y="1250"/>
                </a:cxn>
              </a:cxnLst>
              <a:rect l="0" t="0" r="r" b="b"/>
              <a:pathLst>
                <a:path w="1261" h="1250">
                  <a:moveTo>
                    <a:pt x="1261" y="1250"/>
                  </a:moveTo>
                  <a:lnTo>
                    <a:pt x="0" y="1250"/>
                  </a:lnTo>
                  <a:lnTo>
                    <a:pt x="630" y="0"/>
                  </a:lnTo>
                  <a:lnTo>
                    <a:pt x="1261" y="1250"/>
                  </a:lnTo>
                  <a:close/>
                </a:path>
              </a:pathLst>
            </a:custGeom>
            <a:solidFill>
              <a:srgbClr val="CECECE"/>
            </a:solidFill>
            <a:ln w="127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2808" y="3245"/>
              <a:ext cx="1" cy="4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H="1">
              <a:off x="2966" y="3245"/>
              <a:ext cx="2" cy="4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4" name="Group 11"/>
            <p:cNvGrpSpPr>
              <a:grpSpLocks/>
            </p:cNvGrpSpPr>
            <p:nvPr/>
          </p:nvGrpSpPr>
          <p:grpSpPr bwMode="auto">
            <a:xfrm>
              <a:off x="2457" y="3540"/>
              <a:ext cx="351" cy="64"/>
              <a:chOff x="2457" y="3540"/>
              <a:chExt cx="351" cy="64"/>
            </a:xfrm>
          </p:grpSpPr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 flipH="1">
                <a:off x="2457" y="3572"/>
                <a:ext cx="303" cy="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13"/>
              <p:cNvSpPr>
                <a:spLocks/>
              </p:cNvSpPr>
              <p:nvPr/>
            </p:nvSpPr>
            <p:spPr bwMode="auto">
              <a:xfrm>
                <a:off x="2704" y="3540"/>
                <a:ext cx="104" cy="64"/>
              </a:xfrm>
              <a:custGeom>
                <a:avLst/>
                <a:gdLst/>
                <a:ahLst/>
                <a:cxnLst>
                  <a:cxn ang="0">
                    <a:pos x="56" y="32"/>
                  </a:cxn>
                  <a:cxn ang="0">
                    <a:pos x="0" y="64"/>
                  </a:cxn>
                  <a:cxn ang="0">
                    <a:pos x="104" y="32"/>
                  </a:cxn>
                  <a:cxn ang="0">
                    <a:pos x="0" y="0"/>
                  </a:cxn>
                  <a:cxn ang="0">
                    <a:pos x="56" y="32"/>
                  </a:cxn>
                </a:cxnLst>
                <a:rect l="0" t="0" r="r" b="b"/>
                <a:pathLst>
                  <a:path w="104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04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5" name="Group 14"/>
            <p:cNvGrpSpPr>
              <a:grpSpLocks/>
            </p:cNvGrpSpPr>
            <p:nvPr/>
          </p:nvGrpSpPr>
          <p:grpSpPr bwMode="auto">
            <a:xfrm>
              <a:off x="2968" y="3540"/>
              <a:ext cx="327" cy="64"/>
              <a:chOff x="2968" y="3540"/>
              <a:chExt cx="327" cy="64"/>
            </a:xfrm>
          </p:grpSpPr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>
                <a:off x="3016" y="3572"/>
                <a:ext cx="279" cy="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2968" y="3540"/>
                <a:ext cx="104" cy="64"/>
              </a:xfrm>
              <a:custGeom>
                <a:avLst/>
                <a:gdLst/>
                <a:ahLst/>
                <a:cxnLst>
                  <a:cxn ang="0">
                    <a:pos x="48" y="32"/>
                  </a:cxn>
                  <a:cxn ang="0">
                    <a:pos x="104" y="0"/>
                  </a:cxn>
                  <a:cxn ang="0">
                    <a:pos x="0" y="32"/>
                  </a:cxn>
                  <a:cxn ang="0">
                    <a:pos x="104" y="64"/>
                  </a:cxn>
                  <a:cxn ang="0">
                    <a:pos x="48" y="32"/>
                  </a:cxn>
                </a:cxnLst>
                <a:rect l="0" t="0" r="r" b="b"/>
                <a:pathLst>
                  <a:path w="104" h="64">
                    <a:moveTo>
                      <a:pt x="48" y="32"/>
                    </a:moveTo>
                    <a:lnTo>
                      <a:pt x="104" y="0"/>
                    </a:lnTo>
                    <a:lnTo>
                      <a:pt x="0" y="32"/>
                    </a:lnTo>
                    <a:lnTo>
                      <a:pt x="104" y="64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2811" y="3221"/>
              <a:ext cx="16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1319" y="3468"/>
              <a:ext cx="921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600" dirty="0">
                  <a:solidFill>
                    <a:schemeClr val="tx2"/>
                  </a:solidFill>
                  <a:effectLst/>
                  <a:latin typeface="Helvetica" pitchFamily="34" charset="0"/>
                </a:rPr>
                <a:t>dry streak</a:t>
              </a:r>
              <a:endParaRPr lang="en-US" b="1" dirty="0">
                <a:solidFill>
                  <a:schemeClr val="tx2"/>
                </a:solidFill>
                <a:effectLst/>
              </a:endParaRPr>
            </a:p>
          </p:txBody>
        </p:sp>
        <p:grpSp>
          <p:nvGrpSpPr>
            <p:cNvPr id="38" name="Group 19"/>
            <p:cNvGrpSpPr>
              <a:grpSpLocks/>
            </p:cNvGrpSpPr>
            <p:nvPr/>
          </p:nvGrpSpPr>
          <p:grpSpPr bwMode="auto">
            <a:xfrm>
              <a:off x="1276" y="1907"/>
              <a:ext cx="3224" cy="60"/>
              <a:chOff x="1276" y="1907"/>
              <a:chExt cx="3224" cy="60"/>
            </a:xfrm>
          </p:grpSpPr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>
                <a:off x="1276" y="1907"/>
                <a:ext cx="3224" cy="1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21"/>
              <p:cNvSpPr>
                <a:spLocks noChangeArrowheads="1"/>
              </p:cNvSpPr>
              <p:nvPr/>
            </p:nvSpPr>
            <p:spPr bwMode="auto">
              <a:xfrm>
                <a:off x="2102" y="1919"/>
                <a:ext cx="176" cy="48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22"/>
              <p:cNvSpPr>
                <a:spLocks noChangeArrowheads="1"/>
              </p:cNvSpPr>
              <p:nvPr/>
            </p:nvSpPr>
            <p:spPr bwMode="auto">
              <a:xfrm>
                <a:off x="3506" y="1919"/>
                <a:ext cx="176" cy="48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497734" y="4908687"/>
            <a:ext cx="2932171" cy="1460548"/>
            <a:chOff x="619" y="1859"/>
            <a:chExt cx="3969" cy="1977"/>
          </a:xfrm>
        </p:grpSpPr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65" y="3229"/>
              <a:ext cx="1345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600" dirty="0">
                  <a:solidFill>
                    <a:schemeClr val="tx2"/>
                  </a:solidFill>
                  <a:effectLst/>
                  <a:latin typeface="Helvetica" pitchFamily="34" charset="0"/>
                </a:rPr>
                <a:t>wet streak </a:t>
              </a:r>
              <a:endParaRPr lang="en-US" b="1" dirty="0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48" name="Rectangle 8"/>
            <p:cNvSpPr>
              <a:spLocks noChangeArrowheads="1"/>
            </p:cNvSpPr>
            <p:nvPr/>
          </p:nvSpPr>
          <p:spPr bwMode="auto">
            <a:xfrm>
              <a:off x="619" y="3536"/>
              <a:ext cx="206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600" dirty="0">
                  <a:solidFill>
                    <a:schemeClr val="tx2"/>
                  </a:solidFill>
                  <a:effectLst/>
                  <a:latin typeface="Helvetica" pitchFamily="34" charset="0"/>
                </a:rPr>
                <a:t>almost inevitable</a:t>
              </a:r>
              <a:endParaRPr lang="en-US" b="1" dirty="0">
                <a:solidFill>
                  <a:schemeClr val="tx2"/>
                </a:solidFill>
                <a:effectLst/>
              </a:endParaRPr>
            </a:p>
          </p:txBody>
        </p:sp>
        <p:grpSp>
          <p:nvGrpSpPr>
            <p:cNvPr id="49" name="Group 9"/>
            <p:cNvGrpSpPr>
              <a:grpSpLocks/>
            </p:cNvGrpSpPr>
            <p:nvPr/>
          </p:nvGrpSpPr>
          <p:grpSpPr bwMode="auto">
            <a:xfrm>
              <a:off x="1363" y="1859"/>
              <a:ext cx="3225" cy="68"/>
              <a:chOff x="1363" y="1859"/>
              <a:chExt cx="3225" cy="68"/>
            </a:xfrm>
          </p:grpSpPr>
          <p:sp>
            <p:nvSpPr>
              <p:cNvPr id="66" name="Line 10"/>
              <p:cNvSpPr>
                <a:spLocks noChangeShapeType="1"/>
              </p:cNvSpPr>
              <p:nvPr/>
            </p:nvSpPr>
            <p:spPr bwMode="auto">
              <a:xfrm>
                <a:off x="1363" y="1859"/>
                <a:ext cx="3225" cy="1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67" name="Rectangle 11"/>
              <p:cNvSpPr>
                <a:spLocks noChangeArrowheads="1"/>
              </p:cNvSpPr>
              <p:nvPr/>
            </p:nvSpPr>
            <p:spPr bwMode="auto">
              <a:xfrm>
                <a:off x="2293" y="1879"/>
                <a:ext cx="176" cy="4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68" name="Rectangle 12"/>
              <p:cNvSpPr>
                <a:spLocks noChangeArrowheads="1"/>
              </p:cNvSpPr>
              <p:nvPr/>
            </p:nvSpPr>
            <p:spPr bwMode="auto">
              <a:xfrm>
                <a:off x="3522" y="1879"/>
                <a:ext cx="176" cy="4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</p:grpSp>
        <p:grpSp>
          <p:nvGrpSpPr>
            <p:cNvPr id="50" name="Group 13"/>
            <p:cNvGrpSpPr>
              <a:grpSpLocks/>
            </p:cNvGrpSpPr>
            <p:nvPr/>
          </p:nvGrpSpPr>
          <p:grpSpPr bwMode="auto">
            <a:xfrm>
              <a:off x="1579" y="1923"/>
              <a:ext cx="1580" cy="1242"/>
              <a:chOff x="1579" y="1923"/>
              <a:chExt cx="1580" cy="1242"/>
            </a:xfrm>
          </p:grpSpPr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1579" y="1923"/>
                <a:ext cx="1580" cy="1242"/>
              </a:xfrm>
              <a:custGeom>
                <a:avLst/>
                <a:gdLst/>
                <a:ahLst/>
                <a:cxnLst>
                  <a:cxn ang="0">
                    <a:pos x="1580" y="1242"/>
                  </a:cxn>
                  <a:cxn ang="0">
                    <a:pos x="0" y="1242"/>
                  </a:cxn>
                  <a:cxn ang="0">
                    <a:pos x="790" y="0"/>
                  </a:cxn>
                  <a:cxn ang="0">
                    <a:pos x="1580" y="1242"/>
                  </a:cxn>
                </a:cxnLst>
                <a:rect l="0" t="0" r="r" b="b"/>
                <a:pathLst>
                  <a:path w="1580" h="1242">
                    <a:moveTo>
                      <a:pt x="1580" y="1242"/>
                    </a:moveTo>
                    <a:lnTo>
                      <a:pt x="0" y="1242"/>
                    </a:lnTo>
                    <a:lnTo>
                      <a:pt x="790" y="0"/>
                    </a:lnTo>
                    <a:lnTo>
                      <a:pt x="1580" y="1242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64" name="Freeform 15"/>
              <p:cNvSpPr>
                <a:spLocks/>
              </p:cNvSpPr>
              <p:nvPr/>
            </p:nvSpPr>
            <p:spPr bwMode="auto">
              <a:xfrm>
                <a:off x="1659" y="1923"/>
                <a:ext cx="1428" cy="1242"/>
              </a:xfrm>
              <a:custGeom>
                <a:avLst/>
                <a:gdLst/>
                <a:ahLst/>
                <a:cxnLst>
                  <a:cxn ang="0">
                    <a:pos x="1428" y="1242"/>
                  </a:cxn>
                  <a:cxn ang="0">
                    <a:pos x="0" y="1242"/>
                  </a:cxn>
                  <a:cxn ang="0">
                    <a:pos x="718" y="0"/>
                  </a:cxn>
                  <a:cxn ang="0">
                    <a:pos x="1428" y="1242"/>
                  </a:cxn>
                </a:cxnLst>
                <a:rect l="0" t="0" r="r" b="b"/>
                <a:pathLst>
                  <a:path w="1428" h="1242">
                    <a:moveTo>
                      <a:pt x="1428" y="1242"/>
                    </a:moveTo>
                    <a:lnTo>
                      <a:pt x="0" y="1242"/>
                    </a:lnTo>
                    <a:lnTo>
                      <a:pt x="718" y="0"/>
                    </a:lnTo>
                    <a:lnTo>
                      <a:pt x="1428" y="1242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65" name="Freeform 16"/>
              <p:cNvSpPr>
                <a:spLocks/>
              </p:cNvSpPr>
              <p:nvPr/>
            </p:nvSpPr>
            <p:spPr bwMode="auto">
              <a:xfrm>
                <a:off x="1747" y="1923"/>
                <a:ext cx="1253" cy="1242"/>
              </a:xfrm>
              <a:custGeom>
                <a:avLst/>
                <a:gdLst/>
                <a:ahLst/>
                <a:cxnLst>
                  <a:cxn ang="0">
                    <a:pos x="1253" y="1242"/>
                  </a:cxn>
                  <a:cxn ang="0">
                    <a:pos x="0" y="1242"/>
                  </a:cxn>
                  <a:cxn ang="0">
                    <a:pos x="630" y="0"/>
                  </a:cxn>
                  <a:cxn ang="0">
                    <a:pos x="1253" y="1242"/>
                  </a:cxn>
                </a:cxnLst>
                <a:rect l="0" t="0" r="r" b="b"/>
                <a:pathLst>
                  <a:path w="1253" h="1242">
                    <a:moveTo>
                      <a:pt x="1253" y="1242"/>
                    </a:moveTo>
                    <a:lnTo>
                      <a:pt x="0" y="1242"/>
                    </a:lnTo>
                    <a:lnTo>
                      <a:pt x="630" y="0"/>
                    </a:lnTo>
                    <a:lnTo>
                      <a:pt x="1253" y="1242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</p:grpSp>
        <p:grpSp>
          <p:nvGrpSpPr>
            <p:cNvPr id="51" name="Group 17"/>
            <p:cNvGrpSpPr>
              <a:grpSpLocks/>
            </p:cNvGrpSpPr>
            <p:nvPr/>
          </p:nvGrpSpPr>
          <p:grpSpPr bwMode="auto">
            <a:xfrm>
              <a:off x="2808" y="1923"/>
              <a:ext cx="1588" cy="1242"/>
              <a:chOff x="2808" y="1923"/>
              <a:chExt cx="1588" cy="1242"/>
            </a:xfrm>
          </p:grpSpPr>
          <p:sp>
            <p:nvSpPr>
              <p:cNvPr id="60" name="Freeform 18"/>
              <p:cNvSpPr>
                <a:spLocks/>
              </p:cNvSpPr>
              <p:nvPr/>
            </p:nvSpPr>
            <p:spPr bwMode="auto">
              <a:xfrm>
                <a:off x="2808" y="1923"/>
                <a:ext cx="1588" cy="1242"/>
              </a:xfrm>
              <a:custGeom>
                <a:avLst/>
                <a:gdLst/>
                <a:ahLst/>
                <a:cxnLst>
                  <a:cxn ang="0">
                    <a:pos x="1588" y="1242"/>
                  </a:cxn>
                  <a:cxn ang="0">
                    <a:pos x="0" y="1242"/>
                  </a:cxn>
                  <a:cxn ang="0">
                    <a:pos x="798" y="0"/>
                  </a:cxn>
                  <a:cxn ang="0">
                    <a:pos x="1588" y="1242"/>
                  </a:cxn>
                </a:cxnLst>
                <a:rect l="0" t="0" r="r" b="b"/>
                <a:pathLst>
                  <a:path w="1588" h="1242">
                    <a:moveTo>
                      <a:pt x="1588" y="1242"/>
                    </a:moveTo>
                    <a:lnTo>
                      <a:pt x="0" y="1242"/>
                    </a:lnTo>
                    <a:lnTo>
                      <a:pt x="798" y="0"/>
                    </a:lnTo>
                    <a:lnTo>
                      <a:pt x="1588" y="1242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61" name="Freeform 19"/>
              <p:cNvSpPr>
                <a:spLocks/>
              </p:cNvSpPr>
              <p:nvPr/>
            </p:nvSpPr>
            <p:spPr bwMode="auto">
              <a:xfrm>
                <a:off x="2896" y="1923"/>
                <a:ext cx="1429" cy="1242"/>
              </a:xfrm>
              <a:custGeom>
                <a:avLst/>
                <a:gdLst/>
                <a:ahLst/>
                <a:cxnLst>
                  <a:cxn ang="0">
                    <a:pos x="1429" y="1242"/>
                  </a:cxn>
                  <a:cxn ang="0">
                    <a:pos x="0" y="1242"/>
                  </a:cxn>
                  <a:cxn ang="0">
                    <a:pos x="718" y="0"/>
                  </a:cxn>
                  <a:cxn ang="0">
                    <a:pos x="1429" y="1242"/>
                  </a:cxn>
                </a:cxnLst>
                <a:rect l="0" t="0" r="r" b="b"/>
                <a:pathLst>
                  <a:path w="1429" h="1242">
                    <a:moveTo>
                      <a:pt x="1429" y="1242"/>
                    </a:moveTo>
                    <a:lnTo>
                      <a:pt x="0" y="1242"/>
                    </a:lnTo>
                    <a:lnTo>
                      <a:pt x="718" y="0"/>
                    </a:lnTo>
                    <a:lnTo>
                      <a:pt x="1429" y="1242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>
                <a:off x="2976" y="1923"/>
                <a:ext cx="1253" cy="1242"/>
              </a:xfrm>
              <a:custGeom>
                <a:avLst/>
                <a:gdLst/>
                <a:ahLst/>
                <a:cxnLst>
                  <a:cxn ang="0">
                    <a:pos x="1253" y="1242"/>
                  </a:cxn>
                  <a:cxn ang="0">
                    <a:pos x="0" y="1242"/>
                  </a:cxn>
                  <a:cxn ang="0">
                    <a:pos x="630" y="0"/>
                  </a:cxn>
                  <a:cxn ang="0">
                    <a:pos x="1253" y="1242"/>
                  </a:cxn>
                </a:cxnLst>
                <a:rect l="0" t="0" r="r" b="b"/>
                <a:pathLst>
                  <a:path w="1253" h="1242">
                    <a:moveTo>
                      <a:pt x="1253" y="1242"/>
                    </a:moveTo>
                    <a:lnTo>
                      <a:pt x="0" y="1242"/>
                    </a:lnTo>
                    <a:lnTo>
                      <a:pt x="630" y="0"/>
                    </a:lnTo>
                    <a:lnTo>
                      <a:pt x="1253" y="1242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</p:grp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 flipH="1">
              <a:off x="2810" y="3186"/>
              <a:ext cx="2" cy="4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/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>
              <a:off x="3095" y="3189"/>
              <a:ext cx="1" cy="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/>
            </a:p>
          </p:txBody>
        </p:sp>
        <p:grpSp>
          <p:nvGrpSpPr>
            <p:cNvPr id="54" name="Group 23"/>
            <p:cNvGrpSpPr>
              <a:grpSpLocks/>
            </p:cNvGrpSpPr>
            <p:nvPr/>
          </p:nvGrpSpPr>
          <p:grpSpPr bwMode="auto">
            <a:xfrm>
              <a:off x="2445" y="3479"/>
              <a:ext cx="351" cy="64"/>
              <a:chOff x="2553" y="3476"/>
              <a:chExt cx="351" cy="64"/>
            </a:xfrm>
          </p:grpSpPr>
          <p:sp>
            <p:nvSpPr>
              <p:cNvPr id="58" name="Line 24"/>
              <p:cNvSpPr>
                <a:spLocks noChangeShapeType="1"/>
              </p:cNvSpPr>
              <p:nvPr/>
            </p:nvSpPr>
            <p:spPr bwMode="auto">
              <a:xfrm flipH="1">
                <a:off x="2553" y="3508"/>
                <a:ext cx="303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59" name="Freeform 25"/>
              <p:cNvSpPr>
                <a:spLocks/>
              </p:cNvSpPr>
              <p:nvPr/>
            </p:nvSpPr>
            <p:spPr bwMode="auto">
              <a:xfrm>
                <a:off x="2800" y="3476"/>
                <a:ext cx="104" cy="64"/>
              </a:xfrm>
              <a:custGeom>
                <a:avLst/>
                <a:gdLst/>
                <a:ahLst/>
                <a:cxnLst>
                  <a:cxn ang="0">
                    <a:pos x="56" y="32"/>
                  </a:cxn>
                  <a:cxn ang="0">
                    <a:pos x="0" y="64"/>
                  </a:cxn>
                  <a:cxn ang="0">
                    <a:pos x="104" y="32"/>
                  </a:cxn>
                  <a:cxn ang="0">
                    <a:pos x="0" y="0"/>
                  </a:cxn>
                  <a:cxn ang="0">
                    <a:pos x="56" y="32"/>
                  </a:cxn>
                </a:cxnLst>
                <a:rect l="0" t="0" r="r" b="b"/>
                <a:pathLst>
                  <a:path w="104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04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</p:grpSp>
        <p:grpSp>
          <p:nvGrpSpPr>
            <p:cNvPr id="55" name="Group 26"/>
            <p:cNvGrpSpPr>
              <a:grpSpLocks/>
            </p:cNvGrpSpPr>
            <p:nvPr/>
          </p:nvGrpSpPr>
          <p:grpSpPr bwMode="auto">
            <a:xfrm>
              <a:off x="3099" y="3482"/>
              <a:ext cx="327" cy="64"/>
              <a:chOff x="3072" y="3476"/>
              <a:chExt cx="327" cy="64"/>
            </a:xfrm>
          </p:grpSpPr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>
                <a:off x="3119" y="3508"/>
                <a:ext cx="28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57" name="Freeform 28"/>
              <p:cNvSpPr>
                <a:spLocks/>
              </p:cNvSpPr>
              <p:nvPr/>
            </p:nvSpPr>
            <p:spPr bwMode="auto">
              <a:xfrm>
                <a:off x="3072" y="3476"/>
                <a:ext cx="103" cy="64"/>
              </a:xfrm>
              <a:custGeom>
                <a:avLst/>
                <a:gdLst/>
                <a:ahLst/>
                <a:cxnLst>
                  <a:cxn ang="0">
                    <a:pos x="47" y="32"/>
                  </a:cxn>
                  <a:cxn ang="0">
                    <a:pos x="103" y="0"/>
                  </a:cxn>
                  <a:cxn ang="0">
                    <a:pos x="0" y="32"/>
                  </a:cxn>
                  <a:cxn ang="0">
                    <a:pos x="103" y="64"/>
                  </a:cxn>
                  <a:cxn ang="0">
                    <a:pos x="47" y="32"/>
                  </a:cxn>
                </a:cxnLst>
                <a:rect l="0" t="0" r="r" b="b"/>
                <a:pathLst>
                  <a:path w="103" h="64">
                    <a:moveTo>
                      <a:pt x="47" y="32"/>
                    </a:moveTo>
                    <a:lnTo>
                      <a:pt x="103" y="0"/>
                    </a:lnTo>
                    <a:lnTo>
                      <a:pt x="0" y="32"/>
                    </a:lnTo>
                    <a:lnTo>
                      <a:pt x="103" y="64"/>
                    </a:lnTo>
                    <a:lnTo>
                      <a:pt x="4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80114" y="1280160"/>
            <a:ext cx="4506686" cy="5225143"/>
          </a:xfrm>
        </p:spPr>
        <p:txBody>
          <a:bodyPr wrap="square">
            <a:normAutofit/>
          </a:bodyPr>
          <a:lstStyle/>
          <a:p>
            <a:r>
              <a:rPr lang="en-US" dirty="0"/>
              <a:t>Spaced</a:t>
            </a:r>
            <a:r>
              <a:rPr lang="en-US" baseline="0" dirty="0"/>
              <a:t> for average pattern width </a:t>
            </a:r>
          </a:p>
          <a:p>
            <a:pPr lvl="1"/>
            <a:r>
              <a:rPr lang="en-US" baseline="0" dirty="0">
                <a:sym typeface="Wingdings" pitchFamily="2" charset="2"/>
              </a:rPr>
              <a:t>50% chance of dry streak</a:t>
            </a:r>
          </a:p>
          <a:p>
            <a:pPr lvl="1"/>
            <a:r>
              <a:rPr lang="en-US" dirty="0">
                <a:sym typeface="Wingdings" pitchFamily="2" charset="2"/>
              </a:rPr>
              <a:t>50% chance of wet streak</a:t>
            </a:r>
          </a:p>
          <a:p>
            <a:r>
              <a:rPr lang="en-US" baseline="0" dirty="0">
                <a:sym typeface="Wingdings" pitchFamily="2" charset="2"/>
              </a:rPr>
              <a:t>Spaced</a:t>
            </a:r>
            <a:r>
              <a:rPr lang="en-US" dirty="0">
                <a:sym typeface="Wingdings" pitchFamily="2" charset="2"/>
              </a:rPr>
              <a:t> for minimum width</a:t>
            </a:r>
          </a:p>
          <a:p>
            <a:pPr lvl="1"/>
            <a:r>
              <a:rPr lang="en-US" baseline="0" dirty="0">
                <a:sym typeface="Wingdings" pitchFamily="2" charset="2"/>
              </a:rPr>
              <a:t>Probable</a:t>
            </a:r>
            <a:r>
              <a:rPr lang="en-US" dirty="0">
                <a:sym typeface="Wingdings" pitchFamily="2" charset="2"/>
              </a:rPr>
              <a:t> wet streak</a:t>
            </a:r>
          </a:p>
          <a:p>
            <a:pPr lvl="1"/>
            <a:r>
              <a:rPr lang="en-US" b="1" i="1" baseline="0" dirty="0">
                <a:solidFill>
                  <a:srgbClr val="FF0000"/>
                </a:solidFill>
                <a:sym typeface="Wingdings" pitchFamily="2" charset="2"/>
              </a:rPr>
              <a:t>No dry streaks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60513" y="293688"/>
            <a:ext cx="5641975" cy="727075"/>
          </a:xfrm>
          <a:noFill/>
        </p:spPr>
        <p:txBody>
          <a:bodyPr wrap="none" lIns="71438" tIns="28575" rIns="71438" bIns="28575" anchor="t">
            <a:spAutoFit/>
          </a:bodyPr>
          <a:lstStyle/>
          <a:p>
            <a:pPr eaLnBrk="1" hangingPunct="1"/>
            <a:r>
              <a:rPr lang="en-US" sz="4400"/>
              <a:t>Overlapped Nozzles: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85938" y="1857375"/>
            <a:ext cx="5586412" cy="196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4000">
                <a:effectLst/>
              </a:rPr>
              <a:t>•Conservative Approach</a:t>
            </a:r>
          </a:p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4000">
                <a:effectLst/>
              </a:rPr>
              <a:t>•Precludes Dry Streaks</a:t>
            </a:r>
          </a:p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4000">
                <a:effectLst/>
              </a:rPr>
              <a:t>•Causes Wet Streaks</a:t>
            </a: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1173163" y="1363663"/>
            <a:ext cx="6797675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3E9C-F7CD-79DE-76A4-D33221BA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662186" cy="747215"/>
          </a:xfrm>
        </p:spPr>
        <p:txBody>
          <a:bodyPr/>
          <a:lstStyle/>
          <a:p>
            <a:r>
              <a:rPr lang="en-US" dirty="0"/>
              <a:t>Typical Single Coverage Fan Shower Arrangement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AFF33-8DC2-C605-A736-DC73C43DD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864074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/>
              <a:t>1x coverage: each nozzle covers the same CD width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Pattern edges overlap to prevent dry streaks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C31E3-9356-8D99-5CBD-3BC4223A1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" y="2971800"/>
            <a:ext cx="44767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76A207-C5BF-FA7E-E2D6-33C69ACF1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741" y="2964079"/>
            <a:ext cx="4486702" cy="33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309563"/>
            <a:ext cx="7972425" cy="734817"/>
          </a:xfrm>
          <a:noFill/>
        </p:spPr>
        <p:txBody>
          <a:bodyPr lIns="71438" tIns="28575" rIns="71438" bIns="28575" anchor="t">
            <a:spAutoFit/>
          </a:bodyPr>
          <a:lstStyle/>
          <a:p>
            <a:pPr eaLnBrk="1" hangingPunct="1"/>
            <a:r>
              <a:rPr lang="en-US" sz="4400" dirty="0"/>
              <a:t>Shower Layout</a:t>
            </a:r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 flipH="1" flipV="1">
            <a:off x="-350838" y="1365250"/>
            <a:ext cx="12700" cy="12700"/>
          </a:xfrm>
          <a:prstGeom prst="line">
            <a:avLst/>
          </a:prstGeom>
          <a:noFill/>
          <a:ln w="12700">
            <a:solidFill>
              <a:srgbClr val="67676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 flipH="1" flipV="1">
            <a:off x="-350838" y="1365250"/>
            <a:ext cx="12700" cy="12700"/>
          </a:xfrm>
          <a:prstGeom prst="line">
            <a:avLst/>
          </a:prstGeom>
          <a:noFill/>
          <a:ln w="12700">
            <a:solidFill>
              <a:srgbClr val="67676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863600" y="1350963"/>
            <a:ext cx="7391400" cy="1579562"/>
            <a:chOff x="1164" y="2116"/>
            <a:chExt cx="3408" cy="728"/>
          </a:xfrm>
        </p:grpSpPr>
        <p:sp>
          <p:nvSpPr>
            <p:cNvPr id="147462" name="Line 6"/>
            <p:cNvSpPr>
              <a:spLocks noChangeShapeType="1"/>
            </p:cNvSpPr>
            <p:nvPr/>
          </p:nvSpPr>
          <p:spPr bwMode="auto">
            <a:xfrm>
              <a:off x="1415" y="2540"/>
              <a:ext cx="1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463" name="Line 7"/>
            <p:cNvSpPr>
              <a:spLocks noChangeShapeType="1"/>
            </p:cNvSpPr>
            <p:nvPr/>
          </p:nvSpPr>
          <p:spPr bwMode="auto">
            <a:xfrm>
              <a:off x="1519" y="2540"/>
              <a:ext cx="1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3560" name="Group 8"/>
            <p:cNvGrpSpPr>
              <a:grpSpLocks/>
            </p:cNvGrpSpPr>
            <p:nvPr/>
          </p:nvGrpSpPr>
          <p:grpSpPr bwMode="auto">
            <a:xfrm>
              <a:off x="1256" y="2659"/>
              <a:ext cx="159" cy="47"/>
              <a:chOff x="1256" y="2659"/>
              <a:chExt cx="159" cy="47"/>
            </a:xfrm>
          </p:grpSpPr>
          <p:sp>
            <p:nvSpPr>
              <p:cNvPr id="147465" name="Line 9"/>
              <p:cNvSpPr>
                <a:spLocks noChangeShapeType="1"/>
              </p:cNvSpPr>
              <p:nvPr/>
            </p:nvSpPr>
            <p:spPr bwMode="auto">
              <a:xfrm>
                <a:off x="1256" y="2682"/>
                <a:ext cx="1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466" name="Freeform 10"/>
              <p:cNvSpPr>
                <a:spLocks/>
              </p:cNvSpPr>
              <p:nvPr/>
            </p:nvSpPr>
            <p:spPr bwMode="auto">
              <a:xfrm>
                <a:off x="1320" y="2659"/>
                <a:ext cx="95" cy="47"/>
              </a:xfrm>
              <a:custGeom>
                <a:avLst/>
                <a:gdLst/>
                <a:ahLst/>
                <a:cxnLst>
                  <a:cxn ang="0">
                    <a:pos x="48" y="23"/>
                  </a:cxn>
                  <a:cxn ang="0">
                    <a:pos x="0" y="47"/>
                  </a:cxn>
                  <a:cxn ang="0">
                    <a:pos x="95" y="23"/>
                  </a:cxn>
                  <a:cxn ang="0">
                    <a:pos x="0" y="0"/>
                  </a:cxn>
                  <a:cxn ang="0">
                    <a:pos x="48" y="23"/>
                  </a:cxn>
                </a:cxnLst>
                <a:rect l="0" t="0" r="r" b="b"/>
                <a:pathLst>
                  <a:path w="95" h="47">
                    <a:moveTo>
                      <a:pt x="48" y="23"/>
                    </a:moveTo>
                    <a:lnTo>
                      <a:pt x="0" y="47"/>
                    </a:lnTo>
                    <a:lnTo>
                      <a:pt x="95" y="23"/>
                    </a:lnTo>
                    <a:lnTo>
                      <a:pt x="0" y="0"/>
                    </a:lnTo>
                    <a:lnTo>
                      <a:pt x="4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3561" name="Group 11"/>
            <p:cNvGrpSpPr>
              <a:grpSpLocks/>
            </p:cNvGrpSpPr>
            <p:nvPr/>
          </p:nvGrpSpPr>
          <p:grpSpPr bwMode="auto">
            <a:xfrm>
              <a:off x="1519" y="2659"/>
              <a:ext cx="200" cy="47"/>
              <a:chOff x="1519" y="2659"/>
              <a:chExt cx="200" cy="47"/>
            </a:xfrm>
          </p:grpSpPr>
          <p:sp>
            <p:nvSpPr>
              <p:cNvPr id="147468" name="Line 12"/>
              <p:cNvSpPr>
                <a:spLocks noChangeShapeType="1"/>
              </p:cNvSpPr>
              <p:nvPr/>
            </p:nvSpPr>
            <p:spPr bwMode="auto">
              <a:xfrm flipH="1">
                <a:off x="1567" y="2682"/>
                <a:ext cx="15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469" name="Freeform 13"/>
              <p:cNvSpPr>
                <a:spLocks/>
              </p:cNvSpPr>
              <p:nvPr/>
            </p:nvSpPr>
            <p:spPr bwMode="auto">
              <a:xfrm>
                <a:off x="1519" y="2659"/>
                <a:ext cx="96" cy="47"/>
              </a:xfrm>
              <a:custGeom>
                <a:avLst/>
                <a:gdLst/>
                <a:ahLst/>
                <a:cxnLst>
                  <a:cxn ang="0">
                    <a:pos x="48" y="23"/>
                  </a:cxn>
                  <a:cxn ang="0">
                    <a:pos x="96" y="0"/>
                  </a:cxn>
                  <a:cxn ang="0">
                    <a:pos x="0" y="23"/>
                  </a:cxn>
                  <a:cxn ang="0">
                    <a:pos x="96" y="47"/>
                  </a:cxn>
                  <a:cxn ang="0">
                    <a:pos x="48" y="23"/>
                  </a:cxn>
                </a:cxnLst>
                <a:rect l="0" t="0" r="r" b="b"/>
                <a:pathLst>
                  <a:path w="96" h="47">
                    <a:moveTo>
                      <a:pt x="48" y="23"/>
                    </a:moveTo>
                    <a:lnTo>
                      <a:pt x="96" y="0"/>
                    </a:lnTo>
                    <a:lnTo>
                      <a:pt x="0" y="23"/>
                    </a:lnTo>
                    <a:lnTo>
                      <a:pt x="96" y="47"/>
                    </a:lnTo>
                    <a:lnTo>
                      <a:pt x="4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3562" name="Rectangle 14"/>
            <p:cNvSpPr>
              <a:spLocks noChangeArrowheads="1"/>
            </p:cNvSpPr>
            <p:nvPr/>
          </p:nvSpPr>
          <p:spPr bwMode="auto">
            <a:xfrm>
              <a:off x="1911" y="2587"/>
              <a:ext cx="75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>
                  <a:solidFill>
                    <a:schemeClr val="tx2"/>
                  </a:solidFill>
                  <a:effectLst/>
                  <a:latin typeface="Helvetica" pitchFamily="34" charset="0"/>
                </a:rPr>
                <a:t>overlap areas:   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23563" name="Rectangle 15"/>
            <p:cNvSpPr>
              <a:spLocks noChangeArrowheads="1"/>
            </p:cNvSpPr>
            <p:nvPr/>
          </p:nvSpPr>
          <p:spPr bwMode="auto">
            <a:xfrm>
              <a:off x="1916" y="2730"/>
              <a:ext cx="77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>
                  <a:solidFill>
                    <a:schemeClr val="tx2"/>
                  </a:solidFill>
                  <a:effectLst/>
                  <a:latin typeface="Helvetica" pitchFamily="34" charset="0"/>
                </a:rPr>
                <a:t>double coverage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47472" name="Line 16"/>
            <p:cNvSpPr>
              <a:spLocks noChangeShapeType="1"/>
            </p:cNvSpPr>
            <p:nvPr/>
          </p:nvSpPr>
          <p:spPr bwMode="auto">
            <a:xfrm>
              <a:off x="4065" y="2540"/>
              <a:ext cx="1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473" name="Line 17"/>
            <p:cNvSpPr>
              <a:spLocks noChangeShapeType="1"/>
            </p:cNvSpPr>
            <p:nvPr/>
          </p:nvSpPr>
          <p:spPr bwMode="auto">
            <a:xfrm>
              <a:off x="4201" y="2540"/>
              <a:ext cx="1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3566" name="Group 18"/>
            <p:cNvGrpSpPr>
              <a:grpSpLocks/>
            </p:cNvGrpSpPr>
            <p:nvPr/>
          </p:nvGrpSpPr>
          <p:grpSpPr bwMode="auto">
            <a:xfrm>
              <a:off x="3906" y="2651"/>
              <a:ext cx="159" cy="47"/>
              <a:chOff x="3906" y="2651"/>
              <a:chExt cx="159" cy="47"/>
            </a:xfrm>
          </p:grpSpPr>
          <p:sp>
            <p:nvSpPr>
              <p:cNvPr id="147475" name="Line 19"/>
              <p:cNvSpPr>
                <a:spLocks noChangeShapeType="1"/>
              </p:cNvSpPr>
              <p:nvPr/>
            </p:nvSpPr>
            <p:spPr bwMode="auto">
              <a:xfrm>
                <a:off x="3906" y="2675"/>
                <a:ext cx="111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476" name="Freeform 20"/>
              <p:cNvSpPr>
                <a:spLocks/>
              </p:cNvSpPr>
              <p:nvPr/>
            </p:nvSpPr>
            <p:spPr bwMode="auto">
              <a:xfrm>
                <a:off x="3969" y="2651"/>
                <a:ext cx="96" cy="47"/>
              </a:xfrm>
              <a:custGeom>
                <a:avLst/>
                <a:gdLst/>
                <a:ahLst/>
                <a:cxnLst>
                  <a:cxn ang="0">
                    <a:pos x="48" y="24"/>
                  </a:cxn>
                  <a:cxn ang="0">
                    <a:pos x="0" y="47"/>
                  </a:cxn>
                  <a:cxn ang="0">
                    <a:pos x="96" y="24"/>
                  </a:cxn>
                  <a:cxn ang="0">
                    <a:pos x="0" y="0"/>
                  </a:cxn>
                  <a:cxn ang="0">
                    <a:pos x="48" y="24"/>
                  </a:cxn>
                </a:cxnLst>
                <a:rect l="0" t="0" r="r" b="b"/>
                <a:pathLst>
                  <a:path w="96" h="47">
                    <a:moveTo>
                      <a:pt x="48" y="24"/>
                    </a:moveTo>
                    <a:lnTo>
                      <a:pt x="0" y="47"/>
                    </a:lnTo>
                    <a:lnTo>
                      <a:pt x="96" y="24"/>
                    </a:lnTo>
                    <a:lnTo>
                      <a:pt x="0" y="0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3567" name="Group 21"/>
            <p:cNvGrpSpPr>
              <a:grpSpLocks/>
            </p:cNvGrpSpPr>
            <p:nvPr/>
          </p:nvGrpSpPr>
          <p:grpSpPr bwMode="auto">
            <a:xfrm>
              <a:off x="4201" y="2651"/>
              <a:ext cx="199" cy="47"/>
              <a:chOff x="4201" y="2651"/>
              <a:chExt cx="199" cy="47"/>
            </a:xfrm>
          </p:grpSpPr>
          <p:sp>
            <p:nvSpPr>
              <p:cNvPr id="147478" name="Line 22"/>
              <p:cNvSpPr>
                <a:spLocks noChangeShapeType="1"/>
              </p:cNvSpPr>
              <p:nvPr/>
            </p:nvSpPr>
            <p:spPr bwMode="auto">
              <a:xfrm flipH="1">
                <a:off x="4249" y="2675"/>
                <a:ext cx="151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201" y="2651"/>
                <a:ext cx="96" cy="47"/>
              </a:xfrm>
              <a:custGeom>
                <a:avLst/>
                <a:gdLst/>
                <a:ahLst/>
                <a:cxnLst>
                  <a:cxn ang="0">
                    <a:pos x="48" y="24"/>
                  </a:cxn>
                  <a:cxn ang="0">
                    <a:pos x="96" y="0"/>
                  </a:cxn>
                  <a:cxn ang="0">
                    <a:pos x="0" y="24"/>
                  </a:cxn>
                  <a:cxn ang="0">
                    <a:pos x="96" y="47"/>
                  </a:cxn>
                  <a:cxn ang="0">
                    <a:pos x="48" y="24"/>
                  </a:cxn>
                </a:cxnLst>
                <a:rect l="0" t="0" r="r" b="b"/>
                <a:pathLst>
                  <a:path w="96" h="47">
                    <a:moveTo>
                      <a:pt x="48" y="24"/>
                    </a:moveTo>
                    <a:lnTo>
                      <a:pt x="96" y="0"/>
                    </a:lnTo>
                    <a:lnTo>
                      <a:pt x="0" y="24"/>
                    </a:lnTo>
                    <a:lnTo>
                      <a:pt x="96" y="47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3568" name="Rectangle 24"/>
            <p:cNvSpPr>
              <a:spLocks noChangeArrowheads="1"/>
            </p:cNvSpPr>
            <p:nvPr/>
          </p:nvSpPr>
          <p:spPr bwMode="auto">
            <a:xfrm>
              <a:off x="3063" y="2587"/>
              <a:ext cx="76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>
                  <a:solidFill>
                    <a:schemeClr val="tx2"/>
                  </a:solidFill>
                  <a:effectLst/>
                  <a:latin typeface="Helvetica" pitchFamily="34" charset="0"/>
                </a:rPr>
                <a:t>single coverage 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23569" name="Rectangle 25"/>
            <p:cNvSpPr>
              <a:spLocks noChangeArrowheads="1"/>
            </p:cNvSpPr>
            <p:nvPr/>
          </p:nvSpPr>
          <p:spPr bwMode="auto">
            <a:xfrm>
              <a:off x="3609" y="2730"/>
              <a:ext cx="26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>
                  <a:solidFill>
                    <a:schemeClr val="tx2"/>
                  </a:solidFill>
                  <a:effectLst/>
                  <a:latin typeface="Helvetica" pitchFamily="34" charset="0"/>
                </a:rPr>
                <a:t>areas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grpSp>
          <p:nvGrpSpPr>
            <p:cNvPr id="23570" name="Group 26"/>
            <p:cNvGrpSpPr>
              <a:grpSpLocks/>
            </p:cNvGrpSpPr>
            <p:nvPr/>
          </p:nvGrpSpPr>
          <p:grpSpPr bwMode="auto">
            <a:xfrm>
              <a:off x="1164" y="2116"/>
              <a:ext cx="3408" cy="408"/>
              <a:chOff x="1164" y="2116"/>
              <a:chExt cx="3408" cy="408"/>
            </a:xfrm>
          </p:grpSpPr>
          <p:grpSp>
            <p:nvGrpSpPr>
              <p:cNvPr id="23571" name="Group 27"/>
              <p:cNvGrpSpPr>
                <a:grpSpLocks/>
              </p:cNvGrpSpPr>
              <p:nvPr/>
            </p:nvGrpSpPr>
            <p:grpSpPr bwMode="auto">
              <a:xfrm>
                <a:off x="1192" y="2255"/>
                <a:ext cx="3328" cy="269"/>
                <a:chOff x="1192" y="2255"/>
                <a:chExt cx="3328" cy="269"/>
              </a:xfrm>
            </p:grpSpPr>
            <p:sp>
              <p:nvSpPr>
                <p:cNvPr id="147484" name="Freeform 28"/>
                <p:cNvSpPr>
                  <a:spLocks/>
                </p:cNvSpPr>
                <p:nvPr/>
              </p:nvSpPr>
              <p:spPr bwMode="auto">
                <a:xfrm>
                  <a:off x="1192" y="2255"/>
                  <a:ext cx="319" cy="269"/>
                </a:xfrm>
                <a:custGeom>
                  <a:avLst/>
                  <a:gdLst/>
                  <a:ahLst/>
                  <a:cxnLst>
                    <a:cxn ang="0">
                      <a:pos x="319" y="269"/>
                    </a:cxn>
                    <a:cxn ang="0">
                      <a:pos x="0" y="269"/>
                    </a:cxn>
                    <a:cxn ang="0">
                      <a:pos x="160" y="0"/>
                    </a:cxn>
                    <a:cxn ang="0">
                      <a:pos x="319" y="269"/>
                    </a:cxn>
                  </a:cxnLst>
                  <a:rect l="0" t="0" r="r" b="b"/>
                  <a:pathLst>
                    <a:path w="319" h="269">
                      <a:moveTo>
                        <a:pt x="319" y="269"/>
                      </a:moveTo>
                      <a:lnTo>
                        <a:pt x="0" y="269"/>
                      </a:lnTo>
                      <a:lnTo>
                        <a:pt x="160" y="0"/>
                      </a:lnTo>
                      <a:lnTo>
                        <a:pt x="319" y="26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485" name="Freeform 29"/>
                <p:cNvSpPr>
                  <a:spLocks/>
                </p:cNvSpPr>
                <p:nvPr/>
              </p:nvSpPr>
              <p:spPr bwMode="auto">
                <a:xfrm>
                  <a:off x="1423" y="2255"/>
                  <a:ext cx="320" cy="269"/>
                </a:xfrm>
                <a:custGeom>
                  <a:avLst/>
                  <a:gdLst/>
                  <a:ahLst/>
                  <a:cxnLst>
                    <a:cxn ang="0">
                      <a:pos x="320" y="269"/>
                    </a:cxn>
                    <a:cxn ang="0">
                      <a:pos x="0" y="269"/>
                    </a:cxn>
                    <a:cxn ang="0">
                      <a:pos x="160" y="0"/>
                    </a:cxn>
                    <a:cxn ang="0">
                      <a:pos x="320" y="269"/>
                    </a:cxn>
                  </a:cxnLst>
                  <a:rect l="0" t="0" r="r" b="b"/>
                  <a:pathLst>
                    <a:path w="320" h="269">
                      <a:moveTo>
                        <a:pt x="320" y="269"/>
                      </a:moveTo>
                      <a:lnTo>
                        <a:pt x="0" y="269"/>
                      </a:lnTo>
                      <a:lnTo>
                        <a:pt x="160" y="0"/>
                      </a:lnTo>
                      <a:lnTo>
                        <a:pt x="320" y="26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486" name="Freeform 30"/>
                <p:cNvSpPr>
                  <a:spLocks/>
                </p:cNvSpPr>
                <p:nvPr/>
              </p:nvSpPr>
              <p:spPr bwMode="auto">
                <a:xfrm>
                  <a:off x="1655" y="2255"/>
                  <a:ext cx="318" cy="269"/>
                </a:xfrm>
                <a:custGeom>
                  <a:avLst/>
                  <a:gdLst/>
                  <a:ahLst/>
                  <a:cxnLst>
                    <a:cxn ang="0">
                      <a:pos x="319" y="269"/>
                    </a:cxn>
                    <a:cxn ang="0">
                      <a:pos x="0" y="269"/>
                    </a:cxn>
                    <a:cxn ang="0">
                      <a:pos x="159" y="0"/>
                    </a:cxn>
                    <a:cxn ang="0">
                      <a:pos x="319" y="269"/>
                    </a:cxn>
                  </a:cxnLst>
                  <a:rect l="0" t="0" r="r" b="b"/>
                  <a:pathLst>
                    <a:path w="319" h="269">
                      <a:moveTo>
                        <a:pt x="319" y="269"/>
                      </a:moveTo>
                      <a:lnTo>
                        <a:pt x="0" y="269"/>
                      </a:lnTo>
                      <a:lnTo>
                        <a:pt x="159" y="0"/>
                      </a:lnTo>
                      <a:lnTo>
                        <a:pt x="319" y="26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487" name="Freeform 31"/>
                <p:cNvSpPr>
                  <a:spLocks/>
                </p:cNvSpPr>
                <p:nvPr/>
              </p:nvSpPr>
              <p:spPr bwMode="auto">
                <a:xfrm>
                  <a:off x="1886" y="2255"/>
                  <a:ext cx="320" cy="269"/>
                </a:xfrm>
                <a:custGeom>
                  <a:avLst/>
                  <a:gdLst/>
                  <a:ahLst/>
                  <a:cxnLst>
                    <a:cxn ang="0">
                      <a:pos x="320" y="269"/>
                    </a:cxn>
                    <a:cxn ang="0">
                      <a:pos x="0" y="269"/>
                    </a:cxn>
                    <a:cxn ang="0">
                      <a:pos x="160" y="0"/>
                    </a:cxn>
                    <a:cxn ang="0">
                      <a:pos x="320" y="269"/>
                    </a:cxn>
                  </a:cxnLst>
                  <a:rect l="0" t="0" r="r" b="b"/>
                  <a:pathLst>
                    <a:path w="320" h="269">
                      <a:moveTo>
                        <a:pt x="320" y="269"/>
                      </a:moveTo>
                      <a:lnTo>
                        <a:pt x="0" y="269"/>
                      </a:lnTo>
                      <a:lnTo>
                        <a:pt x="160" y="0"/>
                      </a:lnTo>
                      <a:lnTo>
                        <a:pt x="320" y="26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488" name="Freeform 32"/>
                <p:cNvSpPr>
                  <a:spLocks/>
                </p:cNvSpPr>
                <p:nvPr/>
              </p:nvSpPr>
              <p:spPr bwMode="auto">
                <a:xfrm>
                  <a:off x="2118" y="2255"/>
                  <a:ext cx="319" cy="269"/>
                </a:xfrm>
                <a:custGeom>
                  <a:avLst/>
                  <a:gdLst/>
                  <a:ahLst/>
                  <a:cxnLst>
                    <a:cxn ang="0">
                      <a:pos x="319" y="269"/>
                    </a:cxn>
                    <a:cxn ang="0">
                      <a:pos x="0" y="269"/>
                    </a:cxn>
                    <a:cxn ang="0">
                      <a:pos x="159" y="0"/>
                    </a:cxn>
                    <a:cxn ang="0">
                      <a:pos x="319" y="269"/>
                    </a:cxn>
                  </a:cxnLst>
                  <a:rect l="0" t="0" r="r" b="b"/>
                  <a:pathLst>
                    <a:path w="319" h="269">
                      <a:moveTo>
                        <a:pt x="319" y="269"/>
                      </a:moveTo>
                      <a:lnTo>
                        <a:pt x="0" y="269"/>
                      </a:lnTo>
                      <a:lnTo>
                        <a:pt x="159" y="0"/>
                      </a:lnTo>
                      <a:lnTo>
                        <a:pt x="319" y="26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489" name="Freeform 33"/>
                <p:cNvSpPr>
                  <a:spLocks/>
                </p:cNvSpPr>
                <p:nvPr/>
              </p:nvSpPr>
              <p:spPr bwMode="auto">
                <a:xfrm>
                  <a:off x="2349" y="2255"/>
                  <a:ext cx="319" cy="269"/>
                </a:xfrm>
                <a:custGeom>
                  <a:avLst/>
                  <a:gdLst/>
                  <a:ahLst/>
                  <a:cxnLst>
                    <a:cxn ang="0">
                      <a:pos x="319" y="269"/>
                    </a:cxn>
                    <a:cxn ang="0">
                      <a:pos x="0" y="269"/>
                    </a:cxn>
                    <a:cxn ang="0">
                      <a:pos x="160" y="0"/>
                    </a:cxn>
                    <a:cxn ang="0">
                      <a:pos x="319" y="269"/>
                    </a:cxn>
                  </a:cxnLst>
                  <a:rect l="0" t="0" r="r" b="b"/>
                  <a:pathLst>
                    <a:path w="319" h="269">
                      <a:moveTo>
                        <a:pt x="319" y="269"/>
                      </a:moveTo>
                      <a:lnTo>
                        <a:pt x="0" y="269"/>
                      </a:lnTo>
                      <a:lnTo>
                        <a:pt x="160" y="0"/>
                      </a:lnTo>
                      <a:lnTo>
                        <a:pt x="319" y="26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490" name="Freeform 34"/>
                <p:cNvSpPr>
                  <a:spLocks/>
                </p:cNvSpPr>
                <p:nvPr/>
              </p:nvSpPr>
              <p:spPr bwMode="auto">
                <a:xfrm>
                  <a:off x="2581" y="2255"/>
                  <a:ext cx="319" cy="269"/>
                </a:xfrm>
                <a:custGeom>
                  <a:avLst/>
                  <a:gdLst/>
                  <a:ahLst/>
                  <a:cxnLst>
                    <a:cxn ang="0">
                      <a:pos x="319" y="269"/>
                    </a:cxn>
                    <a:cxn ang="0">
                      <a:pos x="0" y="269"/>
                    </a:cxn>
                    <a:cxn ang="0">
                      <a:pos x="159" y="0"/>
                    </a:cxn>
                    <a:cxn ang="0">
                      <a:pos x="319" y="269"/>
                    </a:cxn>
                  </a:cxnLst>
                  <a:rect l="0" t="0" r="r" b="b"/>
                  <a:pathLst>
                    <a:path w="319" h="269">
                      <a:moveTo>
                        <a:pt x="319" y="269"/>
                      </a:moveTo>
                      <a:lnTo>
                        <a:pt x="0" y="269"/>
                      </a:lnTo>
                      <a:lnTo>
                        <a:pt x="159" y="0"/>
                      </a:lnTo>
                      <a:lnTo>
                        <a:pt x="319" y="26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491" name="Freeform 35"/>
                <p:cNvSpPr>
                  <a:spLocks/>
                </p:cNvSpPr>
                <p:nvPr/>
              </p:nvSpPr>
              <p:spPr bwMode="auto">
                <a:xfrm>
                  <a:off x="2812" y="2255"/>
                  <a:ext cx="319" cy="269"/>
                </a:xfrm>
                <a:custGeom>
                  <a:avLst/>
                  <a:gdLst/>
                  <a:ahLst/>
                  <a:cxnLst>
                    <a:cxn ang="0">
                      <a:pos x="319" y="269"/>
                    </a:cxn>
                    <a:cxn ang="0">
                      <a:pos x="0" y="269"/>
                    </a:cxn>
                    <a:cxn ang="0">
                      <a:pos x="160" y="0"/>
                    </a:cxn>
                    <a:cxn ang="0">
                      <a:pos x="319" y="269"/>
                    </a:cxn>
                  </a:cxnLst>
                  <a:rect l="0" t="0" r="r" b="b"/>
                  <a:pathLst>
                    <a:path w="319" h="269">
                      <a:moveTo>
                        <a:pt x="319" y="269"/>
                      </a:moveTo>
                      <a:lnTo>
                        <a:pt x="0" y="269"/>
                      </a:lnTo>
                      <a:lnTo>
                        <a:pt x="160" y="0"/>
                      </a:lnTo>
                      <a:lnTo>
                        <a:pt x="319" y="26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492" name="Freeform 36"/>
                <p:cNvSpPr>
                  <a:spLocks/>
                </p:cNvSpPr>
                <p:nvPr/>
              </p:nvSpPr>
              <p:spPr bwMode="auto">
                <a:xfrm>
                  <a:off x="3044" y="2255"/>
                  <a:ext cx="319" cy="269"/>
                </a:xfrm>
                <a:custGeom>
                  <a:avLst/>
                  <a:gdLst/>
                  <a:ahLst/>
                  <a:cxnLst>
                    <a:cxn ang="0">
                      <a:pos x="319" y="269"/>
                    </a:cxn>
                    <a:cxn ang="0">
                      <a:pos x="0" y="269"/>
                    </a:cxn>
                    <a:cxn ang="0">
                      <a:pos x="159" y="0"/>
                    </a:cxn>
                    <a:cxn ang="0">
                      <a:pos x="319" y="269"/>
                    </a:cxn>
                  </a:cxnLst>
                  <a:rect l="0" t="0" r="r" b="b"/>
                  <a:pathLst>
                    <a:path w="319" h="269">
                      <a:moveTo>
                        <a:pt x="319" y="269"/>
                      </a:moveTo>
                      <a:lnTo>
                        <a:pt x="0" y="269"/>
                      </a:lnTo>
                      <a:lnTo>
                        <a:pt x="159" y="0"/>
                      </a:lnTo>
                      <a:lnTo>
                        <a:pt x="319" y="26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493" name="Freeform 37"/>
                <p:cNvSpPr>
                  <a:spLocks/>
                </p:cNvSpPr>
                <p:nvPr/>
              </p:nvSpPr>
              <p:spPr bwMode="auto">
                <a:xfrm>
                  <a:off x="3275" y="2255"/>
                  <a:ext cx="319" cy="269"/>
                </a:xfrm>
                <a:custGeom>
                  <a:avLst/>
                  <a:gdLst/>
                  <a:ahLst/>
                  <a:cxnLst>
                    <a:cxn ang="0">
                      <a:pos x="319" y="269"/>
                    </a:cxn>
                    <a:cxn ang="0">
                      <a:pos x="0" y="269"/>
                    </a:cxn>
                    <a:cxn ang="0">
                      <a:pos x="160" y="0"/>
                    </a:cxn>
                    <a:cxn ang="0">
                      <a:pos x="319" y="269"/>
                    </a:cxn>
                  </a:cxnLst>
                  <a:rect l="0" t="0" r="r" b="b"/>
                  <a:pathLst>
                    <a:path w="319" h="269">
                      <a:moveTo>
                        <a:pt x="319" y="269"/>
                      </a:moveTo>
                      <a:lnTo>
                        <a:pt x="0" y="269"/>
                      </a:lnTo>
                      <a:lnTo>
                        <a:pt x="160" y="0"/>
                      </a:lnTo>
                      <a:lnTo>
                        <a:pt x="319" y="26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494" name="Freeform 38"/>
                <p:cNvSpPr>
                  <a:spLocks/>
                </p:cNvSpPr>
                <p:nvPr/>
              </p:nvSpPr>
              <p:spPr bwMode="auto">
                <a:xfrm>
                  <a:off x="3507" y="2255"/>
                  <a:ext cx="319" cy="269"/>
                </a:xfrm>
                <a:custGeom>
                  <a:avLst/>
                  <a:gdLst/>
                  <a:ahLst/>
                  <a:cxnLst>
                    <a:cxn ang="0">
                      <a:pos x="319" y="269"/>
                    </a:cxn>
                    <a:cxn ang="0">
                      <a:pos x="0" y="269"/>
                    </a:cxn>
                    <a:cxn ang="0">
                      <a:pos x="159" y="0"/>
                    </a:cxn>
                    <a:cxn ang="0">
                      <a:pos x="319" y="269"/>
                    </a:cxn>
                  </a:cxnLst>
                  <a:rect l="0" t="0" r="r" b="b"/>
                  <a:pathLst>
                    <a:path w="319" h="269">
                      <a:moveTo>
                        <a:pt x="319" y="269"/>
                      </a:moveTo>
                      <a:lnTo>
                        <a:pt x="0" y="269"/>
                      </a:lnTo>
                      <a:lnTo>
                        <a:pt x="159" y="0"/>
                      </a:lnTo>
                      <a:lnTo>
                        <a:pt x="319" y="26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495" name="Freeform 39"/>
                <p:cNvSpPr>
                  <a:spLocks/>
                </p:cNvSpPr>
                <p:nvPr/>
              </p:nvSpPr>
              <p:spPr bwMode="auto">
                <a:xfrm>
                  <a:off x="3738" y="2255"/>
                  <a:ext cx="318" cy="269"/>
                </a:xfrm>
                <a:custGeom>
                  <a:avLst/>
                  <a:gdLst/>
                  <a:ahLst/>
                  <a:cxnLst>
                    <a:cxn ang="0">
                      <a:pos x="319" y="269"/>
                    </a:cxn>
                    <a:cxn ang="0">
                      <a:pos x="0" y="269"/>
                    </a:cxn>
                    <a:cxn ang="0">
                      <a:pos x="160" y="0"/>
                    </a:cxn>
                    <a:cxn ang="0">
                      <a:pos x="319" y="269"/>
                    </a:cxn>
                  </a:cxnLst>
                  <a:rect l="0" t="0" r="r" b="b"/>
                  <a:pathLst>
                    <a:path w="319" h="269">
                      <a:moveTo>
                        <a:pt x="319" y="269"/>
                      </a:moveTo>
                      <a:lnTo>
                        <a:pt x="0" y="269"/>
                      </a:lnTo>
                      <a:lnTo>
                        <a:pt x="160" y="0"/>
                      </a:lnTo>
                      <a:lnTo>
                        <a:pt x="319" y="26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496" name="Freeform 40"/>
                <p:cNvSpPr>
                  <a:spLocks/>
                </p:cNvSpPr>
                <p:nvPr/>
              </p:nvSpPr>
              <p:spPr bwMode="auto">
                <a:xfrm>
                  <a:off x="3969" y="2255"/>
                  <a:ext cx="320" cy="269"/>
                </a:xfrm>
                <a:custGeom>
                  <a:avLst/>
                  <a:gdLst/>
                  <a:ahLst/>
                  <a:cxnLst>
                    <a:cxn ang="0">
                      <a:pos x="320" y="269"/>
                    </a:cxn>
                    <a:cxn ang="0">
                      <a:pos x="0" y="269"/>
                    </a:cxn>
                    <a:cxn ang="0">
                      <a:pos x="160" y="0"/>
                    </a:cxn>
                    <a:cxn ang="0">
                      <a:pos x="320" y="269"/>
                    </a:cxn>
                  </a:cxnLst>
                  <a:rect l="0" t="0" r="r" b="b"/>
                  <a:pathLst>
                    <a:path w="320" h="269">
                      <a:moveTo>
                        <a:pt x="320" y="269"/>
                      </a:moveTo>
                      <a:lnTo>
                        <a:pt x="0" y="269"/>
                      </a:lnTo>
                      <a:lnTo>
                        <a:pt x="160" y="0"/>
                      </a:lnTo>
                      <a:lnTo>
                        <a:pt x="320" y="26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497" name="Freeform 41"/>
                <p:cNvSpPr>
                  <a:spLocks/>
                </p:cNvSpPr>
                <p:nvPr/>
              </p:nvSpPr>
              <p:spPr bwMode="auto">
                <a:xfrm>
                  <a:off x="4201" y="2255"/>
                  <a:ext cx="319" cy="269"/>
                </a:xfrm>
                <a:custGeom>
                  <a:avLst/>
                  <a:gdLst/>
                  <a:ahLst/>
                  <a:cxnLst>
                    <a:cxn ang="0">
                      <a:pos x="319" y="269"/>
                    </a:cxn>
                    <a:cxn ang="0">
                      <a:pos x="0" y="269"/>
                    </a:cxn>
                    <a:cxn ang="0">
                      <a:pos x="160" y="0"/>
                    </a:cxn>
                    <a:cxn ang="0">
                      <a:pos x="319" y="269"/>
                    </a:cxn>
                  </a:cxnLst>
                  <a:rect l="0" t="0" r="r" b="b"/>
                  <a:pathLst>
                    <a:path w="319" h="269">
                      <a:moveTo>
                        <a:pt x="319" y="269"/>
                      </a:moveTo>
                      <a:lnTo>
                        <a:pt x="0" y="269"/>
                      </a:lnTo>
                      <a:lnTo>
                        <a:pt x="160" y="0"/>
                      </a:lnTo>
                      <a:lnTo>
                        <a:pt x="319" y="26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3572" name="Group 42"/>
              <p:cNvGrpSpPr>
                <a:grpSpLocks/>
              </p:cNvGrpSpPr>
              <p:nvPr/>
            </p:nvGrpSpPr>
            <p:grpSpPr bwMode="auto">
              <a:xfrm>
                <a:off x="1431" y="2453"/>
                <a:ext cx="2858" cy="71"/>
                <a:chOff x="1431" y="2453"/>
                <a:chExt cx="2858" cy="71"/>
              </a:xfrm>
            </p:grpSpPr>
            <p:sp>
              <p:nvSpPr>
                <p:cNvPr id="147499" name="Freeform 43"/>
                <p:cNvSpPr>
                  <a:spLocks/>
                </p:cNvSpPr>
                <p:nvPr/>
              </p:nvSpPr>
              <p:spPr bwMode="auto">
                <a:xfrm>
                  <a:off x="1431" y="2453"/>
                  <a:ext cx="80" cy="71"/>
                </a:xfrm>
                <a:custGeom>
                  <a:avLst/>
                  <a:gdLst/>
                  <a:ahLst/>
                  <a:cxnLst>
                    <a:cxn ang="0">
                      <a:pos x="80" y="71"/>
                    </a:cxn>
                    <a:cxn ang="0">
                      <a:pos x="0" y="71"/>
                    </a:cxn>
                    <a:cxn ang="0">
                      <a:pos x="40" y="0"/>
                    </a:cxn>
                    <a:cxn ang="0">
                      <a:pos x="80" y="71"/>
                    </a:cxn>
                  </a:cxnLst>
                  <a:rect l="0" t="0" r="r" b="b"/>
                  <a:pathLst>
                    <a:path w="80" h="71">
                      <a:moveTo>
                        <a:pt x="80" y="71"/>
                      </a:moveTo>
                      <a:lnTo>
                        <a:pt x="0" y="71"/>
                      </a:lnTo>
                      <a:lnTo>
                        <a:pt x="40" y="0"/>
                      </a:lnTo>
                      <a:lnTo>
                        <a:pt x="80" y="71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00" name="Freeform 44"/>
                <p:cNvSpPr>
                  <a:spLocks/>
                </p:cNvSpPr>
                <p:nvPr/>
              </p:nvSpPr>
              <p:spPr bwMode="auto">
                <a:xfrm>
                  <a:off x="1663" y="2453"/>
                  <a:ext cx="80" cy="71"/>
                </a:xfrm>
                <a:custGeom>
                  <a:avLst/>
                  <a:gdLst/>
                  <a:ahLst/>
                  <a:cxnLst>
                    <a:cxn ang="0">
                      <a:pos x="80" y="71"/>
                    </a:cxn>
                    <a:cxn ang="0">
                      <a:pos x="0" y="71"/>
                    </a:cxn>
                    <a:cxn ang="0">
                      <a:pos x="40" y="0"/>
                    </a:cxn>
                    <a:cxn ang="0">
                      <a:pos x="80" y="71"/>
                    </a:cxn>
                  </a:cxnLst>
                  <a:rect l="0" t="0" r="r" b="b"/>
                  <a:pathLst>
                    <a:path w="80" h="71">
                      <a:moveTo>
                        <a:pt x="80" y="71"/>
                      </a:moveTo>
                      <a:lnTo>
                        <a:pt x="0" y="71"/>
                      </a:lnTo>
                      <a:lnTo>
                        <a:pt x="40" y="0"/>
                      </a:lnTo>
                      <a:lnTo>
                        <a:pt x="80" y="71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01" name="Freeform 45"/>
                <p:cNvSpPr>
                  <a:spLocks/>
                </p:cNvSpPr>
                <p:nvPr/>
              </p:nvSpPr>
              <p:spPr bwMode="auto">
                <a:xfrm>
                  <a:off x="1894" y="2453"/>
                  <a:ext cx="81" cy="71"/>
                </a:xfrm>
                <a:custGeom>
                  <a:avLst/>
                  <a:gdLst/>
                  <a:ahLst/>
                  <a:cxnLst>
                    <a:cxn ang="0">
                      <a:pos x="80" y="71"/>
                    </a:cxn>
                    <a:cxn ang="0">
                      <a:pos x="0" y="71"/>
                    </a:cxn>
                    <a:cxn ang="0">
                      <a:pos x="40" y="0"/>
                    </a:cxn>
                    <a:cxn ang="0">
                      <a:pos x="80" y="71"/>
                    </a:cxn>
                  </a:cxnLst>
                  <a:rect l="0" t="0" r="r" b="b"/>
                  <a:pathLst>
                    <a:path w="80" h="71">
                      <a:moveTo>
                        <a:pt x="80" y="71"/>
                      </a:moveTo>
                      <a:lnTo>
                        <a:pt x="0" y="71"/>
                      </a:lnTo>
                      <a:lnTo>
                        <a:pt x="40" y="0"/>
                      </a:lnTo>
                      <a:lnTo>
                        <a:pt x="80" y="71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02" name="Freeform 46"/>
                <p:cNvSpPr>
                  <a:spLocks/>
                </p:cNvSpPr>
                <p:nvPr/>
              </p:nvSpPr>
              <p:spPr bwMode="auto">
                <a:xfrm>
                  <a:off x="2126" y="2453"/>
                  <a:ext cx="81" cy="71"/>
                </a:xfrm>
                <a:custGeom>
                  <a:avLst/>
                  <a:gdLst/>
                  <a:ahLst/>
                  <a:cxnLst>
                    <a:cxn ang="0">
                      <a:pos x="80" y="71"/>
                    </a:cxn>
                    <a:cxn ang="0">
                      <a:pos x="0" y="71"/>
                    </a:cxn>
                    <a:cxn ang="0">
                      <a:pos x="40" y="0"/>
                    </a:cxn>
                    <a:cxn ang="0">
                      <a:pos x="80" y="71"/>
                    </a:cxn>
                  </a:cxnLst>
                  <a:rect l="0" t="0" r="r" b="b"/>
                  <a:pathLst>
                    <a:path w="80" h="71">
                      <a:moveTo>
                        <a:pt x="80" y="71"/>
                      </a:moveTo>
                      <a:lnTo>
                        <a:pt x="0" y="71"/>
                      </a:lnTo>
                      <a:lnTo>
                        <a:pt x="40" y="0"/>
                      </a:lnTo>
                      <a:lnTo>
                        <a:pt x="80" y="71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03" name="Freeform 47"/>
                <p:cNvSpPr>
                  <a:spLocks/>
                </p:cNvSpPr>
                <p:nvPr/>
              </p:nvSpPr>
              <p:spPr bwMode="auto">
                <a:xfrm>
                  <a:off x="2357" y="2453"/>
                  <a:ext cx="80" cy="71"/>
                </a:xfrm>
                <a:custGeom>
                  <a:avLst/>
                  <a:gdLst/>
                  <a:ahLst/>
                  <a:cxnLst>
                    <a:cxn ang="0">
                      <a:pos x="80" y="71"/>
                    </a:cxn>
                    <a:cxn ang="0">
                      <a:pos x="0" y="71"/>
                    </a:cxn>
                    <a:cxn ang="0">
                      <a:pos x="40" y="0"/>
                    </a:cxn>
                    <a:cxn ang="0">
                      <a:pos x="80" y="71"/>
                    </a:cxn>
                  </a:cxnLst>
                  <a:rect l="0" t="0" r="r" b="b"/>
                  <a:pathLst>
                    <a:path w="80" h="71">
                      <a:moveTo>
                        <a:pt x="80" y="71"/>
                      </a:moveTo>
                      <a:lnTo>
                        <a:pt x="0" y="71"/>
                      </a:lnTo>
                      <a:lnTo>
                        <a:pt x="40" y="0"/>
                      </a:lnTo>
                      <a:lnTo>
                        <a:pt x="80" y="71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04" name="Freeform 48"/>
                <p:cNvSpPr>
                  <a:spLocks/>
                </p:cNvSpPr>
                <p:nvPr/>
              </p:nvSpPr>
              <p:spPr bwMode="auto">
                <a:xfrm>
                  <a:off x="2589" y="2453"/>
                  <a:ext cx="79" cy="71"/>
                </a:xfrm>
                <a:custGeom>
                  <a:avLst/>
                  <a:gdLst/>
                  <a:ahLst/>
                  <a:cxnLst>
                    <a:cxn ang="0">
                      <a:pos x="79" y="71"/>
                    </a:cxn>
                    <a:cxn ang="0">
                      <a:pos x="0" y="71"/>
                    </a:cxn>
                    <a:cxn ang="0">
                      <a:pos x="40" y="0"/>
                    </a:cxn>
                    <a:cxn ang="0">
                      <a:pos x="79" y="71"/>
                    </a:cxn>
                  </a:cxnLst>
                  <a:rect l="0" t="0" r="r" b="b"/>
                  <a:pathLst>
                    <a:path w="79" h="71">
                      <a:moveTo>
                        <a:pt x="79" y="71"/>
                      </a:moveTo>
                      <a:lnTo>
                        <a:pt x="0" y="71"/>
                      </a:lnTo>
                      <a:lnTo>
                        <a:pt x="40" y="0"/>
                      </a:lnTo>
                      <a:lnTo>
                        <a:pt x="79" y="71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05" name="Freeform 49"/>
                <p:cNvSpPr>
                  <a:spLocks/>
                </p:cNvSpPr>
                <p:nvPr/>
              </p:nvSpPr>
              <p:spPr bwMode="auto">
                <a:xfrm>
                  <a:off x="2820" y="2453"/>
                  <a:ext cx="81" cy="71"/>
                </a:xfrm>
                <a:custGeom>
                  <a:avLst/>
                  <a:gdLst/>
                  <a:ahLst/>
                  <a:cxnLst>
                    <a:cxn ang="0">
                      <a:pos x="80" y="71"/>
                    </a:cxn>
                    <a:cxn ang="0">
                      <a:pos x="0" y="71"/>
                    </a:cxn>
                    <a:cxn ang="0">
                      <a:pos x="40" y="0"/>
                    </a:cxn>
                    <a:cxn ang="0">
                      <a:pos x="80" y="71"/>
                    </a:cxn>
                  </a:cxnLst>
                  <a:rect l="0" t="0" r="r" b="b"/>
                  <a:pathLst>
                    <a:path w="80" h="71">
                      <a:moveTo>
                        <a:pt x="80" y="71"/>
                      </a:moveTo>
                      <a:lnTo>
                        <a:pt x="0" y="71"/>
                      </a:lnTo>
                      <a:lnTo>
                        <a:pt x="40" y="0"/>
                      </a:lnTo>
                      <a:lnTo>
                        <a:pt x="80" y="71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06" name="Freeform 50"/>
                <p:cNvSpPr>
                  <a:spLocks/>
                </p:cNvSpPr>
                <p:nvPr/>
              </p:nvSpPr>
              <p:spPr bwMode="auto">
                <a:xfrm>
                  <a:off x="3052" y="2453"/>
                  <a:ext cx="79" cy="71"/>
                </a:xfrm>
                <a:custGeom>
                  <a:avLst/>
                  <a:gdLst/>
                  <a:ahLst/>
                  <a:cxnLst>
                    <a:cxn ang="0">
                      <a:pos x="79" y="71"/>
                    </a:cxn>
                    <a:cxn ang="0">
                      <a:pos x="0" y="71"/>
                    </a:cxn>
                    <a:cxn ang="0">
                      <a:pos x="39" y="0"/>
                    </a:cxn>
                    <a:cxn ang="0">
                      <a:pos x="79" y="71"/>
                    </a:cxn>
                  </a:cxnLst>
                  <a:rect l="0" t="0" r="r" b="b"/>
                  <a:pathLst>
                    <a:path w="79" h="71">
                      <a:moveTo>
                        <a:pt x="79" y="71"/>
                      </a:moveTo>
                      <a:lnTo>
                        <a:pt x="0" y="71"/>
                      </a:lnTo>
                      <a:lnTo>
                        <a:pt x="39" y="0"/>
                      </a:lnTo>
                      <a:lnTo>
                        <a:pt x="79" y="71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07" name="Freeform 51"/>
                <p:cNvSpPr>
                  <a:spLocks/>
                </p:cNvSpPr>
                <p:nvPr/>
              </p:nvSpPr>
              <p:spPr bwMode="auto">
                <a:xfrm>
                  <a:off x="3283" y="2453"/>
                  <a:ext cx="80" cy="71"/>
                </a:xfrm>
                <a:custGeom>
                  <a:avLst/>
                  <a:gdLst/>
                  <a:ahLst/>
                  <a:cxnLst>
                    <a:cxn ang="0">
                      <a:pos x="80" y="71"/>
                    </a:cxn>
                    <a:cxn ang="0">
                      <a:pos x="0" y="71"/>
                    </a:cxn>
                    <a:cxn ang="0">
                      <a:pos x="40" y="0"/>
                    </a:cxn>
                    <a:cxn ang="0">
                      <a:pos x="80" y="71"/>
                    </a:cxn>
                  </a:cxnLst>
                  <a:rect l="0" t="0" r="r" b="b"/>
                  <a:pathLst>
                    <a:path w="80" h="71">
                      <a:moveTo>
                        <a:pt x="80" y="71"/>
                      </a:moveTo>
                      <a:lnTo>
                        <a:pt x="0" y="71"/>
                      </a:lnTo>
                      <a:lnTo>
                        <a:pt x="40" y="0"/>
                      </a:lnTo>
                      <a:lnTo>
                        <a:pt x="80" y="71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08" name="Freeform 52"/>
                <p:cNvSpPr>
                  <a:spLocks/>
                </p:cNvSpPr>
                <p:nvPr/>
              </p:nvSpPr>
              <p:spPr bwMode="auto">
                <a:xfrm>
                  <a:off x="3515" y="2453"/>
                  <a:ext cx="79" cy="71"/>
                </a:xfrm>
                <a:custGeom>
                  <a:avLst/>
                  <a:gdLst/>
                  <a:ahLst/>
                  <a:cxnLst>
                    <a:cxn ang="0">
                      <a:pos x="79" y="71"/>
                    </a:cxn>
                    <a:cxn ang="0">
                      <a:pos x="0" y="71"/>
                    </a:cxn>
                    <a:cxn ang="0">
                      <a:pos x="39" y="0"/>
                    </a:cxn>
                    <a:cxn ang="0">
                      <a:pos x="79" y="71"/>
                    </a:cxn>
                  </a:cxnLst>
                  <a:rect l="0" t="0" r="r" b="b"/>
                  <a:pathLst>
                    <a:path w="79" h="71">
                      <a:moveTo>
                        <a:pt x="79" y="71"/>
                      </a:moveTo>
                      <a:lnTo>
                        <a:pt x="0" y="71"/>
                      </a:lnTo>
                      <a:lnTo>
                        <a:pt x="39" y="0"/>
                      </a:lnTo>
                      <a:lnTo>
                        <a:pt x="79" y="71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09" name="Freeform 53"/>
                <p:cNvSpPr>
                  <a:spLocks/>
                </p:cNvSpPr>
                <p:nvPr/>
              </p:nvSpPr>
              <p:spPr bwMode="auto">
                <a:xfrm>
                  <a:off x="3746" y="2453"/>
                  <a:ext cx="81" cy="71"/>
                </a:xfrm>
                <a:custGeom>
                  <a:avLst/>
                  <a:gdLst/>
                  <a:ahLst/>
                  <a:cxnLst>
                    <a:cxn ang="0">
                      <a:pos x="80" y="71"/>
                    </a:cxn>
                    <a:cxn ang="0">
                      <a:pos x="0" y="71"/>
                    </a:cxn>
                    <a:cxn ang="0">
                      <a:pos x="40" y="0"/>
                    </a:cxn>
                    <a:cxn ang="0">
                      <a:pos x="80" y="71"/>
                    </a:cxn>
                  </a:cxnLst>
                  <a:rect l="0" t="0" r="r" b="b"/>
                  <a:pathLst>
                    <a:path w="80" h="71">
                      <a:moveTo>
                        <a:pt x="80" y="71"/>
                      </a:moveTo>
                      <a:lnTo>
                        <a:pt x="0" y="71"/>
                      </a:lnTo>
                      <a:lnTo>
                        <a:pt x="40" y="0"/>
                      </a:lnTo>
                      <a:lnTo>
                        <a:pt x="80" y="71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10" name="Freeform 54"/>
                <p:cNvSpPr>
                  <a:spLocks/>
                </p:cNvSpPr>
                <p:nvPr/>
              </p:nvSpPr>
              <p:spPr bwMode="auto">
                <a:xfrm>
                  <a:off x="3977" y="2453"/>
                  <a:ext cx="80" cy="71"/>
                </a:xfrm>
                <a:custGeom>
                  <a:avLst/>
                  <a:gdLst/>
                  <a:ahLst/>
                  <a:cxnLst>
                    <a:cxn ang="0">
                      <a:pos x="80" y="71"/>
                    </a:cxn>
                    <a:cxn ang="0">
                      <a:pos x="0" y="71"/>
                    </a:cxn>
                    <a:cxn ang="0">
                      <a:pos x="40" y="0"/>
                    </a:cxn>
                    <a:cxn ang="0">
                      <a:pos x="80" y="71"/>
                    </a:cxn>
                  </a:cxnLst>
                  <a:rect l="0" t="0" r="r" b="b"/>
                  <a:pathLst>
                    <a:path w="80" h="71">
                      <a:moveTo>
                        <a:pt x="80" y="71"/>
                      </a:moveTo>
                      <a:lnTo>
                        <a:pt x="0" y="71"/>
                      </a:lnTo>
                      <a:lnTo>
                        <a:pt x="40" y="0"/>
                      </a:lnTo>
                      <a:lnTo>
                        <a:pt x="80" y="71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11" name="Freeform 55"/>
                <p:cNvSpPr>
                  <a:spLocks/>
                </p:cNvSpPr>
                <p:nvPr/>
              </p:nvSpPr>
              <p:spPr bwMode="auto">
                <a:xfrm>
                  <a:off x="4209" y="2453"/>
                  <a:ext cx="80" cy="71"/>
                </a:xfrm>
                <a:custGeom>
                  <a:avLst/>
                  <a:gdLst/>
                  <a:ahLst/>
                  <a:cxnLst>
                    <a:cxn ang="0">
                      <a:pos x="80" y="71"/>
                    </a:cxn>
                    <a:cxn ang="0">
                      <a:pos x="0" y="71"/>
                    </a:cxn>
                    <a:cxn ang="0">
                      <a:pos x="40" y="0"/>
                    </a:cxn>
                    <a:cxn ang="0">
                      <a:pos x="80" y="71"/>
                    </a:cxn>
                  </a:cxnLst>
                  <a:rect l="0" t="0" r="r" b="b"/>
                  <a:pathLst>
                    <a:path w="80" h="71">
                      <a:moveTo>
                        <a:pt x="80" y="71"/>
                      </a:moveTo>
                      <a:lnTo>
                        <a:pt x="0" y="71"/>
                      </a:lnTo>
                      <a:lnTo>
                        <a:pt x="40" y="0"/>
                      </a:lnTo>
                      <a:lnTo>
                        <a:pt x="80" y="71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3573" name="Group 56"/>
              <p:cNvGrpSpPr>
                <a:grpSpLocks/>
              </p:cNvGrpSpPr>
              <p:nvPr/>
            </p:nvGrpSpPr>
            <p:grpSpPr bwMode="auto">
              <a:xfrm>
                <a:off x="1164" y="2116"/>
                <a:ext cx="3408" cy="143"/>
                <a:chOff x="1172" y="2116"/>
                <a:chExt cx="3408" cy="143"/>
              </a:xfrm>
            </p:grpSpPr>
            <p:sp>
              <p:nvSpPr>
                <p:cNvPr id="147513" name="Rectangle 57"/>
                <p:cNvSpPr>
                  <a:spLocks noChangeArrowheads="1"/>
                </p:cNvSpPr>
                <p:nvPr/>
              </p:nvSpPr>
              <p:spPr bwMode="auto">
                <a:xfrm>
                  <a:off x="1172" y="2116"/>
                  <a:ext cx="3408" cy="119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14" name="Rectangle 58"/>
                <p:cNvSpPr>
                  <a:spLocks noChangeArrowheads="1"/>
                </p:cNvSpPr>
                <p:nvPr/>
              </p:nvSpPr>
              <p:spPr bwMode="auto">
                <a:xfrm>
                  <a:off x="1332" y="2235"/>
                  <a:ext cx="55" cy="24"/>
                </a:xfrm>
                <a:prstGeom prst="rect">
                  <a:avLst/>
                </a:prstGeom>
                <a:solidFill>
                  <a:srgbClr val="474747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15" name="Rectangle 59"/>
                <p:cNvSpPr>
                  <a:spLocks noChangeArrowheads="1"/>
                </p:cNvSpPr>
                <p:nvPr/>
              </p:nvSpPr>
              <p:spPr bwMode="auto">
                <a:xfrm>
                  <a:off x="1563" y="2235"/>
                  <a:ext cx="56" cy="24"/>
                </a:xfrm>
                <a:prstGeom prst="rect">
                  <a:avLst/>
                </a:prstGeom>
                <a:solidFill>
                  <a:srgbClr val="474747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16" name="Rectangle 60"/>
                <p:cNvSpPr>
                  <a:spLocks noChangeArrowheads="1"/>
                </p:cNvSpPr>
                <p:nvPr/>
              </p:nvSpPr>
              <p:spPr bwMode="auto">
                <a:xfrm>
                  <a:off x="1795" y="2235"/>
                  <a:ext cx="55" cy="24"/>
                </a:xfrm>
                <a:prstGeom prst="rect">
                  <a:avLst/>
                </a:prstGeom>
                <a:solidFill>
                  <a:srgbClr val="474747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17" name="Rectangle 61"/>
                <p:cNvSpPr>
                  <a:spLocks noChangeArrowheads="1"/>
                </p:cNvSpPr>
                <p:nvPr/>
              </p:nvSpPr>
              <p:spPr bwMode="auto">
                <a:xfrm>
                  <a:off x="2026" y="2235"/>
                  <a:ext cx="56" cy="24"/>
                </a:xfrm>
                <a:prstGeom prst="rect">
                  <a:avLst/>
                </a:prstGeom>
                <a:solidFill>
                  <a:srgbClr val="474747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18" name="Rectangle 62"/>
                <p:cNvSpPr>
                  <a:spLocks noChangeArrowheads="1"/>
                </p:cNvSpPr>
                <p:nvPr/>
              </p:nvSpPr>
              <p:spPr bwMode="auto">
                <a:xfrm>
                  <a:off x="2257" y="2235"/>
                  <a:ext cx="56" cy="24"/>
                </a:xfrm>
                <a:prstGeom prst="rect">
                  <a:avLst/>
                </a:prstGeom>
                <a:solidFill>
                  <a:srgbClr val="474747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19" name="Rectangle 63"/>
                <p:cNvSpPr>
                  <a:spLocks noChangeArrowheads="1"/>
                </p:cNvSpPr>
                <p:nvPr/>
              </p:nvSpPr>
              <p:spPr bwMode="auto">
                <a:xfrm>
                  <a:off x="2489" y="2235"/>
                  <a:ext cx="56" cy="24"/>
                </a:xfrm>
                <a:prstGeom prst="rect">
                  <a:avLst/>
                </a:prstGeom>
                <a:solidFill>
                  <a:srgbClr val="474747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20" name="Rectangle 64"/>
                <p:cNvSpPr>
                  <a:spLocks noChangeArrowheads="1"/>
                </p:cNvSpPr>
                <p:nvPr/>
              </p:nvSpPr>
              <p:spPr bwMode="auto">
                <a:xfrm>
                  <a:off x="2720" y="2235"/>
                  <a:ext cx="56" cy="24"/>
                </a:xfrm>
                <a:prstGeom prst="rect">
                  <a:avLst/>
                </a:prstGeom>
                <a:solidFill>
                  <a:srgbClr val="474747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21" name="Rectangle 65"/>
                <p:cNvSpPr>
                  <a:spLocks noChangeArrowheads="1"/>
                </p:cNvSpPr>
                <p:nvPr/>
              </p:nvSpPr>
              <p:spPr bwMode="auto">
                <a:xfrm>
                  <a:off x="2952" y="2235"/>
                  <a:ext cx="56" cy="24"/>
                </a:xfrm>
                <a:prstGeom prst="rect">
                  <a:avLst/>
                </a:prstGeom>
                <a:solidFill>
                  <a:srgbClr val="474747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22" name="Rectangle 66"/>
                <p:cNvSpPr>
                  <a:spLocks noChangeArrowheads="1"/>
                </p:cNvSpPr>
                <p:nvPr/>
              </p:nvSpPr>
              <p:spPr bwMode="auto">
                <a:xfrm>
                  <a:off x="3183" y="2235"/>
                  <a:ext cx="56" cy="24"/>
                </a:xfrm>
                <a:prstGeom prst="rect">
                  <a:avLst/>
                </a:prstGeom>
                <a:solidFill>
                  <a:srgbClr val="474747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23" name="Rectangle 67"/>
                <p:cNvSpPr>
                  <a:spLocks noChangeArrowheads="1"/>
                </p:cNvSpPr>
                <p:nvPr/>
              </p:nvSpPr>
              <p:spPr bwMode="auto">
                <a:xfrm>
                  <a:off x="3415" y="2235"/>
                  <a:ext cx="56" cy="24"/>
                </a:xfrm>
                <a:prstGeom prst="rect">
                  <a:avLst/>
                </a:prstGeom>
                <a:solidFill>
                  <a:srgbClr val="474747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24" name="Rectangle 68"/>
                <p:cNvSpPr>
                  <a:spLocks noChangeArrowheads="1"/>
                </p:cNvSpPr>
                <p:nvPr/>
              </p:nvSpPr>
              <p:spPr bwMode="auto">
                <a:xfrm>
                  <a:off x="3646" y="2235"/>
                  <a:ext cx="56" cy="24"/>
                </a:xfrm>
                <a:prstGeom prst="rect">
                  <a:avLst/>
                </a:prstGeom>
                <a:solidFill>
                  <a:srgbClr val="474747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25" name="Rectangle 69"/>
                <p:cNvSpPr>
                  <a:spLocks noChangeArrowheads="1"/>
                </p:cNvSpPr>
                <p:nvPr/>
              </p:nvSpPr>
              <p:spPr bwMode="auto">
                <a:xfrm>
                  <a:off x="3878" y="2235"/>
                  <a:ext cx="56" cy="24"/>
                </a:xfrm>
                <a:prstGeom prst="rect">
                  <a:avLst/>
                </a:prstGeom>
                <a:solidFill>
                  <a:srgbClr val="474747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26" name="Rectangle 70"/>
                <p:cNvSpPr>
                  <a:spLocks noChangeArrowheads="1"/>
                </p:cNvSpPr>
                <p:nvPr/>
              </p:nvSpPr>
              <p:spPr bwMode="auto">
                <a:xfrm>
                  <a:off x="4109" y="2235"/>
                  <a:ext cx="56" cy="24"/>
                </a:xfrm>
                <a:prstGeom prst="rect">
                  <a:avLst/>
                </a:prstGeom>
                <a:solidFill>
                  <a:srgbClr val="474747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527" name="Rectangle 71"/>
                <p:cNvSpPr>
                  <a:spLocks noChangeArrowheads="1"/>
                </p:cNvSpPr>
                <p:nvPr/>
              </p:nvSpPr>
              <p:spPr bwMode="auto">
                <a:xfrm>
                  <a:off x="4341" y="2235"/>
                  <a:ext cx="56" cy="24"/>
                </a:xfrm>
                <a:prstGeom prst="rect">
                  <a:avLst/>
                </a:prstGeom>
                <a:solidFill>
                  <a:srgbClr val="474747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72" name="Group 82"/>
          <p:cNvGrpSpPr>
            <a:grpSpLocks/>
          </p:cNvGrpSpPr>
          <p:nvPr/>
        </p:nvGrpSpPr>
        <p:grpSpPr bwMode="auto">
          <a:xfrm>
            <a:off x="596900" y="3298824"/>
            <a:ext cx="7937500" cy="1716233"/>
            <a:chOff x="982" y="2302"/>
            <a:chExt cx="3664" cy="887"/>
          </a:xfrm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1130" y="2302"/>
              <a:ext cx="3408" cy="119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B2B2B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5"/>
            <p:cNvSpPr>
              <a:spLocks noChangeArrowheads="1"/>
            </p:cNvSpPr>
            <p:nvPr/>
          </p:nvSpPr>
          <p:spPr bwMode="auto">
            <a:xfrm>
              <a:off x="1289" y="2421"/>
              <a:ext cx="56" cy="24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1521" y="2421"/>
              <a:ext cx="56" cy="24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auto">
            <a:xfrm>
              <a:off x="1752" y="2421"/>
              <a:ext cx="56" cy="24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auto">
            <a:xfrm>
              <a:off x="1984" y="2421"/>
              <a:ext cx="56" cy="24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auto">
            <a:xfrm>
              <a:off x="2215" y="2421"/>
              <a:ext cx="56" cy="24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auto">
            <a:xfrm>
              <a:off x="2447" y="2421"/>
              <a:ext cx="56" cy="24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auto">
            <a:xfrm>
              <a:off x="2678" y="2421"/>
              <a:ext cx="56" cy="24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12"/>
            <p:cNvSpPr>
              <a:spLocks noChangeArrowheads="1"/>
            </p:cNvSpPr>
            <p:nvPr/>
          </p:nvSpPr>
          <p:spPr bwMode="auto">
            <a:xfrm>
              <a:off x="2910" y="2421"/>
              <a:ext cx="56" cy="24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13"/>
            <p:cNvSpPr>
              <a:spLocks noChangeArrowheads="1"/>
            </p:cNvSpPr>
            <p:nvPr/>
          </p:nvSpPr>
          <p:spPr bwMode="auto">
            <a:xfrm>
              <a:off x="3141" y="2421"/>
              <a:ext cx="56" cy="24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14"/>
            <p:cNvSpPr>
              <a:spLocks noChangeArrowheads="1"/>
            </p:cNvSpPr>
            <p:nvPr/>
          </p:nvSpPr>
          <p:spPr bwMode="auto">
            <a:xfrm>
              <a:off x="3373" y="2421"/>
              <a:ext cx="56" cy="24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3604" y="2421"/>
              <a:ext cx="56" cy="24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16"/>
            <p:cNvSpPr>
              <a:spLocks noChangeArrowheads="1"/>
            </p:cNvSpPr>
            <p:nvPr/>
          </p:nvSpPr>
          <p:spPr bwMode="auto">
            <a:xfrm>
              <a:off x="3836" y="2421"/>
              <a:ext cx="56" cy="24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17"/>
            <p:cNvSpPr>
              <a:spLocks noChangeArrowheads="1"/>
            </p:cNvSpPr>
            <p:nvPr/>
          </p:nvSpPr>
          <p:spPr bwMode="auto">
            <a:xfrm>
              <a:off x="4067" y="2421"/>
              <a:ext cx="56" cy="24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auto">
            <a:xfrm>
              <a:off x="4299" y="2421"/>
              <a:ext cx="56" cy="24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" name="Group 19"/>
            <p:cNvGrpSpPr>
              <a:grpSpLocks/>
            </p:cNvGrpSpPr>
            <p:nvPr/>
          </p:nvGrpSpPr>
          <p:grpSpPr bwMode="auto">
            <a:xfrm>
              <a:off x="982" y="2441"/>
              <a:ext cx="3664" cy="270"/>
              <a:chOff x="1040" y="2206"/>
              <a:chExt cx="3664" cy="270"/>
            </a:xfrm>
          </p:grpSpPr>
          <p:sp>
            <p:nvSpPr>
              <p:cNvPr id="137" name="Freeform 20"/>
              <p:cNvSpPr>
                <a:spLocks/>
              </p:cNvSpPr>
              <p:nvPr/>
            </p:nvSpPr>
            <p:spPr bwMode="auto">
              <a:xfrm>
                <a:off x="1040" y="2206"/>
                <a:ext cx="655" cy="270"/>
              </a:xfrm>
              <a:custGeom>
                <a:avLst/>
                <a:gdLst>
                  <a:gd name="T0" fmla="*/ 655 w 655"/>
                  <a:gd name="T1" fmla="*/ 270 h 270"/>
                  <a:gd name="T2" fmla="*/ 0 w 655"/>
                  <a:gd name="T3" fmla="*/ 270 h 270"/>
                  <a:gd name="T4" fmla="*/ 327 w 655"/>
                  <a:gd name="T5" fmla="*/ 0 h 270"/>
                  <a:gd name="T6" fmla="*/ 655 w 655"/>
                  <a:gd name="T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270">
                    <a:moveTo>
                      <a:pt x="655" y="270"/>
                    </a:moveTo>
                    <a:lnTo>
                      <a:pt x="0" y="270"/>
                    </a:lnTo>
                    <a:lnTo>
                      <a:pt x="327" y="0"/>
                    </a:lnTo>
                    <a:lnTo>
                      <a:pt x="655" y="27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21"/>
              <p:cNvSpPr>
                <a:spLocks/>
              </p:cNvSpPr>
              <p:nvPr/>
            </p:nvSpPr>
            <p:spPr bwMode="auto">
              <a:xfrm>
                <a:off x="1271" y="2206"/>
                <a:ext cx="655" cy="270"/>
              </a:xfrm>
              <a:custGeom>
                <a:avLst/>
                <a:gdLst>
                  <a:gd name="T0" fmla="*/ 655 w 655"/>
                  <a:gd name="T1" fmla="*/ 270 h 270"/>
                  <a:gd name="T2" fmla="*/ 0 w 655"/>
                  <a:gd name="T3" fmla="*/ 270 h 270"/>
                  <a:gd name="T4" fmla="*/ 328 w 655"/>
                  <a:gd name="T5" fmla="*/ 0 h 270"/>
                  <a:gd name="T6" fmla="*/ 655 w 655"/>
                  <a:gd name="T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270">
                    <a:moveTo>
                      <a:pt x="655" y="270"/>
                    </a:moveTo>
                    <a:lnTo>
                      <a:pt x="0" y="270"/>
                    </a:lnTo>
                    <a:lnTo>
                      <a:pt x="328" y="0"/>
                    </a:lnTo>
                    <a:lnTo>
                      <a:pt x="655" y="27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22"/>
              <p:cNvSpPr>
                <a:spLocks/>
              </p:cNvSpPr>
              <p:nvPr/>
            </p:nvSpPr>
            <p:spPr bwMode="auto">
              <a:xfrm>
                <a:off x="1503" y="2206"/>
                <a:ext cx="655" cy="270"/>
              </a:xfrm>
              <a:custGeom>
                <a:avLst/>
                <a:gdLst>
                  <a:gd name="T0" fmla="*/ 655 w 655"/>
                  <a:gd name="T1" fmla="*/ 270 h 270"/>
                  <a:gd name="T2" fmla="*/ 0 w 655"/>
                  <a:gd name="T3" fmla="*/ 270 h 270"/>
                  <a:gd name="T4" fmla="*/ 327 w 655"/>
                  <a:gd name="T5" fmla="*/ 0 h 270"/>
                  <a:gd name="T6" fmla="*/ 655 w 655"/>
                  <a:gd name="T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270">
                    <a:moveTo>
                      <a:pt x="655" y="270"/>
                    </a:moveTo>
                    <a:lnTo>
                      <a:pt x="0" y="270"/>
                    </a:lnTo>
                    <a:lnTo>
                      <a:pt x="327" y="0"/>
                    </a:lnTo>
                    <a:lnTo>
                      <a:pt x="655" y="27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23"/>
              <p:cNvSpPr>
                <a:spLocks/>
              </p:cNvSpPr>
              <p:nvPr/>
            </p:nvSpPr>
            <p:spPr bwMode="auto">
              <a:xfrm>
                <a:off x="1734" y="2206"/>
                <a:ext cx="655" cy="270"/>
              </a:xfrm>
              <a:custGeom>
                <a:avLst/>
                <a:gdLst>
                  <a:gd name="T0" fmla="*/ 655 w 655"/>
                  <a:gd name="T1" fmla="*/ 270 h 270"/>
                  <a:gd name="T2" fmla="*/ 0 w 655"/>
                  <a:gd name="T3" fmla="*/ 270 h 270"/>
                  <a:gd name="T4" fmla="*/ 328 w 655"/>
                  <a:gd name="T5" fmla="*/ 0 h 270"/>
                  <a:gd name="T6" fmla="*/ 655 w 655"/>
                  <a:gd name="T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270">
                    <a:moveTo>
                      <a:pt x="655" y="270"/>
                    </a:moveTo>
                    <a:lnTo>
                      <a:pt x="0" y="270"/>
                    </a:lnTo>
                    <a:lnTo>
                      <a:pt x="328" y="0"/>
                    </a:lnTo>
                    <a:lnTo>
                      <a:pt x="655" y="27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24"/>
              <p:cNvSpPr>
                <a:spLocks/>
              </p:cNvSpPr>
              <p:nvPr/>
            </p:nvSpPr>
            <p:spPr bwMode="auto">
              <a:xfrm>
                <a:off x="1966" y="2206"/>
                <a:ext cx="655" cy="270"/>
              </a:xfrm>
              <a:custGeom>
                <a:avLst/>
                <a:gdLst>
                  <a:gd name="T0" fmla="*/ 655 w 655"/>
                  <a:gd name="T1" fmla="*/ 270 h 270"/>
                  <a:gd name="T2" fmla="*/ 0 w 655"/>
                  <a:gd name="T3" fmla="*/ 270 h 270"/>
                  <a:gd name="T4" fmla="*/ 327 w 655"/>
                  <a:gd name="T5" fmla="*/ 0 h 270"/>
                  <a:gd name="T6" fmla="*/ 655 w 655"/>
                  <a:gd name="T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270">
                    <a:moveTo>
                      <a:pt x="655" y="270"/>
                    </a:moveTo>
                    <a:lnTo>
                      <a:pt x="0" y="270"/>
                    </a:lnTo>
                    <a:lnTo>
                      <a:pt x="327" y="0"/>
                    </a:lnTo>
                    <a:lnTo>
                      <a:pt x="655" y="27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25"/>
              <p:cNvSpPr>
                <a:spLocks/>
              </p:cNvSpPr>
              <p:nvPr/>
            </p:nvSpPr>
            <p:spPr bwMode="auto">
              <a:xfrm>
                <a:off x="2197" y="2206"/>
                <a:ext cx="655" cy="270"/>
              </a:xfrm>
              <a:custGeom>
                <a:avLst/>
                <a:gdLst>
                  <a:gd name="T0" fmla="*/ 655 w 655"/>
                  <a:gd name="T1" fmla="*/ 270 h 270"/>
                  <a:gd name="T2" fmla="*/ 0 w 655"/>
                  <a:gd name="T3" fmla="*/ 270 h 270"/>
                  <a:gd name="T4" fmla="*/ 328 w 655"/>
                  <a:gd name="T5" fmla="*/ 0 h 270"/>
                  <a:gd name="T6" fmla="*/ 655 w 655"/>
                  <a:gd name="T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270">
                    <a:moveTo>
                      <a:pt x="655" y="270"/>
                    </a:moveTo>
                    <a:lnTo>
                      <a:pt x="0" y="270"/>
                    </a:lnTo>
                    <a:lnTo>
                      <a:pt x="328" y="0"/>
                    </a:lnTo>
                    <a:lnTo>
                      <a:pt x="655" y="27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26"/>
              <p:cNvSpPr>
                <a:spLocks/>
              </p:cNvSpPr>
              <p:nvPr/>
            </p:nvSpPr>
            <p:spPr bwMode="auto">
              <a:xfrm>
                <a:off x="2429" y="2206"/>
                <a:ext cx="655" cy="270"/>
              </a:xfrm>
              <a:custGeom>
                <a:avLst/>
                <a:gdLst>
                  <a:gd name="T0" fmla="*/ 655 w 655"/>
                  <a:gd name="T1" fmla="*/ 270 h 270"/>
                  <a:gd name="T2" fmla="*/ 0 w 655"/>
                  <a:gd name="T3" fmla="*/ 270 h 270"/>
                  <a:gd name="T4" fmla="*/ 327 w 655"/>
                  <a:gd name="T5" fmla="*/ 0 h 270"/>
                  <a:gd name="T6" fmla="*/ 655 w 655"/>
                  <a:gd name="T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270">
                    <a:moveTo>
                      <a:pt x="655" y="270"/>
                    </a:moveTo>
                    <a:lnTo>
                      <a:pt x="0" y="270"/>
                    </a:lnTo>
                    <a:lnTo>
                      <a:pt x="327" y="0"/>
                    </a:lnTo>
                    <a:lnTo>
                      <a:pt x="655" y="27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27"/>
              <p:cNvSpPr>
                <a:spLocks/>
              </p:cNvSpPr>
              <p:nvPr/>
            </p:nvSpPr>
            <p:spPr bwMode="auto">
              <a:xfrm>
                <a:off x="2660" y="2206"/>
                <a:ext cx="655" cy="270"/>
              </a:xfrm>
              <a:custGeom>
                <a:avLst/>
                <a:gdLst>
                  <a:gd name="T0" fmla="*/ 655 w 655"/>
                  <a:gd name="T1" fmla="*/ 270 h 270"/>
                  <a:gd name="T2" fmla="*/ 0 w 655"/>
                  <a:gd name="T3" fmla="*/ 270 h 270"/>
                  <a:gd name="T4" fmla="*/ 328 w 655"/>
                  <a:gd name="T5" fmla="*/ 0 h 270"/>
                  <a:gd name="T6" fmla="*/ 655 w 655"/>
                  <a:gd name="T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270">
                    <a:moveTo>
                      <a:pt x="655" y="270"/>
                    </a:moveTo>
                    <a:lnTo>
                      <a:pt x="0" y="270"/>
                    </a:lnTo>
                    <a:lnTo>
                      <a:pt x="328" y="0"/>
                    </a:lnTo>
                    <a:lnTo>
                      <a:pt x="655" y="27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28"/>
              <p:cNvSpPr>
                <a:spLocks/>
              </p:cNvSpPr>
              <p:nvPr/>
            </p:nvSpPr>
            <p:spPr bwMode="auto">
              <a:xfrm>
                <a:off x="2892" y="2206"/>
                <a:ext cx="655" cy="270"/>
              </a:xfrm>
              <a:custGeom>
                <a:avLst/>
                <a:gdLst>
                  <a:gd name="T0" fmla="*/ 655 w 655"/>
                  <a:gd name="T1" fmla="*/ 270 h 270"/>
                  <a:gd name="T2" fmla="*/ 0 w 655"/>
                  <a:gd name="T3" fmla="*/ 270 h 270"/>
                  <a:gd name="T4" fmla="*/ 327 w 655"/>
                  <a:gd name="T5" fmla="*/ 0 h 270"/>
                  <a:gd name="T6" fmla="*/ 655 w 655"/>
                  <a:gd name="T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270">
                    <a:moveTo>
                      <a:pt x="655" y="270"/>
                    </a:moveTo>
                    <a:lnTo>
                      <a:pt x="0" y="270"/>
                    </a:lnTo>
                    <a:lnTo>
                      <a:pt x="327" y="0"/>
                    </a:lnTo>
                    <a:lnTo>
                      <a:pt x="655" y="27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29"/>
              <p:cNvSpPr>
                <a:spLocks/>
              </p:cNvSpPr>
              <p:nvPr/>
            </p:nvSpPr>
            <p:spPr bwMode="auto">
              <a:xfrm>
                <a:off x="3123" y="2206"/>
                <a:ext cx="655" cy="270"/>
              </a:xfrm>
              <a:custGeom>
                <a:avLst/>
                <a:gdLst>
                  <a:gd name="T0" fmla="*/ 655 w 655"/>
                  <a:gd name="T1" fmla="*/ 270 h 270"/>
                  <a:gd name="T2" fmla="*/ 0 w 655"/>
                  <a:gd name="T3" fmla="*/ 270 h 270"/>
                  <a:gd name="T4" fmla="*/ 328 w 655"/>
                  <a:gd name="T5" fmla="*/ 0 h 270"/>
                  <a:gd name="T6" fmla="*/ 655 w 655"/>
                  <a:gd name="T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270">
                    <a:moveTo>
                      <a:pt x="655" y="270"/>
                    </a:moveTo>
                    <a:lnTo>
                      <a:pt x="0" y="270"/>
                    </a:lnTo>
                    <a:lnTo>
                      <a:pt x="328" y="0"/>
                    </a:lnTo>
                    <a:lnTo>
                      <a:pt x="655" y="27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30"/>
              <p:cNvSpPr>
                <a:spLocks/>
              </p:cNvSpPr>
              <p:nvPr/>
            </p:nvSpPr>
            <p:spPr bwMode="auto">
              <a:xfrm>
                <a:off x="3355" y="2206"/>
                <a:ext cx="655" cy="270"/>
              </a:xfrm>
              <a:custGeom>
                <a:avLst/>
                <a:gdLst>
                  <a:gd name="T0" fmla="*/ 655 w 655"/>
                  <a:gd name="T1" fmla="*/ 270 h 270"/>
                  <a:gd name="T2" fmla="*/ 0 w 655"/>
                  <a:gd name="T3" fmla="*/ 270 h 270"/>
                  <a:gd name="T4" fmla="*/ 327 w 655"/>
                  <a:gd name="T5" fmla="*/ 0 h 270"/>
                  <a:gd name="T6" fmla="*/ 655 w 655"/>
                  <a:gd name="T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270">
                    <a:moveTo>
                      <a:pt x="655" y="270"/>
                    </a:moveTo>
                    <a:lnTo>
                      <a:pt x="0" y="270"/>
                    </a:lnTo>
                    <a:lnTo>
                      <a:pt x="327" y="0"/>
                    </a:lnTo>
                    <a:lnTo>
                      <a:pt x="655" y="27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31"/>
              <p:cNvSpPr>
                <a:spLocks/>
              </p:cNvSpPr>
              <p:nvPr/>
            </p:nvSpPr>
            <p:spPr bwMode="auto">
              <a:xfrm>
                <a:off x="3586" y="2206"/>
                <a:ext cx="655" cy="270"/>
              </a:xfrm>
              <a:custGeom>
                <a:avLst/>
                <a:gdLst>
                  <a:gd name="T0" fmla="*/ 655 w 655"/>
                  <a:gd name="T1" fmla="*/ 270 h 270"/>
                  <a:gd name="T2" fmla="*/ 0 w 655"/>
                  <a:gd name="T3" fmla="*/ 270 h 270"/>
                  <a:gd name="T4" fmla="*/ 328 w 655"/>
                  <a:gd name="T5" fmla="*/ 0 h 270"/>
                  <a:gd name="T6" fmla="*/ 655 w 655"/>
                  <a:gd name="T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270">
                    <a:moveTo>
                      <a:pt x="655" y="270"/>
                    </a:moveTo>
                    <a:lnTo>
                      <a:pt x="0" y="270"/>
                    </a:lnTo>
                    <a:lnTo>
                      <a:pt x="328" y="0"/>
                    </a:lnTo>
                    <a:lnTo>
                      <a:pt x="655" y="27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32"/>
              <p:cNvSpPr>
                <a:spLocks/>
              </p:cNvSpPr>
              <p:nvPr/>
            </p:nvSpPr>
            <p:spPr bwMode="auto">
              <a:xfrm>
                <a:off x="3818" y="2206"/>
                <a:ext cx="655" cy="270"/>
              </a:xfrm>
              <a:custGeom>
                <a:avLst/>
                <a:gdLst>
                  <a:gd name="T0" fmla="*/ 655 w 655"/>
                  <a:gd name="T1" fmla="*/ 270 h 270"/>
                  <a:gd name="T2" fmla="*/ 0 w 655"/>
                  <a:gd name="T3" fmla="*/ 270 h 270"/>
                  <a:gd name="T4" fmla="*/ 327 w 655"/>
                  <a:gd name="T5" fmla="*/ 0 h 270"/>
                  <a:gd name="T6" fmla="*/ 655 w 655"/>
                  <a:gd name="T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270">
                    <a:moveTo>
                      <a:pt x="655" y="270"/>
                    </a:moveTo>
                    <a:lnTo>
                      <a:pt x="0" y="270"/>
                    </a:lnTo>
                    <a:lnTo>
                      <a:pt x="327" y="0"/>
                    </a:lnTo>
                    <a:lnTo>
                      <a:pt x="655" y="27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33"/>
              <p:cNvSpPr>
                <a:spLocks/>
              </p:cNvSpPr>
              <p:nvPr/>
            </p:nvSpPr>
            <p:spPr bwMode="auto">
              <a:xfrm>
                <a:off x="4049" y="2206"/>
                <a:ext cx="655" cy="270"/>
              </a:xfrm>
              <a:custGeom>
                <a:avLst/>
                <a:gdLst>
                  <a:gd name="T0" fmla="*/ 655 w 655"/>
                  <a:gd name="T1" fmla="*/ 270 h 270"/>
                  <a:gd name="T2" fmla="*/ 0 w 655"/>
                  <a:gd name="T3" fmla="*/ 270 h 270"/>
                  <a:gd name="T4" fmla="*/ 328 w 655"/>
                  <a:gd name="T5" fmla="*/ 0 h 270"/>
                  <a:gd name="T6" fmla="*/ 655 w 655"/>
                  <a:gd name="T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270">
                    <a:moveTo>
                      <a:pt x="655" y="270"/>
                    </a:moveTo>
                    <a:lnTo>
                      <a:pt x="0" y="270"/>
                    </a:lnTo>
                    <a:lnTo>
                      <a:pt x="328" y="0"/>
                    </a:lnTo>
                    <a:lnTo>
                      <a:pt x="655" y="27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" name="Group 34"/>
            <p:cNvGrpSpPr>
              <a:grpSpLocks/>
            </p:cNvGrpSpPr>
            <p:nvPr/>
          </p:nvGrpSpPr>
          <p:grpSpPr bwMode="auto">
            <a:xfrm>
              <a:off x="1213" y="2536"/>
              <a:ext cx="3202" cy="175"/>
              <a:chOff x="1271" y="2301"/>
              <a:chExt cx="3202" cy="175"/>
            </a:xfrm>
          </p:grpSpPr>
          <p:sp>
            <p:nvSpPr>
              <p:cNvPr id="124" name="Freeform 35"/>
              <p:cNvSpPr>
                <a:spLocks/>
              </p:cNvSpPr>
              <p:nvPr/>
            </p:nvSpPr>
            <p:spPr bwMode="auto">
              <a:xfrm>
                <a:off x="1599" y="2309"/>
                <a:ext cx="231" cy="167"/>
              </a:xfrm>
              <a:custGeom>
                <a:avLst/>
                <a:gdLst>
                  <a:gd name="T0" fmla="*/ 0 w 231"/>
                  <a:gd name="T1" fmla="*/ 95 h 167"/>
                  <a:gd name="T2" fmla="*/ 112 w 231"/>
                  <a:gd name="T3" fmla="*/ 0 h 167"/>
                  <a:gd name="T4" fmla="*/ 231 w 231"/>
                  <a:gd name="T5" fmla="*/ 87 h 167"/>
                  <a:gd name="T6" fmla="*/ 135 w 231"/>
                  <a:gd name="T7" fmla="*/ 167 h 167"/>
                  <a:gd name="T8" fmla="*/ 88 w 231"/>
                  <a:gd name="T9" fmla="*/ 167 h 167"/>
                  <a:gd name="T10" fmla="*/ 0 w 231"/>
                  <a:gd name="T11" fmla="*/ 9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" h="167">
                    <a:moveTo>
                      <a:pt x="0" y="95"/>
                    </a:moveTo>
                    <a:lnTo>
                      <a:pt x="112" y="0"/>
                    </a:lnTo>
                    <a:lnTo>
                      <a:pt x="231" y="87"/>
                    </a:lnTo>
                    <a:lnTo>
                      <a:pt x="135" y="167"/>
                    </a:lnTo>
                    <a:lnTo>
                      <a:pt x="88" y="16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36"/>
              <p:cNvSpPr>
                <a:spLocks/>
              </p:cNvSpPr>
              <p:nvPr/>
            </p:nvSpPr>
            <p:spPr bwMode="auto">
              <a:xfrm>
                <a:off x="1830" y="2309"/>
                <a:ext cx="232" cy="167"/>
              </a:xfrm>
              <a:custGeom>
                <a:avLst/>
                <a:gdLst>
                  <a:gd name="T0" fmla="*/ 0 w 232"/>
                  <a:gd name="T1" fmla="*/ 95 h 167"/>
                  <a:gd name="T2" fmla="*/ 112 w 232"/>
                  <a:gd name="T3" fmla="*/ 0 h 167"/>
                  <a:gd name="T4" fmla="*/ 232 w 232"/>
                  <a:gd name="T5" fmla="*/ 87 h 167"/>
                  <a:gd name="T6" fmla="*/ 136 w 232"/>
                  <a:gd name="T7" fmla="*/ 167 h 167"/>
                  <a:gd name="T8" fmla="*/ 88 w 232"/>
                  <a:gd name="T9" fmla="*/ 167 h 167"/>
                  <a:gd name="T10" fmla="*/ 0 w 232"/>
                  <a:gd name="T11" fmla="*/ 9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167">
                    <a:moveTo>
                      <a:pt x="0" y="95"/>
                    </a:moveTo>
                    <a:lnTo>
                      <a:pt x="112" y="0"/>
                    </a:lnTo>
                    <a:lnTo>
                      <a:pt x="232" y="87"/>
                    </a:lnTo>
                    <a:lnTo>
                      <a:pt x="136" y="167"/>
                    </a:lnTo>
                    <a:lnTo>
                      <a:pt x="88" y="16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37"/>
              <p:cNvSpPr>
                <a:spLocks/>
              </p:cNvSpPr>
              <p:nvPr/>
            </p:nvSpPr>
            <p:spPr bwMode="auto">
              <a:xfrm>
                <a:off x="2062" y="2309"/>
                <a:ext cx="231" cy="167"/>
              </a:xfrm>
              <a:custGeom>
                <a:avLst/>
                <a:gdLst>
                  <a:gd name="T0" fmla="*/ 0 w 231"/>
                  <a:gd name="T1" fmla="*/ 95 h 167"/>
                  <a:gd name="T2" fmla="*/ 112 w 231"/>
                  <a:gd name="T3" fmla="*/ 0 h 167"/>
                  <a:gd name="T4" fmla="*/ 231 w 231"/>
                  <a:gd name="T5" fmla="*/ 87 h 167"/>
                  <a:gd name="T6" fmla="*/ 135 w 231"/>
                  <a:gd name="T7" fmla="*/ 167 h 167"/>
                  <a:gd name="T8" fmla="*/ 88 w 231"/>
                  <a:gd name="T9" fmla="*/ 167 h 167"/>
                  <a:gd name="T10" fmla="*/ 0 w 231"/>
                  <a:gd name="T11" fmla="*/ 9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" h="167">
                    <a:moveTo>
                      <a:pt x="0" y="95"/>
                    </a:moveTo>
                    <a:lnTo>
                      <a:pt x="112" y="0"/>
                    </a:lnTo>
                    <a:lnTo>
                      <a:pt x="231" y="87"/>
                    </a:lnTo>
                    <a:lnTo>
                      <a:pt x="135" y="167"/>
                    </a:lnTo>
                    <a:lnTo>
                      <a:pt x="88" y="16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38"/>
              <p:cNvSpPr>
                <a:spLocks/>
              </p:cNvSpPr>
              <p:nvPr/>
            </p:nvSpPr>
            <p:spPr bwMode="auto">
              <a:xfrm>
                <a:off x="2293" y="2309"/>
                <a:ext cx="232" cy="167"/>
              </a:xfrm>
              <a:custGeom>
                <a:avLst/>
                <a:gdLst>
                  <a:gd name="T0" fmla="*/ 0 w 232"/>
                  <a:gd name="T1" fmla="*/ 95 h 167"/>
                  <a:gd name="T2" fmla="*/ 112 w 232"/>
                  <a:gd name="T3" fmla="*/ 0 h 167"/>
                  <a:gd name="T4" fmla="*/ 232 w 232"/>
                  <a:gd name="T5" fmla="*/ 87 h 167"/>
                  <a:gd name="T6" fmla="*/ 136 w 232"/>
                  <a:gd name="T7" fmla="*/ 167 h 167"/>
                  <a:gd name="T8" fmla="*/ 88 w 232"/>
                  <a:gd name="T9" fmla="*/ 167 h 167"/>
                  <a:gd name="T10" fmla="*/ 0 w 232"/>
                  <a:gd name="T11" fmla="*/ 9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167">
                    <a:moveTo>
                      <a:pt x="0" y="95"/>
                    </a:moveTo>
                    <a:lnTo>
                      <a:pt x="112" y="0"/>
                    </a:lnTo>
                    <a:lnTo>
                      <a:pt x="232" y="87"/>
                    </a:lnTo>
                    <a:lnTo>
                      <a:pt x="136" y="167"/>
                    </a:lnTo>
                    <a:lnTo>
                      <a:pt x="88" y="16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39"/>
              <p:cNvSpPr>
                <a:spLocks/>
              </p:cNvSpPr>
              <p:nvPr/>
            </p:nvSpPr>
            <p:spPr bwMode="auto">
              <a:xfrm>
                <a:off x="2525" y="2309"/>
                <a:ext cx="231" cy="167"/>
              </a:xfrm>
              <a:custGeom>
                <a:avLst/>
                <a:gdLst>
                  <a:gd name="T0" fmla="*/ 0 w 231"/>
                  <a:gd name="T1" fmla="*/ 95 h 167"/>
                  <a:gd name="T2" fmla="*/ 112 w 231"/>
                  <a:gd name="T3" fmla="*/ 0 h 167"/>
                  <a:gd name="T4" fmla="*/ 231 w 231"/>
                  <a:gd name="T5" fmla="*/ 87 h 167"/>
                  <a:gd name="T6" fmla="*/ 135 w 231"/>
                  <a:gd name="T7" fmla="*/ 167 h 167"/>
                  <a:gd name="T8" fmla="*/ 88 w 231"/>
                  <a:gd name="T9" fmla="*/ 167 h 167"/>
                  <a:gd name="T10" fmla="*/ 0 w 231"/>
                  <a:gd name="T11" fmla="*/ 9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" h="167">
                    <a:moveTo>
                      <a:pt x="0" y="95"/>
                    </a:moveTo>
                    <a:lnTo>
                      <a:pt x="112" y="0"/>
                    </a:lnTo>
                    <a:lnTo>
                      <a:pt x="231" y="87"/>
                    </a:lnTo>
                    <a:lnTo>
                      <a:pt x="135" y="167"/>
                    </a:lnTo>
                    <a:lnTo>
                      <a:pt x="88" y="16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40"/>
              <p:cNvSpPr>
                <a:spLocks/>
              </p:cNvSpPr>
              <p:nvPr/>
            </p:nvSpPr>
            <p:spPr bwMode="auto">
              <a:xfrm>
                <a:off x="2756" y="2309"/>
                <a:ext cx="232" cy="167"/>
              </a:xfrm>
              <a:custGeom>
                <a:avLst/>
                <a:gdLst>
                  <a:gd name="T0" fmla="*/ 0 w 232"/>
                  <a:gd name="T1" fmla="*/ 95 h 167"/>
                  <a:gd name="T2" fmla="*/ 112 w 232"/>
                  <a:gd name="T3" fmla="*/ 0 h 167"/>
                  <a:gd name="T4" fmla="*/ 232 w 232"/>
                  <a:gd name="T5" fmla="*/ 87 h 167"/>
                  <a:gd name="T6" fmla="*/ 136 w 232"/>
                  <a:gd name="T7" fmla="*/ 167 h 167"/>
                  <a:gd name="T8" fmla="*/ 88 w 232"/>
                  <a:gd name="T9" fmla="*/ 167 h 167"/>
                  <a:gd name="T10" fmla="*/ 0 w 232"/>
                  <a:gd name="T11" fmla="*/ 9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167">
                    <a:moveTo>
                      <a:pt x="0" y="95"/>
                    </a:moveTo>
                    <a:lnTo>
                      <a:pt x="112" y="0"/>
                    </a:lnTo>
                    <a:lnTo>
                      <a:pt x="232" y="87"/>
                    </a:lnTo>
                    <a:lnTo>
                      <a:pt x="136" y="167"/>
                    </a:lnTo>
                    <a:lnTo>
                      <a:pt x="88" y="16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41"/>
              <p:cNvSpPr>
                <a:spLocks/>
              </p:cNvSpPr>
              <p:nvPr/>
            </p:nvSpPr>
            <p:spPr bwMode="auto">
              <a:xfrm>
                <a:off x="2988" y="2309"/>
                <a:ext cx="231" cy="167"/>
              </a:xfrm>
              <a:custGeom>
                <a:avLst/>
                <a:gdLst>
                  <a:gd name="T0" fmla="*/ 0 w 231"/>
                  <a:gd name="T1" fmla="*/ 95 h 167"/>
                  <a:gd name="T2" fmla="*/ 112 w 231"/>
                  <a:gd name="T3" fmla="*/ 0 h 167"/>
                  <a:gd name="T4" fmla="*/ 231 w 231"/>
                  <a:gd name="T5" fmla="*/ 87 h 167"/>
                  <a:gd name="T6" fmla="*/ 135 w 231"/>
                  <a:gd name="T7" fmla="*/ 167 h 167"/>
                  <a:gd name="T8" fmla="*/ 88 w 231"/>
                  <a:gd name="T9" fmla="*/ 167 h 167"/>
                  <a:gd name="T10" fmla="*/ 0 w 231"/>
                  <a:gd name="T11" fmla="*/ 9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" h="167">
                    <a:moveTo>
                      <a:pt x="0" y="95"/>
                    </a:moveTo>
                    <a:lnTo>
                      <a:pt x="112" y="0"/>
                    </a:lnTo>
                    <a:lnTo>
                      <a:pt x="231" y="87"/>
                    </a:lnTo>
                    <a:lnTo>
                      <a:pt x="135" y="167"/>
                    </a:lnTo>
                    <a:lnTo>
                      <a:pt x="88" y="16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42"/>
              <p:cNvSpPr>
                <a:spLocks/>
              </p:cNvSpPr>
              <p:nvPr/>
            </p:nvSpPr>
            <p:spPr bwMode="auto">
              <a:xfrm>
                <a:off x="3219" y="2309"/>
                <a:ext cx="232" cy="167"/>
              </a:xfrm>
              <a:custGeom>
                <a:avLst/>
                <a:gdLst>
                  <a:gd name="T0" fmla="*/ 0 w 232"/>
                  <a:gd name="T1" fmla="*/ 95 h 167"/>
                  <a:gd name="T2" fmla="*/ 112 w 232"/>
                  <a:gd name="T3" fmla="*/ 0 h 167"/>
                  <a:gd name="T4" fmla="*/ 232 w 232"/>
                  <a:gd name="T5" fmla="*/ 87 h 167"/>
                  <a:gd name="T6" fmla="*/ 136 w 232"/>
                  <a:gd name="T7" fmla="*/ 167 h 167"/>
                  <a:gd name="T8" fmla="*/ 88 w 232"/>
                  <a:gd name="T9" fmla="*/ 167 h 167"/>
                  <a:gd name="T10" fmla="*/ 0 w 232"/>
                  <a:gd name="T11" fmla="*/ 9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167">
                    <a:moveTo>
                      <a:pt x="0" y="95"/>
                    </a:moveTo>
                    <a:lnTo>
                      <a:pt x="112" y="0"/>
                    </a:lnTo>
                    <a:lnTo>
                      <a:pt x="232" y="87"/>
                    </a:lnTo>
                    <a:lnTo>
                      <a:pt x="136" y="167"/>
                    </a:lnTo>
                    <a:lnTo>
                      <a:pt x="88" y="16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43"/>
              <p:cNvSpPr>
                <a:spLocks/>
              </p:cNvSpPr>
              <p:nvPr/>
            </p:nvSpPr>
            <p:spPr bwMode="auto">
              <a:xfrm>
                <a:off x="3451" y="2309"/>
                <a:ext cx="231" cy="167"/>
              </a:xfrm>
              <a:custGeom>
                <a:avLst/>
                <a:gdLst>
                  <a:gd name="T0" fmla="*/ 0 w 231"/>
                  <a:gd name="T1" fmla="*/ 95 h 167"/>
                  <a:gd name="T2" fmla="*/ 112 w 231"/>
                  <a:gd name="T3" fmla="*/ 0 h 167"/>
                  <a:gd name="T4" fmla="*/ 231 w 231"/>
                  <a:gd name="T5" fmla="*/ 87 h 167"/>
                  <a:gd name="T6" fmla="*/ 135 w 231"/>
                  <a:gd name="T7" fmla="*/ 167 h 167"/>
                  <a:gd name="T8" fmla="*/ 88 w 231"/>
                  <a:gd name="T9" fmla="*/ 167 h 167"/>
                  <a:gd name="T10" fmla="*/ 0 w 231"/>
                  <a:gd name="T11" fmla="*/ 9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" h="167">
                    <a:moveTo>
                      <a:pt x="0" y="95"/>
                    </a:moveTo>
                    <a:lnTo>
                      <a:pt x="112" y="0"/>
                    </a:lnTo>
                    <a:lnTo>
                      <a:pt x="231" y="87"/>
                    </a:lnTo>
                    <a:lnTo>
                      <a:pt x="135" y="167"/>
                    </a:lnTo>
                    <a:lnTo>
                      <a:pt x="88" y="16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44"/>
              <p:cNvSpPr>
                <a:spLocks/>
              </p:cNvSpPr>
              <p:nvPr/>
            </p:nvSpPr>
            <p:spPr bwMode="auto">
              <a:xfrm>
                <a:off x="3682" y="2309"/>
                <a:ext cx="232" cy="167"/>
              </a:xfrm>
              <a:custGeom>
                <a:avLst/>
                <a:gdLst>
                  <a:gd name="T0" fmla="*/ 0 w 232"/>
                  <a:gd name="T1" fmla="*/ 95 h 167"/>
                  <a:gd name="T2" fmla="*/ 112 w 232"/>
                  <a:gd name="T3" fmla="*/ 0 h 167"/>
                  <a:gd name="T4" fmla="*/ 232 w 232"/>
                  <a:gd name="T5" fmla="*/ 87 h 167"/>
                  <a:gd name="T6" fmla="*/ 136 w 232"/>
                  <a:gd name="T7" fmla="*/ 167 h 167"/>
                  <a:gd name="T8" fmla="*/ 88 w 232"/>
                  <a:gd name="T9" fmla="*/ 167 h 167"/>
                  <a:gd name="T10" fmla="*/ 0 w 232"/>
                  <a:gd name="T11" fmla="*/ 9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167">
                    <a:moveTo>
                      <a:pt x="0" y="95"/>
                    </a:moveTo>
                    <a:lnTo>
                      <a:pt x="112" y="0"/>
                    </a:lnTo>
                    <a:lnTo>
                      <a:pt x="232" y="87"/>
                    </a:lnTo>
                    <a:lnTo>
                      <a:pt x="136" y="167"/>
                    </a:lnTo>
                    <a:lnTo>
                      <a:pt x="88" y="16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45"/>
              <p:cNvSpPr>
                <a:spLocks/>
              </p:cNvSpPr>
              <p:nvPr/>
            </p:nvSpPr>
            <p:spPr bwMode="auto">
              <a:xfrm>
                <a:off x="3914" y="2309"/>
                <a:ext cx="231" cy="167"/>
              </a:xfrm>
              <a:custGeom>
                <a:avLst/>
                <a:gdLst>
                  <a:gd name="T0" fmla="*/ 0 w 231"/>
                  <a:gd name="T1" fmla="*/ 95 h 167"/>
                  <a:gd name="T2" fmla="*/ 111 w 231"/>
                  <a:gd name="T3" fmla="*/ 0 h 167"/>
                  <a:gd name="T4" fmla="*/ 231 w 231"/>
                  <a:gd name="T5" fmla="*/ 87 h 167"/>
                  <a:gd name="T6" fmla="*/ 135 w 231"/>
                  <a:gd name="T7" fmla="*/ 167 h 167"/>
                  <a:gd name="T8" fmla="*/ 88 w 231"/>
                  <a:gd name="T9" fmla="*/ 167 h 167"/>
                  <a:gd name="T10" fmla="*/ 0 w 231"/>
                  <a:gd name="T11" fmla="*/ 9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" h="167">
                    <a:moveTo>
                      <a:pt x="0" y="95"/>
                    </a:moveTo>
                    <a:lnTo>
                      <a:pt x="111" y="0"/>
                    </a:lnTo>
                    <a:lnTo>
                      <a:pt x="231" y="87"/>
                    </a:lnTo>
                    <a:lnTo>
                      <a:pt x="135" y="167"/>
                    </a:lnTo>
                    <a:lnTo>
                      <a:pt x="88" y="16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46"/>
              <p:cNvSpPr>
                <a:spLocks/>
              </p:cNvSpPr>
              <p:nvPr/>
            </p:nvSpPr>
            <p:spPr bwMode="auto">
              <a:xfrm>
                <a:off x="1271" y="2301"/>
                <a:ext cx="328" cy="175"/>
              </a:xfrm>
              <a:custGeom>
                <a:avLst/>
                <a:gdLst>
                  <a:gd name="T0" fmla="*/ 0 w 328"/>
                  <a:gd name="T1" fmla="*/ 175 h 175"/>
                  <a:gd name="T2" fmla="*/ 208 w 328"/>
                  <a:gd name="T3" fmla="*/ 0 h 175"/>
                  <a:gd name="T4" fmla="*/ 328 w 328"/>
                  <a:gd name="T5" fmla="*/ 95 h 175"/>
                  <a:gd name="T6" fmla="*/ 232 w 328"/>
                  <a:gd name="T7" fmla="*/ 175 h 175"/>
                  <a:gd name="T8" fmla="*/ 16 w 328"/>
                  <a:gd name="T9" fmla="*/ 175 h 175"/>
                  <a:gd name="T10" fmla="*/ 0 w 328"/>
                  <a:gd name="T11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8" h="175">
                    <a:moveTo>
                      <a:pt x="0" y="175"/>
                    </a:moveTo>
                    <a:lnTo>
                      <a:pt x="208" y="0"/>
                    </a:lnTo>
                    <a:lnTo>
                      <a:pt x="328" y="95"/>
                    </a:lnTo>
                    <a:lnTo>
                      <a:pt x="232" y="175"/>
                    </a:lnTo>
                    <a:lnTo>
                      <a:pt x="16" y="175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47"/>
              <p:cNvSpPr>
                <a:spLocks/>
              </p:cNvSpPr>
              <p:nvPr/>
            </p:nvSpPr>
            <p:spPr bwMode="auto">
              <a:xfrm>
                <a:off x="4145" y="2301"/>
                <a:ext cx="328" cy="175"/>
              </a:xfrm>
              <a:custGeom>
                <a:avLst/>
                <a:gdLst>
                  <a:gd name="T0" fmla="*/ 328 w 328"/>
                  <a:gd name="T1" fmla="*/ 175 h 175"/>
                  <a:gd name="T2" fmla="*/ 120 w 328"/>
                  <a:gd name="T3" fmla="*/ 0 h 175"/>
                  <a:gd name="T4" fmla="*/ 0 w 328"/>
                  <a:gd name="T5" fmla="*/ 95 h 175"/>
                  <a:gd name="T6" fmla="*/ 96 w 328"/>
                  <a:gd name="T7" fmla="*/ 175 h 175"/>
                  <a:gd name="T8" fmla="*/ 312 w 328"/>
                  <a:gd name="T9" fmla="*/ 175 h 175"/>
                  <a:gd name="T10" fmla="*/ 328 w 328"/>
                  <a:gd name="T11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8" h="175">
                    <a:moveTo>
                      <a:pt x="328" y="175"/>
                    </a:moveTo>
                    <a:lnTo>
                      <a:pt x="120" y="0"/>
                    </a:lnTo>
                    <a:lnTo>
                      <a:pt x="0" y="95"/>
                    </a:lnTo>
                    <a:lnTo>
                      <a:pt x="96" y="175"/>
                    </a:lnTo>
                    <a:lnTo>
                      <a:pt x="312" y="175"/>
                    </a:lnTo>
                    <a:lnTo>
                      <a:pt x="328" y="175"/>
                    </a:lnTo>
                    <a:close/>
                  </a:path>
                </a:pathLst>
              </a:custGeom>
              <a:solidFill>
                <a:srgbClr val="676767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" name="Group 48"/>
            <p:cNvGrpSpPr>
              <a:grpSpLocks/>
            </p:cNvGrpSpPr>
            <p:nvPr/>
          </p:nvGrpSpPr>
          <p:grpSpPr bwMode="auto">
            <a:xfrm>
              <a:off x="1456" y="2631"/>
              <a:ext cx="2714" cy="80"/>
              <a:chOff x="1514" y="2396"/>
              <a:chExt cx="2714" cy="80"/>
            </a:xfrm>
          </p:grpSpPr>
          <p:sp>
            <p:nvSpPr>
              <p:cNvPr id="112" name="Freeform 49"/>
              <p:cNvSpPr>
                <a:spLocks/>
              </p:cNvSpPr>
              <p:nvPr/>
            </p:nvSpPr>
            <p:spPr bwMode="auto">
              <a:xfrm>
                <a:off x="1514" y="2404"/>
                <a:ext cx="160" cy="72"/>
              </a:xfrm>
              <a:custGeom>
                <a:avLst/>
                <a:gdLst>
                  <a:gd name="T0" fmla="*/ 0 w 160"/>
                  <a:gd name="T1" fmla="*/ 72 h 72"/>
                  <a:gd name="T2" fmla="*/ 88 w 160"/>
                  <a:gd name="T3" fmla="*/ 0 h 72"/>
                  <a:gd name="T4" fmla="*/ 160 w 160"/>
                  <a:gd name="T5" fmla="*/ 72 h 72"/>
                  <a:gd name="T6" fmla="*/ 16 w 160"/>
                  <a:gd name="T7" fmla="*/ 72 h 72"/>
                  <a:gd name="T8" fmla="*/ 0 w 16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72">
                    <a:moveTo>
                      <a:pt x="0" y="72"/>
                    </a:moveTo>
                    <a:lnTo>
                      <a:pt x="88" y="0"/>
                    </a:lnTo>
                    <a:lnTo>
                      <a:pt x="160" y="72"/>
                    </a:lnTo>
                    <a:lnTo>
                      <a:pt x="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50"/>
              <p:cNvSpPr>
                <a:spLocks/>
              </p:cNvSpPr>
              <p:nvPr/>
            </p:nvSpPr>
            <p:spPr bwMode="auto">
              <a:xfrm>
                <a:off x="1745" y="2404"/>
                <a:ext cx="160" cy="72"/>
              </a:xfrm>
              <a:custGeom>
                <a:avLst/>
                <a:gdLst>
                  <a:gd name="T0" fmla="*/ 0 w 160"/>
                  <a:gd name="T1" fmla="*/ 72 h 72"/>
                  <a:gd name="T2" fmla="*/ 88 w 160"/>
                  <a:gd name="T3" fmla="*/ 0 h 72"/>
                  <a:gd name="T4" fmla="*/ 160 w 160"/>
                  <a:gd name="T5" fmla="*/ 72 h 72"/>
                  <a:gd name="T6" fmla="*/ 16 w 160"/>
                  <a:gd name="T7" fmla="*/ 72 h 72"/>
                  <a:gd name="T8" fmla="*/ 0 w 16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72">
                    <a:moveTo>
                      <a:pt x="0" y="72"/>
                    </a:moveTo>
                    <a:lnTo>
                      <a:pt x="88" y="0"/>
                    </a:lnTo>
                    <a:lnTo>
                      <a:pt x="160" y="72"/>
                    </a:lnTo>
                    <a:lnTo>
                      <a:pt x="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51"/>
              <p:cNvSpPr>
                <a:spLocks/>
              </p:cNvSpPr>
              <p:nvPr/>
            </p:nvSpPr>
            <p:spPr bwMode="auto">
              <a:xfrm>
                <a:off x="1977" y="2404"/>
                <a:ext cx="160" cy="72"/>
              </a:xfrm>
              <a:custGeom>
                <a:avLst/>
                <a:gdLst>
                  <a:gd name="T0" fmla="*/ 0 w 160"/>
                  <a:gd name="T1" fmla="*/ 72 h 72"/>
                  <a:gd name="T2" fmla="*/ 88 w 160"/>
                  <a:gd name="T3" fmla="*/ 0 h 72"/>
                  <a:gd name="T4" fmla="*/ 160 w 160"/>
                  <a:gd name="T5" fmla="*/ 72 h 72"/>
                  <a:gd name="T6" fmla="*/ 16 w 160"/>
                  <a:gd name="T7" fmla="*/ 72 h 72"/>
                  <a:gd name="T8" fmla="*/ 0 w 16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72">
                    <a:moveTo>
                      <a:pt x="0" y="72"/>
                    </a:moveTo>
                    <a:lnTo>
                      <a:pt x="88" y="0"/>
                    </a:lnTo>
                    <a:lnTo>
                      <a:pt x="160" y="72"/>
                    </a:lnTo>
                    <a:lnTo>
                      <a:pt x="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52"/>
              <p:cNvSpPr>
                <a:spLocks/>
              </p:cNvSpPr>
              <p:nvPr/>
            </p:nvSpPr>
            <p:spPr bwMode="auto">
              <a:xfrm>
                <a:off x="2211" y="2404"/>
                <a:ext cx="160" cy="72"/>
              </a:xfrm>
              <a:custGeom>
                <a:avLst/>
                <a:gdLst>
                  <a:gd name="T0" fmla="*/ 0 w 160"/>
                  <a:gd name="T1" fmla="*/ 72 h 72"/>
                  <a:gd name="T2" fmla="*/ 88 w 160"/>
                  <a:gd name="T3" fmla="*/ 0 h 72"/>
                  <a:gd name="T4" fmla="*/ 160 w 160"/>
                  <a:gd name="T5" fmla="*/ 72 h 72"/>
                  <a:gd name="T6" fmla="*/ 16 w 160"/>
                  <a:gd name="T7" fmla="*/ 72 h 72"/>
                  <a:gd name="T8" fmla="*/ 0 w 16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72">
                    <a:moveTo>
                      <a:pt x="0" y="72"/>
                    </a:moveTo>
                    <a:lnTo>
                      <a:pt x="88" y="0"/>
                    </a:lnTo>
                    <a:lnTo>
                      <a:pt x="160" y="72"/>
                    </a:lnTo>
                    <a:lnTo>
                      <a:pt x="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53"/>
              <p:cNvSpPr>
                <a:spLocks/>
              </p:cNvSpPr>
              <p:nvPr/>
            </p:nvSpPr>
            <p:spPr bwMode="auto">
              <a:xfrm>
                <a:off x="2440" y="2404"/>
                <a:ext cx="160" cy="72"/>
              </a:xfrm>
              <a:custGeom>
                <a:avLst/>
                <a:gdLst>
                  <a:gd name="T0" fmla="*/ 0 w 160"/>
                  <a:gd name="T1" fmla="*/ 72 h 72"/>
                  <a:gd name="T2" fmla="*/ 88 w 160"/>
                  <a:gd name="T3" fmla="*/ 0 h 72"/>
                  <a:gd name="T4" fmla="*/ 160 w 160"/>
                  <a:gd name="T5" fmla="*/ 72 h 72"/>
                  <a:gd name="T6" fmla="*/ 16 w 160"/>
                  <a:gd name="T7" fmla="*/ 72 h 72"/>
                  <a:gd name="T8" fmla="*/ 0 w 16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72">
                    <a:moveTo>
                      <a:pt x="0" y="72"/>
                    </a:moveTo>
                    <a:lnTo>
                      <a:pt x="88" y="0"/>
                    </a:lnTo>
                    <a:lnTo>
                      <a:pt x="160" y="72"/>
                    </a:lnTo>
                    <a:lnTo>
                      <a:pt x="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54"/>
              <p:cNvSpPr>
                <a:spLocks/>
              </p:cNvSpPr>
              <p:nvPr/>
            </p:nvSpPr>
            <p:spPr bwMode="auto">
              <a:xfrm>
                <a:off x="2671" y="2404"/>
                <a:ext cx="160" cy="72"/>
              </a:xfrm>
              <a:custGeom>
                <a:avLst/>
                <a:gdLst>
                  <a:gd name="T0" fmla="*/ 0 w 160"/>
                  <a:gd name="T1" fmla="*/ 72 h 72"/>
                  <a:gd name="T2" fmla="*/ 88 w 160"/>
                  <a:gd name="T3" fmla="*/ 0 h 72"/>
                  <a:gd name="T4" fmla="*/ 160 w 160"/>
                  <a:gd name="T5" fmla="*/ 72 h 72"/>
                  <a:gd name="T6" fmla="*/ 16 w 160"/>
                  <a:gd name="T7" fmla="*/ 72 h 72"/>
                  <a:gd name="T8" fmla="*/ 0 w 16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72">
                    <a:moveTo>
                      <a:pt x="0" y="72"/>
                    </a:moveTo>
                    <a:lnTo>
                      <a:pt x="88" y="0"/>
                    </a:lnTo>
                    <a:lnTo>
                      <a:pt x="160" y="72"/>
                    </a:lnTo>
                    <a:lnTo>
                      <a:pt x="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55"/>
              <p:cNvSpPr>
                <a:spLocks/>
              </p:cNvSpPr>
              <p:nvPr/>
            </p:nvSpPr>
            <p:spPr bwMode="auto">
              <a:xfrm>
                <a:off x="2903" y="2404"/>
                <a:ext cx="160" cy="72"/>
              </a:xfrm>
              <a:custGeom>
                <a:avLst/>
                <a:gdLst>
                  <a:gd name="T0" fmla="*/ 0 w 160"/>
                  <a:gd name="T1" fmla="*/ 72 h 72"/>
                  <a:gd name="T2" fmla="*/ 88 w 160"/>
                  <a:gd name="T3" fmla="*/ 0 h 72"/>
                  <a:gd name="T4" fmla="*/ 160 w 160"/>
                  <a:gd name="T5" fmla="*/ 72 h 72"/>
                  <a:gd name="T6" fmla="*/ 16 w 160"/>
                  <a:gd name="T7" fmla="*/ 72 h 72"/>
                  <a:gd name="T8" fmla="*/ 0 w 16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72">
                    <a:moveTo>
                      <a:pt x="0" y="72"/>
                    </a:moveTo>
                    <a:lnTo>
                      <a:pt x="88" y="0"/>
                    </a:lnTo>
                    <a:lnTo>
                      <a:pt x="160" y="72"/>
                    </a:lnTo>
                    <a:lnTo>
                      <a:pt x="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56"/>
              <p:cNvSpPr>
                <a:spLocks/>
              </p:cNvSpPr>
              <p:nvPr/>
            </p:nvSpPr>
            <p:spPr bwMode="auto">
              <a:xfrm>
                <a:off x="3125" y="2396"/>
                <a:ext cx="176" cy="78"/>
              </a:xfrm>
              <a:custGeom>
                <a:avLst/>
                <a:gdLst>
                  <a:gd name="T0" fmla="*/ 0 w 160"/>
                  <a:gd name="T1" fmla="*/ 72 h 72"/>
                  <a:gd name="T2" fmla="*/ 88 w 160"/>
                  <a:gd name="T3" fmla="*/ 0 h 72"/>
                  <a:gd name="T4" fmla="*/ 160 w 160"/>
                  <a:gd name="T5" fmla="*/ 72 h 72"/>
                  <a:gd name="T6" fmla="*/ 16 w 160"/>
                  <a:gd name="T7" fmla="*/ 72 h 72"/>
                  <a:gd name="T8" fmla="*/ 0 w 16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72">
                    <a:moveTo>
                      <a:pt x="0" y="72"/>
                    </a:moveTo>
                    <a:lnTo>
                      <a:pt x="88" y="0"/>
                    </a:lnTo>
                    <a:lnTo>
                      <a:pt x="160" y="72"/>
                    </a:lnTo>
                    <a:lnTo>
                      <a:pt x="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57"/>
              <p:cNvSpPr>
                <a:spLocks/>
              </p:cNvSpPr>
              <p:nvPr/>
            </p:nvSpPr>
            <p:spPr bwMode="auto">
              <a:xfrm>
                <a:off x="3363" y="2404"/>
                <a:ext cx="160" cy="72"/>
              </a:xfrm>
              <a:custGeom>
                <a:avLst/>
                <a:gdLst>
                  <a:gd name="T0" fmla="*/ 0 w 160"/>
                  <a:gd name="T1" fmla="*/ 72 h 72"/>
                  <a:gd name="T2" fmla="*/ 88 w 160"/>
                  <a:gd name="T3" fmla="*/ 0 h 72"/>
                  <a:gd name="T4" fmla="*/ 160 w 160"/>
                  <a:gd name="T5" fmla="*/ 72 h 72"/>
                  <a:gd name="T6" fmla="*/ 16 w 160"/>
                  <a:gd name="T7" fmla="*/ 72 h 72"/>
                  <a:gd name="T8" fmla="*/ 0 w 16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72">
                    <a:moveTo>
                      <a:pt x="0" y="72"/>
                    </a:moveTo>
                    <a:lnTo>
                      <a:pt x="88" y="0"/>
                    </a:lnTo>
                    <a:lnTo>
                      <a:pt x="160" y="72"/>
                    </a:lnTo>
                    <a:lnTo>
                      <a:pt x="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58"/>
              <p:cNvSpPr>
                <a:spLocks/>
              </p:cNvSpPr>
              <p:nvPr/>
            </p:nvSpPr>
            <p:spPr bwMode="auto">
              <a:xfrm>
                <a:off x="3594" y="2404"/>
                <a:ext cx="160" cy="72"/>
              </a:xfrm>
              <a:custGeom>
                <a:avLst/>
                <a:gdLst>
                  <a:gd name="T0" fmla="*/ 0 w 160"/>
                  <a:gd name="T1" fmla="*/ 72 h 72"/>
                  <a:gd name="T2" fmla="*/ 88 w 160"/>
                  <a:gd name="T3" fmla="*/ 0 h 72"/>
                  <a:gd name="T4" fmla="*/ 160 w 160"/>
                  <a:gd name="T5" fmla="*/ 72 h 72"/>
                  <a:gd name="T6" fmla="*/ 16 w 160"/>
                  <a:gd name="T7" fmla="*/ 72 h 72"/>
                  <a:gd name="T8" fmla="*/ 0 w 16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72">
                    <a:moveTo>
                      <a:pt x="0" y="72"/>
                    </a:moveTo>
                    <a:lnTo>
                      <a:pt x="88" y="0"/>
                    </a:lnTo>
                    <a:lnTo>
                      <a:pt x="160" y="72"/>
                    </a:lnTo>
                    <a:lnTo>
                      <a:pt x="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59"/>
              <p:cNvSpPr>
                <a:spLocks/>
              </p:cNvSpPr>
              <p:nvPr/>
            </p:nvSpPr>
            <p:spPr bwMode="auto">
              <a:xfrm>
                <a:off x="3826" y="2400"/>
                <a:ext cx="171" cy="74"/>
              </a:xfrm>
              <a:custGeom>
                <a:avLst/>
                <a:gdLst>
                  <a:gd name="T0" fmla="*/ 0 w 160"/>
                  <a:gd name="T1" fmla="*/ 72 h 72"/>
                  <a:gd name="T2" fmla="*/ 88 w 160"/>
                  <a:gd name="T3" fmla="*/ 0 h 72"/>
                  <a:gd name="T4" fmla="*/ 160 w 160"/>
                  <a:gd name="T5" fmla="*/ 72 h 72"/>
                  <a:gd name="T6" fmla="*/ 16 w 160"/>
                  <a:gd name="T7" fmla="*/ 72 h 72"/>
                  <a:gd name="T8" fmla="*/ 0 w 16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72">
                    <a:moveTo>
                      <a:pt x="0" y="72"/>
                    </a:moveTo>
                    <a:lnTo>
                      <a:pt x="88" y="0"/>
                    </a:lnTo>
                    <a:lnTo>
                      <a:pt x="160" y="72"/>
                    </a:lnTo>
                    <a:lnTo>
                      <a:pt x="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60"/>
              <p:cNvSpPr>
                <a:spLocks/>
              </p:cNvSpPr>
              <p:nvPr/>
            </p:nvSpPr>
            <p:spPr bwMode="auto">
              <a:xfrm>
                <a:off x="4057" y="2404"/>
                <a:ext cx="171" cy="67"/>
              </a:xfrm>
              <a:custGeom>
                <a:avLst/>
                <a:gdLst>
                  <a:gd name="T0" fmla="*/ 0 w 160"/>
                  <a:gd name="T1" fmla="*/ 72 h 72"/>
                  <a:gd name="T2" fmla="*/ 88 w 160"/>
                  <a:gd name="T3" fmla="*/ 0 h 72"/>
                  <a:gd name="T4" fmla="*/ 160 w 160"/>
                  <a:gd name="T5" fmla="*/ 72 h 72"/>
                  <a:gd name="T6" fmla="*/ 16 w 160"/>
                  <a:gd name="T7" fmla="*/ 72 h 72"/>
                  <a:gd name="T8" fmla="*/ 0 w 16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72">
                    <a:moveTo>
                      <a:pt x="0" y="72"/>
                    </a:moveTo>
                    <a:lnTo>
                      <a:pt x="88" y="0"/>
                    </a:lnTo>
                    <a:lnTo>
                      <a:pt x="160" y="72"/>
                    </a:lnTo>
                    <a:lnTo>
                      <a:pt x="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" name="Line 61"/>
            <p:cNvSpPr>
              <a:spLocks noChangeShapeType="1"/>
            </p:cNvSpPr>
            <p:nvPr/>
          </p:nvSpPr>
          <p:spPr bwMode="auto">
            <a:xfrm>
              <a:off x="1445" y="2734"/>
              <a:ext cx="1" cy="2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62"/>
            <p:cNvSpPr>
              <a:spLocks noChangeShapeType="1"/>
            </p:cNvSpPr>
            <p:nvPr/>
          </p:nvSpPr>
          <p:spPr bwMode="auto">
            <a:xfrm>
              <a:off x="1613" y="2734"/>
              <a:ext cx="1" cy="2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" name="Group 63"/>
            <p:cNvGrpSpPr>
              <a:grpSpLocks/>
            </p:cNvGrpSpPr>
            <p:nvPr/>
          </p:nvGrpSpPr>
          <p:grpSpPr bwMode="auto">
            <a:xfrm>
              <a:off x="1269" y="2861"/>
              <a:ext cx="176" cy="48"/>
              <a:chOff x="1327" y="2626"/>
              <a:chExt cx="176" cy="48"/>
            </a:xfrm>
          </p:grpSpPr>
          <p:sp>
            <p:nvSpPr>
              <p:cNvPr id="110" name="Line 64"/>
              <p:cNvSpPr>
                <a:spLocks noChangeShapeType="1"/>
              </p:cNvSpPr>
              <p:nvPr/>
            </p:nvSpPr>
            <p:spPr bwMode="auto">
              <a:xfrm>
                <a:off x="1327" y="2650"/>
                <a:ext cx="128" cy="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65"/>
              <p:cNvSpPr>
                <a:spLocks/>
              </p:cNvSpPr>
              <p:nvPr/>
            </p:nvSpPr>
            <p:spPr bwMode="auto">
              <a:xfrm>
                <a:off x="1407" y="2626"/>
                <a:ext cx="96" cy="48"/>
              </a:xfrm>
              <a:custGeom>
                <a:avLst/>
                <a:gdLst>
                  <a:gd name="T0" fmla="*/ 48 w 96"/>
                  <a:gd name="T1" fmla="*/ 24 h 48"/>
                  <a:gd name="T2" fmla="*/ 0 w 96"/>
                  <a:gd name="T3" fmla="*/ 48 h 48"/>
                  <a:gd name="T4" fmla="*/ 96 w 96"/>
                  <a:gd name="T5" fmla="*/ 24 h 48"/>
                  <a:gd name="T6" fmla="*/ 0 w 96"/>
                  <a:gd name="T7" fmla="*/ 0 h 48"/>
                  <a:gd name="T8" fmla="*/ 48 w 96"/>
                  <a:gd name="T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8">
                    <a:moveTo>
                      <a:pt x="48" y="24"/>
                    </a:moveTo>
                    <a:lnTo>
                      <a:pt x="0" y="48"/>
                    </a:lnTo>
                    <a:lnTo>
                      <a:pt x="96" y="24"/>
                    </a:lnTo>
                    <a:lnTo>
                      <a:pt x="0" y="0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" name="Group 66"/>
            <p:cNvGrpSpPr>
              <a:grpSpLocks/>
            </p:cNvGrpSpPr>
            <p:nvPr/>
          </p:nvGrpSpPr>
          <p:grpSpPr bwMode="auto">
            <a:xfrm>
              <a:off x="1613" y="2853"/>
              <a:ext cx="199" cy="48"/>
              <a:chOff x="1671" y="2618"/>
              <a:chExt cx="199" cy="48"/>
            </a:xfrm>
          </p:grpSpPr>
          <p:sp>
            <p:nvSpPr>
              <p:cNvPr id="108" name="Line 67"/>
              <p:cNvSpPr>
                <a:spLocks noChangeShapeType="1"/>
              </p:cNvSpPr>
              <p:nvPr/>
            </p:nvSpPr>
            <p:spPr bwMode="auto">
              <a:xfrm flipH="1">
                <a:off x="1719" y="2642"/>
                <a:ext cx="151" cy="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68"/>
              <p:cNvSpPr>
                <a:spLocks/>
              </p:cNvSpPr>
              <p:nvPr/>
            </p:nvSpPr>
            <p:spPr bwMode="auto">
              <a:xfrm>
                <a:off x="1671" y="2618"/>
                <a:ext cx="95" cy="48"/>
              </a:xfrm>
              <a:custGeom>
                <a:avLst/>
                <a:gdLst>
                  <a:gd name="T0" fmla="*/ 48 w 95"/>
                  <a:gd name="T1" fmla="*/ 24 h 48"/>
                  <a:gd name="T2" fmla="*/ 95 w 95"/>
                  <a:gd name="T3" fmla="*/ 0 h 48"/>
                  <a:gd name="T4" fmla="*/ 0 w 95"/>
                  <a:gd name="T5" fmla="*/ 24 h 48"/>
                  <a:gd name="T6" fmla="*/ 95 w 95"/>
                  <a:gd name="T7" fmla="*/ 48 h 48"/>
                  <a:gd name="T8" fmla="*/ 48 w 95"/>
                  <a:gd name="T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48">
                    <a:moveTo>
                      <a:pt x="48" y="24"/>
                    </a:moveTo>
                    <a:lnTo>
                      <a:pt x="95" y="0"/>
                    </a:lnTo>
                    <a:lnTo>
                      <a:pt x="0" y="24"/>
                    </a:lnTo>
                    <a:lnTo>
                      <a:pt x="95" y="48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" name="Rectangle 69"/>
            <p:cNvSpPr>
              <a:spLocks noChangeArrowheads="1"/>
            </p:cNvSpPr>
            <p:nvPr/>
          </p:nvSpPr>
          <p:spPr bwMode="auto">
            <a:xfrm>
              <a:off x="2001" y="2790"/>
              <a:ext cx="76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dirty="0">
                  <a:effectLst/>
                  <a:latin typeface="Helvetica" pitchFamily="34" charset="0"/>
                </a:rPr>
                <a:t>overlap areas:   </a:t>
              </a:r>
              <a:endParaRPr lang="en-US" sz="2800" b="1" dirty="0">
                <a:effectLst/>
              </a:endParaRPr>
            </a:p>
          </p:txBody>
        </p:sp>
        <p:sp>
          <p:nvSpPr>
            <p:cNvPr id="96" name="Rectangle 70"/>
            <p:cNvSpPr>
              <a:spLocks noChangeArrowheads="1"/>
            </p:cNvSpPr>
            <p:nvPr/>
          </p:nvSpPr>
          <p:spPr bwMode="auto">
            <a:xfrm>
              <a:off x="1990" y="2933"/>
              <a:ext cx="69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dirty="0">
                  <a:effectLst/>
                  <a:latin typeface="Helvetica" pitchFamily="34" charset="0"/>
                </a:rPr>
                <a:t>triple coverage</a:t>
              </a:r>
              <a:endParaRPr lang="en-US" sz="2800" b="1" dirty="0">
                <a:effectLst/>
              </a:endParaRPr>
            </a:p>
          </p:txBody>
        </p:sp>
        <p:sp>
          <p:nvSpPr>
            <p:cNvPr id="97" name="Line 71"/>
            <p:cNvSpPr>
              <a:spLocks noChangeShapeType="1"/>
            </p:cNvSpPr>
            <p:nvPr/>
          </p:nvSpPr>
          <p:spPr bwMode="auto">
            <a:xfrm>
              <a:off x="3936" y="2726"/>
              <a:ext cx="1" cy="2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72"/>
            <p:cNvSpPr>
              <a:spLocks noChangeShapeType="1"/>
            </p:cNvSpPr>
            <p:nvPr/>
          </p:nvSpPr>
          <p:spPr bwMode="auto">
            <a:xfrm>
              <a:off x="3999" y="2726"/>
              <a:ext cx="1" cy="2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" name="Group 73"/>
            <p:cNvGrpSpPr>
              <a:grpSpLocks/>
            </p:cNvGrpSpPr>
            <p:nvPr/>
          </p:nvGrpSpPr>
          <p:grpSpPr bwMode="auto">
            <a:xfrm>
              <a:off x="3776" y="2845"/>
              <a:ext cx="160" cy="48"/>
              <a:chOff x="3834" y="2610"/>
              <a:chExt cx="160" cy="48"/>
            </a:xfrm>
          </p:grpSpPr>
          <p:sp>
            <p:nvSpPr>
              <p:cNvPr id="106" name="Line 74"/>
              <p:cNvSpPr>
                <a:spLocks noChangeShapeType="1"/>
              </p:cNvSpPr>
              <p:nvPr/>
            </p:nvSpPr>
            <p:spPr bwMode="auto">
              <a:xfrm>
                <a:off x="3834" y="2634"/>
                <a:ext cx="112" cy="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5"/>
              <p:cNvSpPr>
                <a:spLocks/>
              </p:cNvSpPr>
              <p:nvPr/>
            </p:nvSpPr>
            <p:spPr bwMode="auto">
              <a:xfrm>
                <a:off x="3898" y="2610"/>
                <a:ext cx="96" cy="48"/>
              </a:xfrm>
              <a:custGeom>
                <a:avLst/>
                <a:gdLst>
                  <a:gd name="T0" fmla="*/ 48 w 96"/>
                  <a:gd name="T1" fmla="*/ 24 h 48"/>
                  <a:gd name="T2" fmla="*/ 0 w 96"/>
                  <a:gd name="T3" fmla="*/ 48 h 48"/>
                  <a:gd name="T4" fmla="*/ 96 w 96"/>
                  <a:gd name="T5" fmla="*/ 24 h 48"/>
                  <a:gd name="T6" fmla="*/ 0 w 96"/>
                  <a:gd name="T7" fmla="*/ 0 h 48"/>
                  <a:gd name="T8" fmla="*/ 48 w 96"/>
                  <a:gd name="T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8">
                    <a:moveTo>
                      <a:pt x="48" y="24"/>
                    </a:moveTo>
                    <a:lnTo>
                      <a:pt x="0" y="48"/>
                    </a:lnTo>
                    <a:lnTo>
                      <a:pt x="96" y="24"/>
                    </a:lnTo>
                    <a:lnTo>
                      <a:pt x="0" y="0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" name="Group 76"/>
            <p:cNvGrpSpPr>
              <a:grpSpLocks/>
            </p:cNvGrpSpPr>
            <p:nvPr/>
          </p:nvGrpSpPr>
          <p:grpSpPr bwMode="auto">
            <a:xfrm>
              <a:off x="3999" y="2845"/>
              <a:ext cx="200" cy="48"/>
              <a:chOff x="4057" y="2610"/>
              <a:chExt cx="200" cy="48"/>
            </a:xfrm>
          </p:grpSpPr>
          <p:sp>
            <p:nvSpPr>
              <p:cNvPr id="104" name="Line 77"/>
              <p:cNvSpPr>
                <a:spLocks noChangeShapeType="1"/>
              </p:cNvSpPr>
              <p:nvPr/>
            </p:nvSpPr>
            <p:spPr bwMode="auto">
              <a:xfrm flipH="1">
                <a:off x="4105" y="2634"/>
                <a:ext cx="152" cy="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8"/>
              <p:cNvSpPr>
                <a:spLocks/>
              </p:cNvSpPr>
              <p:nvPr/>
            </p:nvSpPr>
            <p:spPr bwMode="auto">
              <a:xfrm>
                <a:off x="4057" y="2610"/>
                <a:ext cx="96" cy="48"/>
              </a:xfrm>
              <a:custGeom>
                <a:avLst/>
                <a:gdLst>
                  <a:gd name="T0" fmla="*/ 48 w 96"/>
                  <a:gd name="T1" fmla="*/ 24 h 48"/>
                  <a:gd name="T2" fmla="*/ 96 w 96"/>
                  <a:gd name="T3" fmla="*/ 0 h 48"/>
                  <a:gd name="T4" fmla="*/ 0 w 96"/>
                  <a:gd name="T5" fmla="*/ 24 h 48"/>
                  <a:gd name="T6" fmla="*/ 96 w 96"/>
                  <a:gd name="T7" fmla="*/ 48 h 48"/>
                  <a:gd name="T8" fmla="*/ 48 w 96"/>
                  <a:gd name="T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8">
                    <a:moveTo>
                      <a:pt x="48" y="24"/>
                    </a:moveTo>
                    <a:lnTo>
                      <a:pt x="96" y="0"/>
                    </a:lnTo>
                    <a:lnTo>
                      <a:pt x="0" y="24"/>
                    </a:lnTo>
                    <a:lnTo>
                      <a:pt x="96" y="48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1" name="Rectangle 79"/>
            <p:cNvSpPr>
              <a:spLocks noChangeArrowheads="1"/>
            </p:cNvSpPr>
            <p:nvPr/>
          </p:nvSpPr>
          <p:spPr bwMode="auto">
            <a:xfrm>
              <a:off x="3413" y="2774"/>
              <a:ext cx="34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dirty="0">
                  <a:effectLst/>
                  <a:latin typeface="Helvetica" pitchFamily="34" charset="0"/>
                </a:rPr>
                <a:t>double </a:t>
              </a:r>
              <a:endParaRPr lang="en-US" sz="2800" b="1" dirty="0">
                <a:effectLst/>
              </a:endParaRPr>
            </a:p>
          </p:txBody>
        </p:sp>
        <p:sp>
          <p:nvSpPr>
            <p:cNvPr id="102" name="Rectangle 80"/>
            <p:cNvSpPr>
              <a:spLocks noChangeArrowheads="1"/>
            </p:cNvSpPr>
            <p:nvPr/>
          </p:nvSpPr>
          <p:spPr bwMode="auto">
            <a:xfrm>
              <a:off x="3274" y="2917"/>
              <a:ext cx="46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>
                  <a:effectLst/>
                  <a:latin typeface="Helvetica" pitchFamily="34" charset="0"/>
                </a:rPr>
                <a:t>coverage </a:t>
              </a:r>
              <a:endParaRPr lang="en-US" sz="2800" b="1">
                <a:effectLst/>
              </a:endParaRPr>
            </a:p>
          </p:txBody>
        </p:sp>
        <p:sp>
          <p:nvSpPr>
            <p:cNvPr id="103" name="Rectangle 81"/>
            <p:cNvSpPr>
              <a:spLocks noChangeArrowheads="1"/>
            </p:cNvSpPr>
            <p:nvPr/>
          </p:nvSpPr>
          <p:spPr bwMode="auto">
            <a:xfrm>
              <a:off x="3471" y="3060"/>
              <a:ext cx="26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>
                  <a:effectLst/>
                  <a:latin typeface="Helvetica" pitchFamily="34" charset="0"/>
                </a:rPr>
                <a:t>areas</a:t>
              </a:r>
              <a:endParaRPr lang="en-US" sz="2800" b="1">
                <a:effectLst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41900"/>
            <a:ext cx="8229600" cy="1549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Single coverage is a must</a:t>
            </a:r>
          </a:p>
          <a:p>
            <a:r>
              <a:rPr lang="en-US" dirty="0"/>
              <a:t>Multiple coverage is better</a:t>
            </a:r>
          </a:p>
          <a:p>
            <a:pPr lvl="1"/>
            <a:r>
              <a:rPr lang="en-US" dirty="0"/>
              <a:t>Attenuates variation (3:2 is better than 2:1)</a:t>
            </a:r>
          </a:p>
          <a:p>
            <a:pPr lvl="1"/>
            <a:r>
              <a:rPr lang="en-US" dirty="0"/>
              <a:t>“insurance” against plugged nozzles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A48431FF-63C4-1A48-9BA5-957B49AE0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492181" cy="1397497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79" tIns="21431" rIns="53579" bIns="21431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altLang="en-US" dirty="0"/>
              <a:t>Machine Width Shower Distribution</a:t>
            </a:r>
          </a:p>
        </p:txBody>
      </p:sp>
      <p:sp>
        <p:nvSpPr>
          <p:cNvPr id="148483" name="Line 3">
            <a:extLst>
              <a:ext uri="{FF2B5EF4-FFF2-40B4-BE49-F238E27FC236}">
                <a16:creationId xmlns:a16="http://schemas.microsoft.com/office/drawing/2014/main" id="{D79CFA5A-85CB-124A-B182-4972EFF2E9D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254794" y="2314575"/>
            <a:ext cx="9525" cy="9525"/>
          </a:xfrm>
          <a:prstGeom prst="line">
            <a:avLst/>
          </a:prstGeom>
          <a:noFill/>
          <a:ln w="12700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484" name="Line 4">
            <a:extLst>
              <a:ext uri="{FF2B5EF4-FFF2-40B4-BE49-F238E27FC236}">
                <a16:creationId xmlns:a16="http://schemas.microsoft.com/office/drawing/2014/main" id="{3BF7A3A1-1549-D449-9D61-0405CB629F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254794" y="2314575"/>
            <a:ext cx="9525" cy="9525"/>
          </a:xfrm>
          <a:prstGeom prst="line">
            <a:avLst/>
          </a:prstGeom>
          <a:noFill/>
          <a:ln w="12700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676" name="Group 5">
            <a:extLst>
              <a:ext uri="{FF2B5EF4-FFF2-40B4-BE49-F238E27FC236}">
                <a16:creationId xmlns:a16="http://schemas.microsoft.com/office/drawing/2014/main" id="{B85CEF8C-D3FC-F84C-B2F7-9BE1404D0FE2}"/>
              </a:ext>
            </a:extLst>
          </p:cNvPr>
          <p:cNvGrpSpPr>
            <a:grpSpLocks/>
          </p:cNvGrpSpPr>
          <p:nvPr/>
        </p:nvGrpSpPr>
        <p:grpSpPr bwMode="auto">
          <a:xfrm>
            <a:off x="265857" y="1895898"/>
            <a:ext cx="4545806" cy="1854993"/>
            <a:chOff x="982" y="2100"/>
            <a:chExt cx="3818" cy="1558"/>
          </a:xfrm>
        </p:grpSpPr>
        <p:sp>
          <p:nvSpPr>
            <p:cNvPr id="148486" name="Freeform 6">
              <a:extLst>
                <a:ext uri="{FF2B5EF4-FFF2-40B4-BE49-F238E27FC236}">
                  <a16:creationId xmlns:a16="http://schemas.microsoft.com/office/drawing/2014/main" id="{913CB12C-FEE2-274E-BC4C-3D91A5DF2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" y="2347"/>
              <a:ext cx="3489" cy="1250"/>
            </a:xfrm>
            <a:custGeom>
              <a:avLst/>
              <a:gdLst>
                <a:gd name="T0" fmla="*/ 112 w 3489"/>
                <a:gd name="T1" fmla="*/ 907 h 1250"/>
                <a:gd name="T2" fmla="*/ 232 w 3489"/>
                <a:gd name="T3" fmla="*/ 676 h 1250"/>
                <a:gd name="T4" fmla="*/ 351 w 3489"/>
                <a:gd name="T5" fmla="*/ 613 h 1250"/>
                <a:gd name="T6" fmla="*/ 463 w 3489"/>
                <a:gd name="T7" fmla="*/ 597 h 1250"/>
                <a:gd name="T8" fmla="*/ 583 w 3489"/>
                <a:gd name="T9" fmla="*/ 645 h 1250"/>
                <a:gd name="T10" fmla="*/ 703 w 3489"/>
                <a:gd name="T11" fmla="*/ 645 h 1250"/>
                <a:gd name="T12" fmla="*/ 822 w 3489"/>
                <a:gd name="T13" fmla="*/ 270 h 1250"/>
                <a:gd name="T14" fmla="*/ 934 w 3489"/>
                <a:gd name="T15" fmla="*/ 637 h 1250"/>
                <a:gd name="T16" fmla="*/ 1054 w 3489"/>
                <a:gd name="T17" fmla="*/ 812 h 1250"/>
                <a:gd name="T18" fmla="*/ 1174 w 3489"/>
                <a:gd name="T19" fmla="*/ 637 h 1250"/>
                <a:gd name="T20" fmla="*/ 1294 w 3489"/>
                <a:gd name="T21" fmla="*/ 645 h 1250"/>
                <a:gd name="T22" fmla="*/ 1405 w 3489"/>
                <a:gd name="T23" fmla="*/ 660 h 1250"/>
                <a:gd name="T24" fmla="*/ 1525 w 3489"/>
                <a:gd name="T25" fmla="*/ 652 h 1250"/>
                <a:gd name="T26" fmla="*/ 1645 w 3489"/>
                <a:gd name="T27" fmla="*/ 0 h 1250"/>
                <a:gd name="T28" fmla="*/ 1765 w 3489"/>
                <a:gd name="T29" fmla="*/ 645 h 1250"/>
                <a:gd name="T30" fmla="*/ 1884 w 3489"/>
                <a:gd name="T31" fmla="*/ 660 h 1250"/>
                <a:gd name="T32" fmla="*/ 1996 w 3489"/>
                <a:gd name="T33" fmla="*/ 652 h 1250"/>
                <a:gd name="T34" fmla="*/ 2116 w 3489"/>
                <a:gd name="T35" fmla="*/ 645 h 1250"/>
                <a:gd name="T36" fmla="*/ 2236 w 3489"/>
                <a:gd name="T37" fmla="*/ 660 h 1250"/>
                <a:gd name="T38" fmla="*/ 2355 w 3489"/>
                <a:gd name="T39" fmla="*/ 748 h 1250"/>
                <a:gd name="T40" fmla="*/ 2467 w 3489"/>
                <a:gd name="T41" fmla="*/ 270 h 1250"/>
                <a:gd name="T42" fmla="*/ 2587 w 3489"/>
                <a:gd name="T43" fmla="*/ 692 h 1250"/>
                <a:gd name="T44" fmla="*/ 2707 w 3489"/>
                <a:gd name="T45" fmla="*/ 700 h 1250"/>
                <a:gd name="T46" fmla="*/ 2826 w 3489"/>
                <a:gd name="T47" fmla="*/ 573 h 1250"/>
                <a:gd name="T48" fmla="*/ 2938 w 3489"/>
                <a:gd name="T49" fmla="*/ 684 h 1250"/>
                <a:gd name="T50" fmla="*/ 3058 w 3489"/>
                <a:gd name="T51" fmla="*/ 684 h 1250"/>
                <a:gd name="T52" fmla="*/ 3178 w 3489"/>
                <a:gd name="T53" fmla="*/ 732 h 1250"/>
                <a:gd name="T54" fmla="*/ 3297 w 3489"/>
                <a:gd name="T55" fmla="*/ 119 h 1250"/>
                <a:gd name="T56" fmla="*/ 3417 w 3489"/>
                <a:gd name="T57" fmla="*/ 1114 h 1250"/>
                <a:gd name="T58" fmla="*/ 3449 w 3489"/>
                <a:gd name="T59" fmla="*/ 1250 h 1250"/>
                <a:gd name="T60" fmla="*/ 3329 w 3489"/>
                <a:gd name="T61" fmla="*/ 1250 h 1250"/>
                <a:gd name="T62" fmla="*/ 3218 w 3489"/>
                <a:gd name="T63" fmla="*/ 1250 h 1250"/>
                <a:gd name="T64" fmla="*/ 3098 w 3489"/>
                <a:gd name="T65" fmla="*/ 1250 h 1250"/>
                <a:gd name="T66" fmla="*/ 2978 w 3489"/>
                <a:gd name="T67" fmla="*/ 1250 h 1250"/>
                <a:gd name="T68" fmla="*/ 2858 w 3489"/>
                <a:gd name="T69" fmla="*/ 1250 h 1250"/>
                <a:gd name="T70" fmla="*/ 2739 w 3489"/>
                <a:gd name="T71" fmla="*/ 1250 h 1250"/>
                <a:gd name="T72" fmla="*/ 2627 w 3489"/>
                <a:gd name="T73" fmla="*/ 1250 h 1250"/>
                <a:gd name="T74" fmla="*/ 2507 w 3489"/>
                <a:gd name="T75" fmla="*/ 1250 h 1250"/>
                <a:gd name="T76" fmla="*/ 2387 w 3489"/>
                <a:gd name="T77" fmla="*/ 1250 h 1250"/>
                <a:gd name="T78" fmla="*/ 2268 w 3489"/>
                <a:gd name="T79" fmla="*/ 1250 h 1250"/>
                <a:gd name="T80" fmla="*/ 2156 w 3489"/>
                <a:gd name="T81" fmla="*/ 1250 h 1250"/>
                <a:gd name="T82" fmla="*/ 2036 w 3489"/>
                <a:gd name="T83" fmla="*/ 1250 h 1250"/>
                <a:gd name="T84" fmla="*/ 1916 w 3489"/>
                <a:gd name="T85" fmla="*/ 1250 h 1250"/>
                <a:gd name="T86" fmla="*/ 1796 w 3489"/>
                <a:gd name="T87" fmla="*/ 1250 h 1250"/>
                <a:gd name="T88" fmla="*/ 1685 w 3489"/>
                <a:gd name="T89" fmla="*/ 1250 h 1250"/>
                <a:gd name="T90" fmla="*/ 1565 w 3489"/>
                <a:gd name="T91" fmla="*/ 1250 h 1250"/>
                <a:gd name="T92" fmla="*/ 1445 w 3489"/>
                <a:gd name="T93" fmla="*/ 1250 h 1250"/>
                <a:gd name="T94" fmla="*/ 1325 w 3489"/>
                <a:gd name="T95" fmla="*/ 1250 h 1250"/>
                <a:gd name="T96" fmla="*/ 1214 w 3489"/>
                <a:gd name="T97" fmla="*/ 1250 h 1250"/>
                <a:gd name="T98" fmla="*/ 1094 w 3489"/>
                <a:gd name="T99" fmla="*/ 1250 h 1250"/>
                <a:gd name="T100" fmla="*/ 974 w 3489"/>
                <a:gd name="T101" fmla="*/ 1250 h 1250"/>
                <a:gd name="T102" fmla="*/ 854 w 3489"/>
                <a:gd name="T103" fmla="*/ 1250 h 1250"/>
                <a:gd name="T104" fmla="*/ 735 w 3489"/>
                <a:gd name="T105" fmla="*/ 1250 h 1250"/>
                <a:gd name="T106" fmla="*/ 623 w 3489"/>
                <a:gd name="T107" fmla="*/ 1250 h 1250"/>
                <a:gd name="T108" fmla="*/ 503 w 3489"/>
                <a:gd name="T109" fmla="*/ 1250 h 1250"/>
                <a:gd name="T110" fmla="*/ 383 w 3489"/>
                <a:gd name="T111" fmla="*/ 1250 h 1250"/>
                <a:gd name="T112" fmla="*/ 264 w 3489"/>
                <a:gd name="T113" fmla="*/ 1250 h 1250"/>
                <a:gd name="T114" fmla="*/ 152 w 3489"/>
                <a:gd name="T115" fmla="*/ 1250 h 1250"/>
                <a:gd name="T116" fmla="*/ 32 w 3489"/>
                <a:gd name="T117" fmla="*/ 1250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89" h="1250">
                  <a:moveTo>
                    <a:pt x="0" y="1250"/>
                  </a:moveTo>
                  <a:lnTo>
                    <a:pt x="16" y="1250"/>
                  </a:lnTo>
                  <a:lnTo>
                    <a:pt x="24" y="1250"/>
                  </a:lnTo>
                  <a:lnTo>
                    <a:pt x="32" y="1250"/>
                  </a:lnTo>
                  <a:lnTo>
                    <a:pt x="40" y="1250"/>
                  </a:lnTo>
                  <a:lnTo>
                    <a:pt x="48" y="1250"/>
                  </a:lnTo>
                  <a:lnTo>
                    <a:pt x="56" y="947"/>
                  </a:lnTo>
                  <a:lnTo>
                    <a:pt x="64" y="1114"/>
                  </a:lnTo>
                  <a:lnTo>
                    <a:pt x="80" y="1003"/>
                  </a:lnTo>
                  <a:lnTo>
                    <a:pt x="88" y="955"/>
                  </a:lnTo>
                  <a:lnTo>
                    <a:pt x="96" y="899"/>
                  </a:lnTo>
                  <a:lnTo>
                    <a:pt x="104" y="875"/>
                  </a:lnTo>
                  <a:lnTo>
                    <a:pt x="112" y="907"/>
                  </a:lnTo>
                  <a:lnTo>
                    <a:pt x="120" y="613"/>
                  </a:lnTo>
                  <a:lnTo>
                    <a:pt x="128" y="605"/>
                  </a:lnTo>
                  <a:lnTo>
                    <a:pt x="136" y="645"/>
                  </a:lnTo>
                  <a:lnTo>
                    <a:pt x="152" y="589"/>
                  </a:lnTo>
                  <a:lnTo>
                    <a:pt x="160" y="573"/>
                  </a:lnTo>
                  <a:lnTo>
                    <a:pt x="168" y="692"/>
                  </a:lnTo>
                  <a:lnTo>
                    <a:pt x="176" y="565"/>
                  </a:lnTo>
                  <a:lnTo>
                    <a:pt x="184" y="390"/>
                  </a:lnTo>
                  <a:lnTo>
                    <a:pt x="192" y="613"/>
                  </a:lnTo>
                  <a:lnTo>
                    <a:pt x="200" y="676"/>
                  </a:lnTo>
                  <a:lnTo>
                    <a:pt x="216" y="613"/>
                  </a:lnTo>
                  <a:lnTo>
                    <a:pt x="224" y="565"/>
                  </a:lnTo>
                  <a:lnTo>
                    <a:pt x="232" y="676"/>
                  </a:lnTo>
                  <a:lnTo>
                    <a:pt x="240" y="852"/>
                  </a:lnTo>
                  <a:lnTo>
                    <a:pt x="248" y="334"/>
                  </a:lnTo>
                  <a:lnTo>
                    <a:pt x="256" y="637"/>
                  </a:lnTo>
                  <a:lnTo>
                    <a:pt x="264" y="652"/>
                  </a:lnTo>
                  <a:lnTo>
                    <a:pt x="280" y="557"/>
                  </a:lnTo>
                  <a:lnTo>
                    <a:pt x="288" y="605"/>
                  </a:lnTo>
                  <a:lnTo>
                    <a:pt x="296" y="652"/>
                  </a:lnTo>
                  <a:lnTo>
                    <a:pt x="304" y="597"/>
                  </a:lnTo>
                  <a:lnTo>
                    <a:pt x="312" y="509"/>
                  </a:lnTo>
                  <a:lnTo>
                    <a:pt x="320" y="780"/>
                  </a:lnTo>
                  <a:lnTo>
                    <a:pt x="327" y="637"/>
                  </a:lnTo>
                  <a:lnTo>
                    <a:pt x="335" y="645"/>
                  </a:lnTo>
                  <a:lnTo>
                    <a:pt x="351" y="613"/>
                  </a:lnTo>
                  <a:lnTo>
                    <a:pt x="359" y="652"/>
                  </a:lnTo>
                  <a:lnTo>
                    <a:pt x="367" y="517"/>
                  </a:lnTo>
                  <a:lnTo>
                    <a:pt x="375" y="231"/>
                  </a:lnTo>
                  <a:lnTo>
                    <a:pt x="383" y="629"/>
                  </a:lnTo>
                  <a:lnTo>
                    <a:pt x="391" y="597"/>
                  </a:lnTo>
                  <a:lnTo>
                    <a:pt x="399" y="533"/>
                  </a:lnTo>
                  <a:lnTo>
                    <a:pt x="415" y="589"/>
                  </a:lnTo>
                  <a:lnTo>
                    <a:pt x="423" y="700"/>
                  </a:lnTo>
                  <a:lnTo>
                    <a:pt x="431" y="700"/>
                  </a:lnTo>
                  <a:lnTo>
                    <a:pt x="439" y="461"/>
                  </a:lnTo>
                  <a:lnTo>
                    <a:pt x="447" y="652"/>
                  </a:lnTo>
                  <a:lnTo>
                    <a:pt x="455" y="629"/>
                  </a:lnTo>
                  <a:lnTo>
                    <a:pt x="463" y="597"/>
                  </a:lnTo>
                  <a:lnTo>
                    <a:pt x="471" y="660"/>
                  </a:lnTo>
                  <a:lnTo>
                    <a:pt x="487" y="788"/>
                  </a:lnTo>
                  <a:lnTo>
                    <a:pt x="495" y="692"/>
                  </a:lnTo>
                  <a:lnTo>
                    <a:pt x="503" y="302"/>
                  </a:lnTo>
                  <a:lnTo>
                    <a:pt x="511" y="684"/>
                  </a:lnTo>
                  <a:lnTo>
                    <a:pt x="519" y="684"/>
                  </a:lnTo>
                  <a:lnTo>
                    <a:pt x="527" y="613"/>
                  </a:lnTo>
                  <a:lnTo>
                    <a:pt x="535" y="637"/>
                  </a:lnTo>
                  <a:lnTo>
                    <a:pt x="551" y="732"/>
                  </a:lnTo>
                  <a:lnTo>
                    <a:pt x="559" y="724"/>
                  </a:lnTo>
                  <a:lnTo>
                    <a:pt x="567" y="294"/>
                  </a:lnTo>
                  <a:lnTo>
                    <a:pt x="575" y="652"/>
                  </a:lnTo>
                  <a:lnTo>
                    <a:pt x="583" y="645"/>
                  </a:lnTo>
                  <a:lnTo>
                    <a:pt x="591" y="605"/>
                  </a:lnTo>
                  <a:lnTo>
                    <a:pt x="599" y="645"/>
                  </a:lnTo>
                  <a:lnTo>
                    <a:pt x="615" y="660"/>
                  </a:lnTo>
                  <a:lnTo>
                    <a:pt x="623" y="764"/>
                  </a:lnTo>
                  <a:lnTo>
                    <a:pt x="631" y="40"/>
                  </a:lnTo>
                  <a:lnTo>
                    <a:pt x="639" y="716"/>
                  </a:lnTo>
                  <a:lnTo>
                    <a:pt x="647" y="637"/>
                  </a:lnTo>
                  <a:lnTo>
                    <a:pt x="655" y="589"/>
                  </a:lnTo>
                  <a:lnTo>
                    <a:pt x="663" y="692"/>
                  </a:lnTo>
                  <a:lnTo>
                    <a:pt x="671" y="740"/>
                  </a:lnTo>
                  <a:lnTo>
                    <a:pt x="687" y="517"/>
                  </a:lnTo>
                  <a:lnTo>
                    <a:pt x="695" y="509"/>
                  </a:lnTo>
                  <a:lnTo>
                    <a:pt x="703" y="645"/>
                  </a:lnTo>
                  <a:lnTo>
                    <a:pt x="711" y="613"/>
                  </a:lnTo>
                  <a:lnTo>
                    <a:pt x="719" y="605"/>
                  </a:lnTo>
                  <a:lnTo>
                    <a:pt x="727" y="660"/>
                  </a:lnTo>
                  <a:lnTo>
                    <a:pt x="735" y="724"/>
                  </a:lnTo>
                  <a:lnTo>
                    <a:pt x="751" y="732"/>
                  </a:lnTo>
                  <a:lnTo>
                    <a:pt x="759" y="334"/>
                  </a:lnTo>
                  <a:lnTo>
                    <a:pt x="767" y="676"/>
                  </a:lnTo>
                  <a:lnTo>
                    <a:pt x="775" y="676"/>
                  </a:lnTo>
                  <a:lnTo>
                    <a:pt x="783" y="652"/>
                  </a:lnTo>
                  <a:lnTo>
                    <a:pt x="791" y="605"/>
                  </a:lnTo>
                  <a:lnTo>
                    <a:pt x="799" y="692"/>
                  </a:lnTo>
                  <a:lnTo>
                    <a:pt x="814" y="740"/>
                  </a:lnTo>
                  <a:lnTo>
                    <a:pt x="822" y="270"/>
                  </a:lnTo>
                  <a:lnTo>
                    <a:pt x="830" y="613"/>
                  </a:lnTo>
                  <a:lnTo>
                    <a:pt x="838" y="660"/>
                  </a:lnTo>
                  <a:lnTo>
                    <a:pt x="846" y="652"/>
                  </a:lnTo>
                  <a:lnTo>
                    <a:pt x="854" y="565"/>
                  </a:lnTo>
                  <a:lnTo>
                    <a:pt x="862" y="684"/>
                  </a:lnTo>
                  <a:lnTo>
                    <a:pt x="870" y="660"/>
                  </a:lnTo>
                  <a:lnTo>
                    <a:pt x="886" y="390"/>
                  </a:lnTo>
                  <a:lnTo>
                    <a:pt x="894" y="684"/>
                  </a:lnTo>
                  <a:lnTo>
                    <a:pt x="902" y="605"/>
                  </a:lnTo>
                  <a:lnTo>
                    <a:pt x="910" y="557"/>
                  </a:lnTo>
                  <a:lnTo>
                    <a:pt x="918" y="549"/>
                  </a:lnTo>
                  <a:lnTo>
                    <a:pt x="926" y="700"/>
                  </a:lnTo>
                  <a:lnTo>
                    <a:pt x="934" y="637"/>
                  </a:lnTo>
                  <a:lnTo>
                    <a:pt x="950" y="231"/>
                  </a:lnTo>
                  <a:lnTo>
                    <a:pt x="958" y="605"/>
                  </a:lnTo>
                  <a:lnTo>
                    <a:pt x="966" y="645"/>
                  </a:lnTo>
                  <a:lnTo>
                    <a:pt x="974" y="613"/>
                  </a:lnTo>
                  <a:lnTo>
                    <a:pt x="982" y="589"/>
                  </a:lnTo>
                  <a:lnTo>
                    <a:pt x="990" y="700"/>
                  </a:lnTo>
                  <a:lnTo>
                    <a:pt x="998" y="732"/>
                  </a:lnTo>
                  <a:lnTo>
                    <a:pt x="1014" y="16"/>
                  </a:lnTo>
                  <a:lnTo>
                    <a:pt x="1022" y="660"/>
                  </a:lnTo>
                  <a:lnTo>
                    <a:pt x="1030" y="613"/>
                  </a:lnTo>
                  <a:lnTo>
                    <a:pt x="1038" y="629"/>
                  </a:lnTo>
                  <a:lnTo>
                    <a:pt x="1046" y="613"/>
                  </a:lnTo>
                  <a:lnTo>
                    <a:pt x="1054" y="812"/>
                  </a:lnTo>
                  <a:lnTo>
                    <a:pt x="1062" y="637"/>
                  </a:lnTo>
                  <a:lnTo>
                    <a:pt x="1070" y="183"/>
                  </a:lnTo>
                  <a:lnTo>
                    <a:pt x="1086" y="637"/>
                  </a:lnTo>
                  <a:lnTo>
                    <a:pt x="1094" y="676"/>
                  </a:lnTo>
                  <a:lnTo>
                    <a:pt x="1102" y="605"/>
                  </a:lnTo>
                  <a:lnTo>
                    <a:pt x="1110" y="645"/>
                  </a:lnTo>
                  <a:lnTo>
                    <a:pt x="1118" y="724"/>
                  </a:lnTo>
                  <a:lnTo>
                    <a:pt x="1126" y="724"/>
                  </a:lnTo>
                  <a:lnTo>
                    <a:pt x="1134" y="446"/>
                  </a:lnTo>
                  <a:lnTo>
                    <a:pt x="1150" y="573"/>
                  </a:lnTo>
                  <a:lnTo>
                    <a:pt x="1158" y="684"/>
                  </a:lnTo>
                  <a:lnTo>
                    <a:pt x="1166" y="629"/>
                  </a:lnTo>
                  <a:lnTo>
                    <a:pt x="1174" y="637"/>
                  </a:lnTo>
                  <a:lnTo>
                    <a:pt x="1182" y="716"/>
                  </a:lnTo>
                  <a:lnTo>
                    <a:pt x="1190" y="740"/>
                  </a:lnTo>
                  <a:lnTo>
                    <a:pt x="1198" y="175"/>
                  </a:lnTo>
                  <a:lnTo>
                    <a:pt x="1214" y="700"/>
                  </a:lnTo>
                  <a:lnTo>
                    <a:pt x="1222" y="684"/>
                  </a:lnTo>
                  <a:lnTo>
                    <a:pt x="1230" y="597"/>
                  </a:lnTo>
                  <a:lnTo>
                    <a:pt x="1238" y="589"/>
                  </a:lnTo>
                  <a:lnTo>
                    <a:pt x="1246" y="700"/>
                  </a:lnTo>
                  <a:lnTo>
                    <a:pt x="1254" y="589"/>
                  </a:lnTo>
                  <a:lnTo>
                    <a:pt x="1262" y="183"/>
                  </a:lnTo>
                  <a:lnTo>
                    <a:pt x="1270" y="700"/>
                  </a:lnTo>
                  <a:lnTo>
                    <a:pt x="1286" y="660"/>
                  </a:lnTo>
                  <a:lnTo>
                    <a:pt x="1294" y="645"/>
                  </a:lnTo>
                  <a:lnTo>
                    <a:pt x="1301" y="613"/>
                  </a:lnTo>
                  <a:lnTo>
                    <a:pt x="1309" y="724"/>
                  </a:lnTo>
                  <a:lnTo>
                    <a:pt x="1317" y="852"/>
                  </a:lnTo>
                  <a:lnTo>
                    <a:pt x="1325" y="374"/>
                  </a:lnTo>
                  <a:lnTo>
                    <a:pt x="1333" y="660"/>
                  </a:lnTo>
                  <a:lnTo>
                    <a:pt x="1349" y="700"/>
                  </a:lnTo>
                  <a:lnTo>
                    <a:pt x="1357" y="565"/>
                  </a:lnTo>
                  <a:lnTo>
                    <a:pt x="1365" y="676"/>
                  </a:lnTo>
                  <a:lnTo>
                    <a:pt x="1373" y="724"/>
                  </a:lnTo>
                  <a:lnTo>
                    <a:pt x="1381" y="517"/>
                  </a:lnTo>
                  <a:lnTo>
                    <a:pt x="1389" y="533"/>
                  </a:lnTo>
                  <a:lnTo>
                    <a:pt x="1397" y="700"/>
                  </a:lnTo>
                  <a:lnTo>
                    <a:pt x="1405" y="660"/>
                  </a:lnTo>
                  <a:lnTo>
                    <a:pt x="1421" y="645"/>
                  </a:lnTo>
                  <a:lnTo>
                    <a:pt x="1429" y="660"/>
                  </a:lnTo>
                  <a:lnTo>
                    <a:pt x="1437" y="772"/>
                  </a:lnTo>
                  <a:lnTo>
                    <a:pt x="1445" y="700"/>
                  </a:lnTo>
                  <a:lnTo>
                    <a:pt x="1453" y="382"/>
                  </a:lnTo>
                  <a:lnTo>
                    <a:pt x="1461" y="660"/>
                  </a:lnTo>
                  <a:lnTo>
                    <a:pt x="1469" y="692"/>
                  </a:lnTo>
                  <a:lnTo>
                    <a:pt x="1485" y="573"/>
                  </a:lnTo>
                  <a:lnTo>
                    <a:pt x="1493" y="748"/>
                  </a:lnTo>
                  <a:lnTo>
                    <a:pt x="1501" y="716"/>
                  </a:lnTo>
                  <a:lnTo>
                    <a:pt x="1509" y="732"/>
                  </a:lnTo>
                  <a:lnTo>
                    <a:pt x="1517" y="390"/>
                  </a:lnTo>
                  <a:lnTo>
                    <a:pt x="1525" y="652"/>
                  </a:lnTo>
                  <a:lnTo>
                    <a:pt x="1533" y="660"/>
                  </a:lnTo>
                  <a:lnTo>
                    <a:pt x="1549" y="573"/>
                  </a:lnTo>
                  <a:lnTo>
                    <a:pt x="1557" y="637"/>
                  </a:lnTo>
                  <a:lnTo>
                    <a:pt x="1565" y="676"/>
                  </a:lnTo>
                  <a:lnTo>
                    <a:pt x="1573" y="645"/>
                  </a:lnTo>
                  <a:lnTo>
                    <a:pt x="1581" y="223"/>
                  </a:lnTo>
                  <a:lnTo>
                    <a:pt x="1589" y="660"/>
                  </a:lnTo>
                  <a:lnTo>
                    <a:pt x="1597" y="613"/>
                  </a:lnTo>
                  <a:lnTo>
                    <a:pt x="1605" y="645"/>
                  </a:lnTo>
                  <a:lnTo>
                    <a:pt x="1621" y="637"/>
                  </a:lnTo>
                  <a:lnTo>
                    <a:pt x="1629" y="828"/>
                  </a:lnTo>
                  <a:lnTo>
                    <a:pt x="1637" y="867"/>
                  </a:lnTo>
                  <a:lnTo>
                    <a:pt x="1645" y="0"/>
                  </a:lnTo>
                  <a:lnTo>
                    <a:pt x="1653" y="700"/>
                  </a:lnTo>
                  <a:lnTo>
                    <a:pt x="1661" y="684"/>
                  </a:lnTo>
                  <a:lnTo>
                    <a:pt x="1669" y="597"/>
                  </a:lnTo>
                  <a:lnTo>
                    <a:pt x="1685" y="660"/>
                  </a:lnTo>
                  <a:lnTo>
                    <a:pt x="1693" y="740"/>
                  </a:lnTo>
                  <a:lnTo>
                    <a:pt x="1701" y="509"/>
                  </a:lnTo>
                  <a:lnTo>
                    <a:pt x="1709" y="517"/>
                  </a:lnTo>
                  <a:lnTo>
                    <a:pt x="1717" y="660"/>
                  </a:lnTo>
                  <a:lnTo>
                    <a:pt x="1725" y="652"/>
                  </a:lnTo>
                  <a:lnTo>
                    <a:pt x="1733" y="692"/>
                  </a:lnTo>
                  <a:lnTo>
                    <a:pt x="1749" y="645"/>
                  </a:lnTo>
                  <a:lnTo>
                    <a:pt x="1757" y="716"/>
                  </a:lnTo>
                  <a:lnTo>
                    <a:pt x="1765" y="645"/>
                  </a:lnTo>
                  <a:lnTo>
                    <a:pt x="1773" y="446"/>
                  </a:lnTo>
                  <a:lnTo>
                    <a:pt x="1781" y="629"/>
                  </a:lnTo>
                  <a:lnTo>
                    <a:pt x="1789" y="684"/>
                  </a:lnTo>
                  <a:lnTo>
                    <a:pt x="1796" y="605"/>
                  </a:lnTo>
                  <a:lnTo>
                    <a:pt x="1804" y="573"/>
                  </a:lnTo>
                  <a:lnTo>
                    <a:pt x="1820" y="732"/>
                  </a:lnTo>
                  <a:lnTo>
                    <a:pt x="1828" y="597"/>
                  </a:lnTo>
                  <a:lnTo>
                    <a:pt x="1836" y="446"/>
                  </a:lnTo>
                  <a:lnTo>
                    <a:pt x="1844" y="637"/>
                  </a:lnTo>
                  <a:lnTo>
                    <a:pt x="1852" y="613"/>
                  </a:lnTo>
                  <a:lnTo>
                    <a:pt x="1860" y="565"/>
                  </a:lnTo>
                  <a:lnTo>
                    <a:pt x="1868" y="692"/>
                  </a:lnTo>
                  <a:lnTo>
                    <a:pt x="1884" y="660"/>
                  </a:lnTo>
                  <a:lnTo>
                    <a:pt x="1892" y="700"/>
                  </a:lnTo>
                  <a:lnTo>
                    <a:pt x="1900" y="438"/>
                  </a:lnTo>
                  <a:lnTo>
                    <a:pt x="1908" y="645"/>
                  </a:lnTo>
                  <a:lnTo>
                    <a:pt x="1916" y="676"/>
                  </a:lnTo>
                  <a:lnTo>
                    <a:pt x="1924" y="533"/>
                  </a:lnTo>
                  <a:lnTo>
                    <a:pt x="1932" y="700"/>
                  </a:lnTo>
                  <a:lnTo>
                    <a:pt x="1948" y="764"/>
                  </a:lnTo>
                  <a:lnTo>
                    <a:pt x="1956" y="684"/>
                  </a:lnTo>
                  <a:lnTo>
                    <a:pt x="1964" y="390"/>
                  </a:lnTo>
                  <a:lnTo>
                    <a:pt x="1972" y="772"/>
                  </a:lnTo>
                  <a:lnTo>
                    <a:pt x="1980" y="676"/>
                  </a:lnTo>
                  <a:lnTo>
                    <a:pt x="1988" y="597"/>
                  </a:lnTo>
                  <a:lnTo>
                    <a:pt x="1996" y="652"/>
                  </a:lnTo>
                  <a:lnTo>
                    <a:pt x="2004" y="844"/>
                  </a:lnTo>
                  <a:lnTo>
                    <a:pt x="2020" y="740"/>
                  </a:lnTo>
                  <a:lnTo>
                    <a:pt x="2028" y="485"/>
                  </a:lnTo>
                  <a:lnTo>
                    <a:pt x="2036" y="724"/>
                  </a:lnTo>
                  <a:lnTo>
                    <a:pt x="2044" y="684"/>
                  </a:lnTo>
                  <a:lnTo>
                    <a:pt x="2052" y="629"/>
                  </a:lnTo>
                  <a:lnTo>
                    <a:pt x="2060" y="676"/>
                  </a:lnTo>
                  <a:lnTo>
                    <a:pt x="2068" y="700"/>
                  </a:lnTo>
                  <a:lnTo>
                    <a:pt x="2084" y="637"/>
                  </a:lnTo>
                  <a:lnTo>
                    <a:pt x="2092" y="246"/>
                  </a:lnTo>
                  <a:lnTo>
                    <a:pt x="2100" y="613"/>
                  </a:lnTo>
                  <a:lnTo>
                    <a:pt x="2108" y="652"/>
                  </a:lnTo>
                  <a:lnTo>
                    <a:pt x="2116" y="645"/>
                  </a:lnTo>
                  <a:lnTo>
                    <a:pt x="2124" y="613"/>
                  </a:lnTo>
                  <a:lnTo>
                    <a:pt x="2132" y="764"/>
                  </a:lnTo>
                  <a:lnTo>
                    <a:pt x="2148" y="700"/>
                  </a:lnTo>
                  <a:lnTo>
                    <a:pt x="2156" y="438"/>
                  </a:lnTo>
                  <a:lnTo>
                    <a:pt x="2164" y="700"/>
                  </a:lnTo>
                  <a:lnTo>
                    <a:pt x="2172" y="676"/>
                  </a:lnTo>
                  <a:lnTo>
                    <a:pt x="2180" y="716"/>
                  </a:lnTo>
                  <a:lnTo>
                    <a:pt x="2188" y="605"/>
                  </a:lnTo>
                  <a:lnTo>
                    <a:pt x="2196" y="724"/>
                  </a:lnTo>
                  <a:lnTo>
                    <a:pt x="2204" y="788"/>
                  </a:lnTo>
                  <a:lnTo>
                    <a:pt x="2220" y="525"/>
                  </a:lnTo>
                  <a:lnTo>
                    <a:pt x="2228" y="645"/>
                  </a:lnTo>
                  <a:lnTo>
                    <a:pt x="2236" y="660"/>
                  </a:lnTo>
                  <a:lnTo>
                    <a:pt x="2244" y="629"/>
                  </a:lnTo>
                  <a:lnTo>
                    <a:pt x="2252" y="676"/>
                  </a:lnTo>
                  <a:lnTo>
                    <a:pt x="2260" y="740"/>
                  </a:lnTo>
                  <a:lnTo>
                    <a:pt x="2268" y="724"/>
                  </a:lnTo>
                  <a:lnTo>
                    <a:pt x="2283" y="565"/>
                  </a:lnTo>
                  <a:lnTo>
                    <a:pt x="2291" y="732"/>
                  </a:lnTo>
                  <a:lnTo>
                    <a:pt x="2299" y="716"/>
                  </a:lnTo>
                  <a:lnTo>
                    <a:pt x="2307" y="565"/>
                  </a:lnTo>
                  <a:lnTo>
                    <a:pt x="2315" y="652"/>
                  </a:lnTo>
                  <a:lnTo>
                    <a:pt x="2323" y="748"/>
                  </a:lnTo>
                  <a:lnTo>
                    <a:pt x="2331" y="700"/>
                  </a:lnTo>
                  <a:lnTo>
                    <a:pt x="2339" y="374"/>
                  </a:lnTo>
                  <a:lnTo>
                    <a:pt x="2355" y="748"/>
                  </a:lnTo>
                  <a:lnTo>
                    <a:pt x="2363" y="716"/>
                  </a:lnTo>
                  <a:lnTo>
                    <a:pt x="2371" y="676"/>
                  </a:lnTo>
                  <a:lnTo>
                    <a:pt x="2379" y="740"/>
                  </a:lnTo>
                  <a:lnTo>
                    <a:pt x="2387" y="828"/>
                  </a:lnTo>
                  <a:lnTo>
                    <a:pt x="2395" y="676"/>
                  </a:lnTo>
                  <a:lnTo>
                    <a:pt x="2403" y="422"/>
                  </a:lnTo>
                  <a:lnTo>
                    <a:pt x="2419" y="637"/>
                  </a:lnTo>
                  <a:lnTo>
                    <a:pt x="2427" y="700"/>
                  </a:lnTo>
                  <a:lnTo>
                    <a:pt x="2435" y="637"/>
                  </a:lnTo>
                  <a:lnTo>
                    <a:pt x="2443" y="652"/>
                  </a:lnTo>
                  <a:lnTo>
                    <a:pt x="2451" y="700"/>
                  </a:lnTo>
                  <a:lnTo>
                    <a:pt x="2459" y="645"/>
                  </a:lnTo>
                  <a:lnTo>
                    <a:pt x="2467" y="270"/>
                  </a:lnTo>
                  <a:lnTo>
                    <a:pt x="2483" y="748"/>
                  </a:lnTo>
                  <a:lnTo>
                    <a:pt x="2491" y="652"/>
                  </a:lnTo>
                  <a:lnTo>
                    <a:pt x="2499" y="645"/>
                  </a:lnTo>
                  <a:lnTo>
                    <a:pt x="2507" y="605"/>
                  </a:lnTo>
                  <a:lnTo>
                    <a:pt x="2515" y="724"/>
                  </a:lnTo>
                  <a:lnTo>
                    <a:pt x="2523" y="565"/>
                  </a:lnTo>
                  <a:lnTo>
                    <a:pt x="2531" y="334"/>
                  </a:lnTo>
                  <a:lnTo>
                    <a:pt x="2539" y="732"/>
                  </a:lnTo>
                  <a:lnTo>
                    <a:pt x="2555" y="692"/>
                  </a:lnTo>
                  <a:lnTo>
                    <a:pt x="2563" y="629"/>
                  </a:lnTo>
                  <a:lnTo>
                    <a:pt x="2571" y="724"/>
                  </a:lnTo>
                  <a:lnTo>
                    <a:pt x="2579" y="764"/>
                  </a:lnTo>
                  <a:lnTo>
                    <a:pt x="2587" y="692"/>
                  </a:lnTo>
                  <a:lnTo>
                    <a:pt x="2595" y="270"/>
                  </a:lnTo>
                  <a:lnTo>
                    <a:pt x="2603" y="652"/>
                  </a:lnTo>
                  <a:lnTo>
                    <a:pt x="2619" y="684"/>
                  </a:lnTo>
                  <a:lnTo>
                    <a:pt x="2627" y="477"/>
                  </a:lnTo>
                  <a:lnTo>
                    <a:pt x="2635" y="613"/>
                  </a:lnTo>
                  <a:lnTo>
                    <a:pt x="2643" y="692"/>
                  </a:lnTo>
                  <a:lnTo>
                    <a:pt x="2651" y="573"/>
                  </a:lnTo>
                  <a:lnTo>
                    <a:pt x="2659" y="350"/>
                  </a:lnTo>
                  <a:lnTo>
                    <a:pt x="2667" y="645"/>
                  </a:lnTo>
                  <a:lnTo>
                    <a:pt x="2683" y="660"/>
                  </a:lnTo>
                  <a:lnTo>
                    <a:pt x="2691" y="485"/>
                  </a:lnTo>
                  <a:lnTo>
                    <a:pt x="2699" y="652"/>
                  </a:lnTo>
                  <a:lnTo>
                    <a:pt x="2707" y="700"/>
                  </a:lnTo>
                  <a:lnTo>
                    <a:pt x="2715" y="852"/>
                  </a:lnTo>
                  <a:lnTo>
                    <a:pt x="2723" y="374"/>
                  </a:lnTo>
                  <a:lnTo>
                    <a:pt x="2731" y="652"/>
                  </a:lnTo>
                  <a:lnTo>
                    <a:pt x="2739" y="676"/>
                  </a:lnTo>
                  <a:lnTo>
                    <a:pt x="2755" y="645"/>
                  </a:lnTo>
                  <a:lnTo>
                    <a:pt x="2763" y="645"/>
                  </a:lnTo>
                  <a:lnTo>
                    <a:pt x="2770" y="788"/>
                  </a:lnTo>
                  <a:lnTo>
                    <a:pt x="2778" y="637"/>
                  </a:lnTo>
                  <a:lnTo>
                    <a:pt x="2786" y="398"/>
                  </a:lnTo>
                  <a:lnTo>
                    <a:pt x="2794" y="700"/>
                  </a:lnTo>
                  <a:lnTo>
                    <a:pt x="2802" y="652"/>
                  </a:lnTo>
                  <a:lnTo>
                    <a:pt x="2818" y="645"/>
                  </a:lnTo>
                  <a:lnTo>
                    <a:pt x="2826" y="573"/>
                  </a:lnTo>
                  <a:lnTo>
                    <a:pt x="2834" y="732"/>
                  </a:lnTo>
                  <a:lnTo>
                    <a:pt x="2842" y="780"/>
                  </a:lnTo>
                  <a:lnTo>
                    <a:pt x="2850" y="390"/>
                  </a:lnTo>
                  <a:lnTo>
                    <a:pt x="2858" y="605"/>
                  </a:lnTo>
                  <a:lnTo>
                    <a:pt x="2866" y="652"/>
                  </a:lnTo>
                  <a:lnTo>
                    <a:pt x="2882" y="637"/>
                  </a:lnTo>
                  <a:lnTo>
                    <a:pt x="2890" y="652"/>
                  </a:lnTo>
                  <a:lnTo>
                    <a:pt x="2898" y="740"/>
                  </a:lnTo>
                  <a:lnTo>
                    <a:pt x="2906" y="820"/>
                  </a:lnTo>
                  <a:lnTo>
                    <a:pt x="2914" y="374"/>
                  </a:lnTo>
                  <a:lnTo>
                    <a:pt x="2922" y="692"/>
                  </a:lnTo>
                  <a:lnTo>
                    <a:pt x="2930" y="660"/>
                  </a:lnTo>
                  <a:lnTo>
                    <a:pt x="2938" y="684"/>
                  </a:lnTo>
                  <a:lnTo>
                    <a:pt x="2954" y="589"/>
                  </a:lnTo>
                  <a:lnTo>
                    <a:pt x="2962" y="716"/>
                  </a:lnTo>
                  <a:lnTo>
                    <a:pt x="2970" y="684"/>
                  </a:lnTo>
                  <a:lnTo>
                    <a:pt x="2978" y="461"/>
                  </a:lnTo>
                  <a:lnTo>
                    <a:pt x="2986" y="660"/>
                  </a:lnTo>
                  <a:lnTo>
                    <a:pt x="2994" y="660"/>
                  </a:lnTo>
                  <a:lnTo>
                    <a:pt x="3002" y="589"/>
                  </a:lnTo>
                  <a:lnTo>
                    <a:pt x="3018" y="652"/>
                  </a:lnTo>
                  <a:lnTo>
                    <a:pt x="3026" y="740"/>
                  </a:lnTo>
                  <a:lnTo>
                    <a:pt x="3034" y="613"/>
                  </a:lnTo>
                  <a:lnTo>
                    <a:pt x="3042" y="342"/>
                  </a:lnTo>
                  <a:lnTo>
                    <a:pt x="3050" y="740"/>
                  </a:lnTo>
                  <a:lnTo>
                    <a:pt x="3058" y="684"/>
                  </a:lnTo>
                  <a:lnTo>
                    <a:pt x="3066" y="700"/>
                  </a:lnTo>
                  <a:lnTo>
                    <a:pt x="3082" y="652"/>
                  </a:lnTo>
                  <a:lnTo>
                    <a:pt x="3090" y="732"/>
                  </a:lnTo>
                  <a:lnTo>
                    <a:pt x="3098" y="732"/>
                  </a:lnTo>
                  <a:lnTo>
                    <a:pt x="3106" y="382"/>
                  </a:lnTo>
                  <a:lnTo>
                    <a:pt x="3114" y="748"/>
                  </a:lnTo>
                  <a:lnTo>
                    <a:pt x="3122" y="660"/>
                  </a:lnTo>
                  <a:lnTo>
                    <a:pt x="3130" y="597"/>
                  </a:lnTo>
                  <a:lnTo>
                    <a:pt x="3138" y="652"/>
                  </a:lnTo>
                  <a:lnTo>
                    <a:pt x="3154" y="732"/>
                  </a:lnTo>
                  <a:lnTo>
                    <a:pt x="3162" y="700"/>
                  </a:lnTo>
                  <a:lnTo>
                    <a:pt x="3170" y="143"/>
                  </a:lnTo>
                  <a:lnTo>
                    <a:pt x="3178" y="732"/>
                  </a:lnTo>
                  <a:lnTo>
                    <a:pt x="3186" y="660"/>
                  </a:lnTo>
                  <a:lnTo>
                    <a:pt x="3194" y="652"/>
                  </a:lnTo>
                  <a:lnTo>
                    <a:pt x="3202" y="660"/>
                  </a:lnTo>
                  <a:lnTo>
                    <a:pt x="3218" y="748"/>
                  </a:lnTo>
                  <a:lnTo>
                    <a:pt x="3226" y="660"/>
                  </a:lnTo>
                  <a:lnTo>
                    <a:pt x="3234" y="485"/>
                  </a:lnTo>
                  <a:lnTo>
                    <a:pt x="3242" y="764"/>
                  </a:lnTo>
                  <a:lnTo>
                    <a:pt x="3250" y="629"/>
                  </a:lnTo>
                  <a:lnTo>
                    <a:pt x="3257" y="613"/>
                  </a:lnTo>
                  <a:lnTo>
                    <a:pt x="3265" y="637"/>
                  </a:lnTo>
                  <a:lnTo>
                    <a:pt x="3273" y="629"/>
                  </a:lnTo>
                  <a:lnTo>
                    <a:pt x="3289" y="573"/>
                  </a:lnTo>
                  <a:lnTo>
                    <a:pt x="3297" y="119"/>
                  </a:lnTo>
                  <a:lnTo>
                    <a:pt x="3305" y="629"/>
                  </a:lnTo>
                  <a:lnTo>
                    <a:pt x="3313" y="613"/>
                  </a:lnTo>
                  <a:lnTo>
                    <a:pt x="3321" y="637"/>
                  </a:lnTo>
                  <a:lnTo>
                    <a:pt x="3329" y="700"/>
                  </a:lnTo>
                  <a:lnTo>
                    <a:pt x="3337" y="740"/>
                  </a:lnTo>
                  <a:lnTo>
                    <a:pt x="3353" y="605"/>
                  </a:lnTo>
                  <a:lnTo>
                    <a:pt x="3361" y="732"/>
                  </a:lnTo>
                  <a:lnTo>
                    <a:pt x="3369" y="867"/>
                  </a:lnTo>
                  <a:lnTo>
                    <a:pt x="3377" y="899"/>
                  </a:lnTo>
                  <a:lnTo>
                    <a:pt x="3385" y="907"/>
                  </a:lnTo>
                  <a:lnTo>
                    <a:pt x="3393" y="1066"/>
                  </a:lnTo>
                  <a:lnTo>
                    <a:pt x="3401" y="1074"/>
                  </a:lnTo>
                  <a:lnTo>
                    <a:pt x="3417" y="1114"/>
                  </a:lnTo>
                  <a:lnTo>
                    <a:pt x="3425" y="1019"/>
                  </a:lnTo>
                  <a:lnTo>
                    <a:pt x="3433" y="1250"/>
                  </a:lnTo>
                  <a:lnTo>
                    <a:pt x="3441" y="1250"/>
                  </a:lnTo>
                  <a:lnTo>
                    <a:pt x="3449" y="1250"/>
                  </a:lnTo>
                  <a:lnTo>
                    <a:pt x="3457" y="1250"/>
                  </a:lnTo>
                  <a:lnTo>
                    <a:pt x="3465" y="1250"/>
                  </a:lnTo>
                  <a:lnTo>
                    <a:pt x="3473" y="1250"/>
                  </a:lnTo>
                  <a:lnTo>
                    <a:pt x="3489" y="1250"/>
                  </a:lnTo>
                  <a:lnTo>
                    <a:pt x="3489" y="1250"/>
                  </a:lnTo>
                  <a:lnTo>
                    <a:pt x="3473" y="1250"/>
                  </a:lnTo>
                  <a:lnTo>
                    <a:pt x="3465" y="1250"/>
                  </a:lnTo>
                  <a:lnTo>
                    <a:pt x="3457" y="1250"/>
                  </a:lnTo>
                  <a:lnTo>
                    <a:pt x="3449" y="1250"/>
                  </a:lnTo>
                  <a:lnTo>
                    <a:pt x="3441" y="1250"/>
                  </a:lnTo>
                  <a:lnTo>
                    <a:pt x="3433" y="1250"/>
                  </a:lnTo>
                  <a:lnTo>
                    <a:pt x="3425" y="1250"/>
                  </a:lnTo>
                  <a:lnTo>
                    <a:pt x="3417" y="1250"/>
                  </a:lnTo>
                  <a:lnTo>
                    <a:pt x="3401" y="1250"/>
                  </a:lnTo>
                  <a:lnTo>
                    <a:pt x="3393" y="1250"/>
                  </a:lnTo>
                  <a:lnTo>
                    <a:pt x="3385" y="1250"/>
                  </a:lnTo>
                  <a:lnTo>
                    <a:pt x="3377" y="1250"/>
                  </a:lnTo>
                  <a:lnTo>
                    <a:pt x="3369" y="1250"/>
                  </a:lnTo>
                  <a:lnTo>
                    <a:pt x="3361" y="1250"/>
                  </a:lnTo>
                  <a:lnTo>
                    <a:pt x="3353" y="1250"/>
                  </a:lnTo>
                  <a:lnTo>
                    <a:pt x="3337" y="1250"/>
                  </a:lnTo>
                  <a:lnTo>
                    <a:pt x="3329" y="1250"/>
                  </a:lnTo>
                  <a:lnTo>
                    <a:pt x="3321" y="1250"/>
                  </a:lnTo>
                  <a:lnTo>
                    <a:pt x="3313" y="1250"/>
                  </a:lnTo>
                  <a:lnTo>
                    <a:pt x="3305" y="1250"/>
                  </a:lnTo>
                  <a:lnTo>
                    <a:pt x="3297" y="1250"/>
                  </a:lnTo>
                  <a:lnTo>
                    <a:pt x="3289" y="1250"/>
                  </a:lnTo>
                  <a:lnTo>
                    <a:pt x="3273" y="1250"/>
                  </a:lnTo>
                  <a:lnTo>
                    <a:pt x="3265" y="1250"/>
                  </a:lnTo>
                  <a:lnTo>
                    <a:pt x="3257" y="1250"/>
                  </a:lnTo>
                  <a:lnTo>
                    <a:pt x="3250" y="1250"/>
                  </a:lnTo>
                  <a:lnTo>
                    <a:pt x="3242" y="1250"/>
                  </a:lnTo>
                  <a:lnTo>
                    <a:pt x="3234" y="1250"/>
                  </a:lnTo>
                  <a:lnTo>
                    <a:pt x="3226" y="1250"/>
                  </a:lnTo>
                  <a:lnTo>
                    <a:pt x="3218" y="1250"/>
                  </a:lnTo>
                  <a:lnTo>
                    <a:pt x="3202" y="1250"/>
                  </a:lnTo>
                  <a:lnTo>
                    <a:pt x="3194" y="1250"/>
                  </a:lnTo>
                  <a:lnTo>
                    <a:pt x="3186" y="1250"/>
                  </a:lnTo>
                  <a:lnTo>
                    <a:pt x="3178" y="1250"/>
                  </a:lnTo>
                  <a:lnTo>
                    <a:pt x="3170" y="1250"/>
                  </a:lnTo>
                  <a:lnTo>
                    <a:pt x="3162" y="1250"/>
                  </a:lnTo>
                  <a:lnTo>
                    <a:pt x="3154" y="1250"/>
                  </a:lnTo>
                  <a:lnTo>
                    <a:pt x="3138" y="1250"/>
                  </a:lnTo>
                  <a:lnTo>
                    <a:pt x="3130" y="1250"/>
                  </a:lnTo>
                  <a:lnTo>
                    <a:pt x="3122" y="1250"/>
                  </a:lnTo>
                  <a:lnTo>
                    <a:pt x="3114" y="1250"/>
                  </a:lnTo>
                  <a:lnTo>
                    <a:pt x="3106" y="1250"/>
                  </a:lnTo>
                  <a:lnTo>
                    <a:pt x="3098" y="1250"/>
                  </a:lnTo>
                  <a:lnTo>
                    <a:pt x="3090" y="1250"/>
                  </a:lnTo>
                  <a:lnTo>
                    <a:pt x="3082" y="1250"/>
                  </a:lnTo>
                  <a:lnTo>
                    <a:pt x="3066" y="1250"/>
                  </a:lnTo>
                  <a:lnTo>
                    <a:pt x="3058" y="1250"/>
                  </a:lnTo>
                  <a:lnTo>
                    <a:pt x="3050" y="1250"/>
                  </a:lnTo>
                  <a:lnTo>
                    <a:pt x="3042" y="1250"/>
                  </a:lnTo>
                  <a:lnTo>
                    <a:pt x="3034" y="1250"/>
                  </a:lnTo>
                  <a:lnTo>
                    <a:pt x="3026" y="1250"/>
                  </a:lnTo>
                  <a:lnTo>
                    <a:pt x="3018" y="1250"/>
                  </a:lnTo>
                  <a:lnTo>
                    <a:pt x="3002" y="1250"/>
                  </a:lnTo>
                  <a:lnTo>
                    <a:pt x="2994" y="1250"/>
                  </a:lnTo>
                  <a:lnTo>
                    <a:pt x="2986" y="1250"/>
                  </a:lnTo>
                  <a:lnTo>
                    <a:pt x="2978" y="1250"/>
                  </a:lnTo>
                  <a:lnTo>
                    <a:pt x="2970" y="1250"/>
                  </a:lnTo>
                  <a:lnTo>
                    <a:pt x="2962" y="1250"/>
                  </a:lnTo>
                  <a:lnTo>
                    <a:pt x="2954" y="1250"/>
                  </a:lnTo>
                  <a:lnTo>
                    <a:pt x="2938" y="1250"/>
                  </a:lnTo>
                  <a:lnTo>
                    <a:pt x="2930" y="1250"/>
                  </a:lnTo>
                  <a:lnTo>
                    <a:pt x="2922" y="1250"/>
                  </a:lnTo>
                  <a:lnTo>
                    <a:pt x="2914" y="1250"/>
                  </a:lnTo>
                  <a:lnTo>
                    <a:pt x="2906" y="1250"/>
                  </a:lnTo>
                  <a:lnTo>
                    <a:pt x="2898" y="1250"/>
                  </a:lnTo>
                  <a:lnTo>
                    <a:pt x="2890" y="1250"/>
                  </a:lnTo>
                  <a:lnTo>
                    <a:pt x="2882" y="1250"/>
                  </a:lnTo>
                  <a:lnTo>
                    <a:pt x="2866" y="1250"/>
                  </a:lnTo>
                  <a:lnTo>
                    <a:pt x="2858" y="1250"/>
                  </a:lnTo>
                  <a:lnTo>
                    <a:pt x="2850" y="1250"/>
                  </a:lnTo>
                  <a:lnTo>
                    <a:pt x="2842" y="1250"/>
                  </a:lnTo>
                  <a:lnTo>
                    <a:pt x="2834" y="1250"/>
                  </a:lnTo>
                  <a:lnTo>
                    <a:pt x="2826" y="1250"/>
                  </a:lnTo>
                  <a:lnTo>
                    <a:pt x="2818" y="1250"/>
                  </a:lnTo>
                  <a:lnTo>
                    <a:pt x="2802" y="1250"/>
                  </a:lnTo>
                  <a:lnTo>
                    <a:pt x="2794" y="1250"/>
                  </a:lnTo>
                  <a:lnTo>
                    <a:pt x="2786" y="1250"/>
                  </a:lnTo>
                  <a:lnTo>
                    <a:pt x="2778" y="1250"/>
                  </a:lnTo>
                  <a:lnTo>
                    <a:pt x="2770" y="1250"/>
                  </a:lnTo>
                  <a:lnTo>
                    <a:pt x="2763" y="1250"/>
                  </a:lnTo>
                  <a:lnTo>
                    <a:pt x="2755" y="1250"/>
                  </a:lnTo>
                  <a:lnTo>
                    <a:pt x="2739" y="1250"/>
                  </a:lnTo>
                  <a:lnTo>
                    <a:pt x="2731" y="1250"/>
                  </a:lnTo>
                  <a:lnTo>
                    <a:pt x="2723" y="1250"/>
                  </a:lnTo>
                  <a:lnTo>
                    <a:pt x="2715" y="1250"/>
                  </a:lnTo>
                  <a:lnTo>
                    <a:pt x="2707" y="1250"/>
                  </a:lnTo>
                  <a:lnTo>
                    <a:pt x="2699" y="1250"/>
                  </a:lnTo>
                  <a:lnTo>
                    <a:pt x="2691" y="1250"/>
                  </a:lnTo>
                  <a:lnTo>
                    <a:pt x="2683" y="1250"/>
                  </a:lnTo>
                  <a:lnTo>
                    <a:pt x="2667" y="1250"/>
                  </a:lnTo>
                  <a:lnTo>
                    <a:pt x="2659" y="1250"/>
                  </a:lnTo>
                  <a:lnTo>
                    <a:pt x="2651" y="1250"/>
                  </a:lnTo>
                  <a:lnTo>
                    <a:pt x="2643" y="1250"/>
                  </a:lnTo>
                  <a:lnTo>
                    <a:pt x="2635" y="1250"/>
                  </a:lnTo>
                  <a:lnTo>
                    <a:pt x="2627" y="1250"/>
                  </a:lnTo>
                  <a:lnTo>
                    <a:pt x="2619" y="1250"/>
                  </a:lnTo>
                  <a:lnTo>
                    <a:pt x="2603" y="1250"/>
                  </a:lnTo>
                  <a:lnTo>
                    <a:pt x="2595" y="1250"/>
                  </a:lnTo>
                  <a:lnTo>
                    <a:pt x="2587" y="1250"/>
                  </a:lnTo>
                  <a:lnTo>
                    <a:pt x="2579" y="1250"/>
                  </a:lnTo>
                  <a:lnTo>
                    <a:pt x="2571" y="1250"/>
                  </a:lnTo>
                  <a:lnTo>
                    <a:pt x="2563" y="1250"/>
                  </a:lnTo>
                  <a:lnTo>
                    <a:pt x="2555" y="1250"/>
                  </a:lnTo>
                  <a:lnTo>
                    <a:pt x="2539" y="1250"/>
                  </a:lnTo>
                  <a:lnTo>
                    <a:pt x="2531" y="1250"/>
                  </a:lnTo>
                  <a:lnTo>
                    <a:pt x="2523" y="1250"/>
                  </a:lnTo>
                  <a:lnTo>
                    <a:pt x="2515" y="1250"/>
                  </a:lnTo>
                  <a:lnTo>
                    <a:pt x="2507" y="1250"/>
                  </a:lnTo>
                  <a:lnTo>
                    <a:pt x="2499" y="1250"/>
                  </a:lnTo>
                  <a:lnTo>
                    <a:pt x="2491" y="1250"/>
                  </a:lnTo>
                  <a:lnTo>
                    <a:pt x="2483" y="1250"/>
                  </a:lnTo>
                  <a:lnTo>
                    <a:pt x="2467" y="1250"/>
                  </a:lnTo>
                  <a:lnTo>
                    <a:pt x="2459" y="1250"/>
                  </a:lnTo>
                  <a:lnTo>
                    <a:pt x="2451" y="1250"/>
                  </a:lnTo>
                  <a:lnTo>
                    <a:pt x="2443" y="1250"/>
                  </a:lnTo>
                  <a:lnTo>
                    <a:pt x="2435" y="1250"/>
                  </a:lnTo>
                  <a:lnTo>
                    <a:pt x="2427" y="1250"/>
                  </a:lnTo>
                  <a:lnTo>
                    <a:pt x="2419" y="1250"/>
                  </a:lnTo>
                  <a:lnTo>
                    <a:pt x="2403" y="1250"/>
                  </a:lnTo>
                  <a:lnTo>
                    <a:pt x="2395" y="1250"/>
                  </a:lnTo>
                  <a:lnTo>
                    <a:pt x="2387" y="1250"/>
                  </a:lnTo>
                  <a:lnTo>
                    <a:pt x="2379" y="1250"/>
                  </a:lnTo>
                  <a:lnTo>
                    <a:pt x="2371" y="1250"/>
                  </a:lnTo>
                  <a:lnTo>
                    <a:pt x="2363" y="1250"/>
                  </a:lnTo>
                  <a:lnTo>
                    <a:pt x="2355" y="1250"/>
                  </a:lnTo>
                  <a:lnTo>
                    <a:pt x="2339" y="1250"/>
                  </a:lnTo>
                  <a:lnTo>
                    <a:pt x="2331" y="1250"/>
                  </a:lnTo>
                  <a:lnTo>
                    <a:pt x="2323" y="1250"/>
                  </a:lnTo>
                  <a:lnTo>
                    <a:pt x="2315" y="1250"/>
                  </a:lnTo>
                  <a:lnTo>
                    <a:pt x="2307" y="1250"/>
                  </a:lnTo>
                  <a:lnTo>
                    <a:pt x="2299" y="1250"/>
                  </a:lnTo>
                  <a:lnTo>
                    <a:pt x="2291" y="1250"/>
                  </a:lnTo>
                  <a:lnTo>
                    <a:pt x="2283" y="1250"/>
                  </a:lnTo>
                  <a:lnTo>
                    <a:pt x="2268" y="1250"/>
                  </a:lnTo>
                  <a:lnTo>
                    <a:pt x="2260" y="1250"/>
                  </a:lnTo>
                  <a:lnTo>
                    <a:pt x="2252" y="1250"/>
                  </a:lnTo>
                  <a:lnTo>
                    <a:pt x="2244" y="1250"/>
                  </a:lnTo>
                  <a:lnTo>
                    <a:pt x="2236" y="1250"/>
                  </a:lnTo>
                  <a:lnTo>
                    <a:pt x="2228" y="1250"/>
                  </a:lnTo>
                  <a:lnTo>
                    <a:pt x="2220" y="1250"/>
                  </a:lnTo>
                  <a:lnTo>
                    <a:pt x="2204" y="1250"/>
                  </a:lnTo>
                  <a:lnTo>
                    <a:pt x="2196" y="1250"/>
                  </a:lnTo>
                  <a:lnTo>
                    <a:pt x="2188" y="1250"/>
                  </a:lnTo>
                  <a:lnTo>
                    <a:pt x="2180" y="1250"/>
                  </a:lnTo>
                  <a:lnTo>
                    <a:pt x="2172" y="1250"/>
                  </a:lnTo>
                  <a:lnTo>
                    <a:pt x="2164" y="1250"/>
                  </a:lnTo>
                  <a:lnTo>
                    <a:pt x="2156" y="1250"/>
                  </a:lnTo>
                  <a:lnTo>
                    <a:pt x="2148" y="1250"/>
                  </a:lnTo>
                  <a:lnTo>
                    <a:pt x="2132" y="1250"/>
                  </a:lnTo>
                  <a:lnTo>
                    <a:pt x="2124" y="1250"/>
                  </a:lnTo>
                  <a:lnTo>
                    <a:pt x="2116" y="1250"/>
                  </a:lnTo>
                  <a:lnTo>
                    <a:pt x="2108" y="1250"/>
                  </a:lnTo>
                  <a:lnTo>
                    <a:pt x="2100" y="1250"/>
                  </a:lnTo>
                  <a:lnTo>
                    <a:pt x="2092" y="1250"/>
                  </a:lnTo>
                  <a:lnTo>
                    <a:pt x="2084" y="1250"/>
                  </a:lnTo>
                  <a:lnTo>
                    <a:pt x="2068" y="1250"/>
                  </a:lnTo>
                  <a:lnTo>
                    <a:pt x="2060" y="1250"/>
                  </a:lnTo>
                  <a:lnTo>
                    <a:pt x="2052" y="1250"/>
                  </a:lnTo>
                  <a:lnTo>
                    <a:pt x="2044" y="1250"/>
                  </a:lnTo>
                  <a:lnTo>
                    <a:pt x="2036" y="1250"/>
                  </a:lnTo>
                  <a:lnTo>
                    <a:pt x="2028" y="1250"/>
                  </a:lnTo>
                  <a:lnTo>
                    <a:pt x="2020" y="1250"/>
                  </a:lnTo>
                  <a:lnTo>
                    <a:pt x="2004" y="1250"/>
                  </a:lnTo>
                  <a:lnTo>
                    <a:pt x="1996" y="1250"/>
                  </a:lnTo>
                  <a:lnTo>
                    <a:pt x="1988" y="1250"/>
                  </a:lnTo>
                  <a:lnTo>
                    <a:pt x="1980" y="1250"/>
                  </a:lnTo>
                  <a:lnTo>
                    <a:pt x="1972" y="1250"/>
                  </a:lnTo>
                  <a:lnTo>
                    <a:pt x="1964" y="1250"/>
                  </a:lnTo>
                  <a:lnTo>
                    <a:pt x="1956" y="1250"/>
                  </a:lnTo>
                  <a:lnTo>
                    <a:pt x="1948" y="1250"/>
                  </a:lnTo>
                  <a:lnTo>
                    <a:pt x="1932" y="1250"/>
                  </a:lnTo>
                  <a:lnTo>
                    <a:pt x="1924" y="1250"/>
                  </a:lnTo>
                  <a:lnTo>
                    <a:pt x="1916" y="1250"/>
                  </a:lnTo>
                  <a:lnTo>
                    <a:pt x="1908" y="1250"/>
                  </a:lnTo>
                  <a:lnTo>
                    <a:pt x="1900" y="1250"/>
                  </a:lnTo>
                  <a:lnTo>
                    <a:pt x="1892" y="1250"/>
                  </a:lnTo>
                  <a:lnTo>
                    <a:pt x="1884" y="1250"/>
                  </a:lnTo>
                  <a:lnTo>
                    <a:pt x="1868" y="1250"/>
                  </a:lnTo>
                  <a:lnTo>
                    <a:pt x="1860" y="1250"/>
                  </a:lnTo>
                  <a:lnTo>
                    <a:pt x="1852" y="1250"/>
                  </a:lnTo>
                  <a:lnTo>
                    <a:pt x="1844" y="1250"/>
                  </a:lnTo>
                  <a:lnTo>
                    <a:pt x="1836" y="1250"/>
                  </a:lnTo>
                  <a:lnTo>
                    <a:pt x="1828" y="1250"/>
                  </a:lnTo>
                  <a:lnTo>
                    <a:pt x="1820" y="1250"/>
                  </a:lnTo>
                  <a:lnTo>
                    <a:pt x="1804" y="1250"/>
                  </a:lnTo>
                  <a:lnTo>
                    <a:pt x="1796" y="1250"/>
                  </a:lnTo>
                  <a:lnTo>
                    <a:pt x="1789" y="1250"/>
                  </a:lnTo>
                  <a:lnTo>
                    <a:pt x="1781" y="1250"/>
                  </a:lnTo>
                  <a:lnTo>
                    <a:pt x="1773" y="1250"/>
                  </a:lnTo>
                  <a:lnTo>
                    <a:pt x="1765" y="1250"/>
                  </a:lnTo>
                  <a:lnTo>
                    <a:pt x="1757" y="1250"/>
                  </a:lnTo>
                  <a:lnTo>
                    <a:pt x="1749" y="1250"/>
                  </a:lnTo>
                  <a:lnTo>
                    <a:pt x="1733" y="1250"/>
                  </a:lnTo>
                  <a:lnTo>
                    <a:pt x="1725" y="1250"/>
                  </a:lnTo>
                  <a:lnTo>
                    <a:pt x="1717" y="1250"/>
                  </a:lnTo>
                  <a:lnTo>
                    <a:pt x="1709" y="1250"/>
                  </a:lnTo>
                  <a:lnTo>
                    <a:pt x="1701" y="1250"/>
                  </a:lnTo>
                  <a:lnTo>
                    <a:pt x="1693" y="1250"/>
                  </a:lnTo>
                  <a:lnTo>
                    <a:pt x="1685" y="1250"/>
                  </a:lnTo>
                  <a:lnTo>
                    <a:pt x="1669" y="1250"/>
                  </a:lnTo>
                  <a:lnTo>
                    <a:pt x="1661" y="1250"/>
                  </a:lnTo>
                  <a:lnTo>
                    <a:pt x="1653" y="1250"/>
                  </a:lnTo>
                  <a:lnTo>
                    <a:pt x="1645" y="1250"/>
                  </a:lnTo>
                  <a:lnTo>
                    <a:pt x="1637" y="1250"/>
                  </a:lnTo>
                  <a:lnTo>
                    <a:pt x="1629" y="1250"/>
                  </a:lnTo>
                  <a:lnTo>
                    <a:pt x="1621" y="1250"/>
                  </a:lnTo>
                  <a:lnTo>
                    <a:pt x="1605" y="1250"/>
                  </a:lnTo>
                  <a:lnTo>
                    <a:pt x="1597" y="1250"/>
                  </a:lnTo>
                  <a:lnTo>
                    <a:pt x="1589" y="1250"/>
                  </a:lnTo>
                  <a:lnTo>
                    <a:pt x="1581" y="1250"/>
                  </a:lnTo>
                  <a:lnTo>
                    <a:pt x="1573" y="1250"/>
                  </a:lnTo>
                  <a:lnTo>
                    <a:pt x="1565" y="1250"/>
                  </a:lnTo>
                  <a:lnTo>
                    <a:pt x="1557" y="1250"/>
                  </a:lnTo>
                  <a:lnTo>
                    <a:pt x="1549" y="1250"/>
                  </a:lnTo>
                  <a:lnTo>
                    <a:pt x="1533" y="1250"/>
                  </a:lnTo>
                  <a:lnTo>
                    <a:pt x="1525" y="1250"/>
                  </a:lnTo>
                  <a:lnTo>
                    <a:pt x="1517" y="1250"/>
                  </a:lnTo>
                  <a:lnTo>
                    <a:pt x="1509" y="1250"/>
                  </a:lnTo>
                  <a:lnTo>
                    <a:pt x="1501" y="1250"/>
                  </a:lnTo>
                  <a:lnTo>
                    <a:pt x="1493" y="1250"/>
                  </a:lnTo>
                  <a:lnTo>
                    <a:pt x="1485" y="1250"/>
                  </a:lnTo>
                  <a:lnTo>
                    <a:pt x="1469" y="1250"/>
                  </a:lnTo>
                  <a:lnTo>
                    <a:pt x="1461" y="1250"/>
                  </a:lnTo>
                  <a:lnTo>
                    <a:pt x="1453" y="1250"/>
                  </a:lnTo>
                  <a:lnTo>
                    <a:pt x="1445" y="1250"/>
                  </a:lnTo>
                  <a:lnTo>
                    <a:pt x="1437" y="1250"/>
                  </a:lnTo>
                  <a:lnTo>
                    <a:pt x="1429" y="1250"/>
                  </a:lnTo>
                  <a:lnTo>
                    <a:pt x="1421" y="1250"/>
                  </a:lnTo>
                  <a:lnTo>
                    <a:pt x="1405" y="1250"/>
                  </a:lnTo>
                  <a:lnTo>
                    <a:pt x="1397" y="1250"/>
                  </a:lnTo>
                  <a:lnTo>
                    <a:pt x="1389" y="1250"/>
                  </a:lnTo>
                  <a:lnTo>
                    <a:pt x="1381" y="1250"/>
                  </a:lnTo>
                  <a:lnTo>
                    <a:pt x="1373" y="1250"/>
                  </a:lnTo>
                  <a:lnTo>
                    <a:pt x="1365" y="1250"/>
                  </a:lnTo>
                  <a:lnTo>
                    <a:pt x="1357" y="1250"/>
                  </a:lnTo>
                  <a:lnTo>
                    <a:pt x="1349" y="1250"/>
                  </a:lnTo>
                  <a:lnTo>
                    <a:pt x="1333" y="1250"/>
                  </a:lnTo>
                  <a:lnTo>
                    <a:pt x="1325" y="1250"/>
                  </a:lnTo>
                  <a:lnTo>
                    <a:pt x="1317" y="1250"/>
                  </a:lnTo>
                  <a:lnTo>
                    <a:pt x="1309" y="1250"/>
                  </a:lnTo>
                  <a:lnTo>
                    <a:pt x="1301" y="1250"/>
                  </a:lnTo>
                  <a:lnTo>
                    <a:pt x="1294" y="1250"/>
                  </a:lnTo>
                  <a:lnTo>
                    <a:pt x="1286" y="1250"/>
                  </a:lnTo>
                  <a:lnTo>
                    <a:pt x="1270" y="1250"/>
                  </a:lnTo>
                  <a:lnTo>
                    <a:pt x="1262" y="1250"/>
                  </a:lnTo>
                  <a:lnTo>
                    <a:pt x="1254" y="1250"/>
                  </a:lnTo>
                  <a:lnTo>
                    <a:pt x="1246" y="1250"/>
                  </a:lnTo>
                  <a:lnTo>
                    <a:pt x="1238" y="1250"/>
                  </a:lnTo>
                  <a:lnTo>
                    <a:pt x="1230" y="1250"/>
                  </a:lnTo>
                  <a:lnTo>
                    <a:pt x="1222" y="1250"/>
                  </a:lnTo>
                  <a:lnTo>
                    <a:pt x="1214" y="1250"/>
                  </a:lnTo>
                  <a:lnTo>
                    <a:pt x="1198" y="1250"/>
                  </a:lnTo>
                  <a:lnTo>
                    <a:pt x="1190" y="1250"/>
                  </a:lnTo>
                  <a:lnTo>
                    <a:pt x="1182" y="1250"/>
                  </a:lnTo>
                  <a:lnTo>
                    <a:pt x="1174" y="1250"/>
                  </a:lnTo>
                  <a:lnTo>
                    <a:pt x="1166" y="1250"/>
                  </a:lnTo>
                  <a:lnTo>
                    <a:pt x="1158" y="1250"/>
                  </a:lnTo>
                  <a:lnTo>
                    <a:pt x="1150" y="1250"/>
                  </a:lnTo>
                  <a:lnTo>
                    <a:pt x="1134" y="1250"/>
                  </a:lnTo>
                  <a:lnTo>
                    <a:pt x="1126" y="1250"/>
                  </a:lnTo>
                  <a:lnTo>
                    <a:pt x="1118" y="1250"/>
                  </a:lnTo>
                  <a:lnTo>
                    <a:pt x="1110" y="1250"/>
                  </a:lnTo>
                  <a:lnTo>
                    <a:pt x="1102" y="1250"/>
                  </a:lnTo>
                  <a:lnTo>
                    <a:pt x="1094" y="1250"/>
                  </a:lnTo>
                  <a:lnTo>
                    <a:pt x="1086" y="1250"/>
                  </a:lnTo>
                  <a:lnTo>
                    <a:pt x="1070" y="1250"/>
                  </a:lnTo>
                  <a:lnTo>
                    <a:pt x="1062" y="1250"/>
                  </a:lnTo>
                  <a:lnTo>
                    <a:pt x="1054" y="1250"/>
                  </a:lnTo>
                  <a:lnTo>
                    <a:pt x="1046" y="1250"/>
                  </a:lnTo>
                  <a:lnTo>
                    <a:pt x="1038" y="1250"/>
                  </a:lnTo>
                  <a:lnTo>
                    <a:pt x="1030" y="1250"/>
                  </a:lnTo>
                  <a:lnTo>
                    <a:pt x="1022" y="1250"/>
                  </a:lnTo>
                  <a:lnTo>
                    <a:pt x="1014" y="1250"/>
                  </a:lnTo>
                  <a:lnTo>
                    <a:pt x="998" y="1250"/>
                  </a:lnTo>
                  <a:lnTo>
                    <a:pt x="990" y="1250"/>
                  </a:lnTo>
                  <a:lnTo>
                    <a:pt x="982" y="1250"/>
                  </a:lnTo>
                  <a:lnTo>
                    <a:pt x="974" y="1250"/>
                  </a:lnTo>
                  <a:lnTo>
                    <a:pt x="966" y="1250"/>
                  </a:lnTo>
                  <a:lnTo>
                    <a:pt x="958" y="1250"/>
                  </a:lnTo>
                  <a:lnTo>
                    <a:pt x="950" y="1250"/>
                  </a:lnTo>
                  <a:lnTo>
                    <a:pt x="934" y="1250"/>
                  </a:lnTo>
                  <a:lnTo>
                    <a:pt x="926" y="1250"/>
                  </a:lnTo>
                  <a:lnTo>
                    <a:pt x="918" y="1250"/>
                  </a:lnTo>
                  <a:lnTo>
                    <a:pt x="910" y="1250"/>
                  </a:lnTo>
                  <a:lnTo>
                    <a:pt x="902" y="1250"/>
                  </a:lnTo>
                  <a:lnTo>
                    <a:pt x="894" y="1250"/>
                  </a:lnTo>
                  <a:lnTo>
                    <a:pt x="886" y="1250"/>
                  </a:lnTo>
                  <a:lnTo>
                    <a:pt x="870" y="1250"/>
                  </a:lnTo>
                  <a:lnTo>
                    <a:pt x="862" y="1250"/>
                  </a:lnTo>
                  <a:lnTo>
                    <a:pt x="854" y="1250"/>
                  </a:lnTo>
                  <a:lnTo>
                    <a:pt x="846" y="1250"/>
                  </a:lnTo>
                  <a:lnTo>
                    <a:pt x="838" y="1250"/>
                  </a:lnTo>
                  <a:lnTo>
                    <a:pt x="830" y="1250"/>
                  </a:lnTo>
                  <a:lnTo>
                    <a:pt x="822" y="1250"/>
                  </a:lnTo>
                  <a:lnTo>
                    <a:pt x="814" y="1250"/>
                  </a:lnTo>
                  <a:lnTo>
                    <a:pt x="799" y="1250"/>
                  </a:lnTo>
                  <a:lnTo>
                    <a:pt x="791" y="1250"/>
                  </a:lnTo>
                  <a:lnTo>
                    <a:pt x="783" y="1250"/>
                  </a:lnTo>
                  <a:lnTo>
                    <a:pt x="775" y="1250"/>
                  </a:lnTo>
                  <a:lnTo>
                    <a:pt x="767" y="1250"/>
                  </a:lnTo>
                  <a:lnTo>
                    <a:pt x="759" y="1250"/>
                  </a:lnTo>
                  <a:lnTo>
                    <a:pt x="751" y="1250"/>
                  </a:lnTo>
                  <a:lnTo>
                    <a:pt x="735" y="1250"/>
                  </a:lnTo>
                  <a:lnTo>
                    <a:pt x="727" y="1250"/>
                  </a:lnTo>
                  <a:lnTo>
                    <a:pt x="719" y="1250"/>
                  </a:lnTo>
                  <a:lnTo>
                    <a:pt x="711" y="1250"/>
                  </a:lnTo>
                  <a:lnTo>
                    <a:pt x="703" y="1250"/>
                  </a:lnTo>
                  <a:lnTo>
                    <a:pt x="695" y="1250"/>
                  </a:lnTo>
                  <a:lnTo>
                    <a:pt x="687" y="1250"/>
                  </a:lnTo>
                  <a:lnTo>
                    <a:pt x="671" y="1250"/>
                  </a:lnTo>
                  <a:lnTo>
                    <a:pt x="663" y="1250"/>
                  </a:lnTo>
                  <a:lnTo>
                    <a:pt x="655" y="1250"/>
                  </a:lnTo>
                  <a:lnTo>
                    <a:pt x="647" y="1250"/>
                  </a:lnTo>
                  <a:lnTo>
                    <a:pt x="639" y="1250"/>
                  </a:lnTo>
                  <a:lnTo>
                    <a:pt x="631" y="1250"/>
                  </a:lnTo>
                  <a:lnTo>
                    <a:pt x="623" y="1250"/>
                  </a:lnTo>
                  <a:lnTo>
                    <a:pt x="615" y="1250"/>
                  </a:lnTo>
                  <a:lnTo>
                    <a:pt x="599" y="1250"/>
                  </a:lnTo>
                  <a:lnTo>
                    <a:pt x="591" y="1250"/>
                  </a:lnTo>
                  <a:lnTo>
                    <a:pt x="583" y="1250"/>
                  </a:lnTo>
                  <a:lnTo>
                    <a:pt x="575" y="1250"/>
                  </a:lnTo>
                  <a:lnTo>
                    <a:pt x="567" y="1250"/>
                  </a:lnTo>
                  <a:lnTo>
                    <a:pt x="559" y="1250"/>
                  </a:lnTo>
                  <a:lnTo>
                    <a:pt x="551" y="1250"/>
                  </a:lnTo>
                  <a:lnTo>
                    <a:pt x="535" y="1250"/>
                  </a:lnTo>
                  <a:lnTo>
                    <a:pt x="527" y="1250"/>
                  </a:lnTo>
                  <a:lnTo>
                    <a:pt x="519" y="1250"/>
                  </a:lnTo>
                  <a:lnTo>
                    <a:pt x="511" y="1250"/>
                  </a:lnTo>
                  <a:lnTo>
                    <a:pt x="503" y="1250"/>
                  </a:lnTo>
                  <a:lnTo>
                    <a:pt x="495" y="1250"/>
                  </a:lnTo>
                  <a:lnTo>
                    <a:pt x="487" y="1250"/>
                  </a:lnTo>
                  <a:lnTo>
                    <a:pt x="471" y="1250"/>
                  </a:lnTo>
                  <a:lnTo>
                    <a:pt x="463" y="1250"/>
                  </a:lnTo>
                  <a:lnTo>
                    <a:pt x="455" y="1250"/>
                  </a:lnTo>
                  <a:lnTo>
                    <a:pt x="447" y="1250"/>
                  </a:lnTo>
                  <a:lnTo>
                    <a:pt x="439" y="1250"/>
                  </a:lnTo>
                  <a:lnTo>
                    <a:pt x="431" y="1250"/>
                  </a:lnTo>
                  <a:lnTo>
                    <a:pt x="423" y="1250"/>
                  </a:lnTo>
                  <a:lnTo>
                    <a:pt x="415" y="1250"/>
                  </a:lnTo>
                  <a:lnTo>
                    <a:pt x="399" y="1250"/>
                  </a:lnTo>
                  <a:lnTo>
                    <a:pt x="391" y="1250"/>
                  </a:lnTo>
                  <a:lnTo>
                    <a:pt x="383" y="1250"/>
                  </a:lnTo>
                  <a:lnTo>
                    <a:pt x="375" y="1250"/>
                  </a:lnTo>
                  <a:lnTo>
                    <a:pt x="367" y="1250"/>
                  </a:lnTo>
                  <a:lnTo>
                    <a:pt x="359" y="1250"/>
                  </a:lnTo>
                  <a:lnTo>
                    <a:pt x="351" y="1250"/>
                  </a:lnTo>
                  <a:lnTo>
                    <a:pt x="335" y="1250"/>
                  </a:lnTo>
                  <a:lnTo>
                    <a:pt x="327" y="1250"/>
                  </a:lnTo>
                  <a:lnTo>
                    <a:pt x="320" y="1250"/>
                  </a:lnTo>
                  <a:lnTo>
                    <a:pt x="312" y="1250"/>
                  </a:lnTo>
                  <a:lnTo>
                    <a:pt x="304" y="1250"/>
                  </a:lnTo>
                  <a:lnTo>
                    <a:pt x="296" y="1250"/>
                  </a:lnTo>
                  <a:lnTo>
                    <a:pt x="288" y="1250"/>
                  </a:lnTo>
                  <a:lnTo>
                    <a:pt x="280" y="1250"/>
                  </a:lnTo>
                  <a:lnTo>
                    <a:pt x="264" y="1250"/>
                  </a:lnTo>
                  <a:lnTo>
                    <a:pt x="256" y="1250"/>
                  </a:lnTo>
                  <a:lnTo>
                    <a:pt x="248" y="1250"/>
                  </a:lnTo>
                  <a:lnTo>
                    <a:pt x="240" y="1250"/>
                  </a:lnTo>
                  <a:lnTo>
                    <a:pt x="232" y="1250"/>
                  </a:lnTo>
                  <a:lnTo>
                    <a:pt x="224" y="1250"/>
                  </a:lnTo>
                  <a:lnTo>
                    <a:pt x="216" y="1250"/>
                  </a:lnTo>
                  <a:lnTo>
                    <a:pt x="200" y="1250"/>
                  </a:lnTo>
                  <a:lnTo>
                    <a:pt x="192" y="1250"/>
                  </a:lnTo>
                  <a:lnTo>
                    <a:pt x="184" y="1250"/>
                  </a:lnTo>
                  <a:lnTo>
                    <a:pt x="176" y="1250"/>
                  </a:lnTo>
                  <a:lnTo>
                    <a:pt x="168" y="1250"/>
                  </a:lnTo>
                  <a:lnTo>
                    <a:pt x="160" y="1250"/>
                  </a:lnTo>
                  <a:lnTo>
                    <a:pt x="152" y="1250"/>
                  </a:lnTo>
                  <a:lnTo>
                    <a:pt x="136" y="1250"/>
                  </a:lnTo>
                  <a:lnTo>
                    <a:pt x="128" y="1250"/>
                  </a:lnTo>
                  <a:lnTo>
                    <a:pt x="120" y="1250"/>
                  </a:lnTo>
                  <a:lnTo>
                    <a:pt x="112" y="1250"/>
                  </a:lnTo>
                  <a:lnTo>
                    <a:pt x="104" y="1250"/>
                  </a:lnTo>
                  <a:lnTo>
                    <a:pt x="96" y="1250"/>
                  </a:lnTo>
                  <a:lnTo>
                    <a:pt x="88" y="1250"/>
                  </a:lnTo>
                  <a:lnTo>
                    <a:pt x="80" y="1250"/>
                  </a:lnTo>
                  <a:lnTo>
                    <a:pt x="64" y="1250"/>
                  </a:lnTo>
                  <a:lnTo>
                    <a:pt x="56" y="1250"/>
                  </a:lnTo>
                  <a:lnTo>
                    <a:pt x="48" y="1250"/>
                  </a:lnTo>
                  <a:lnTo>
                    <a:pt x="40" y="1250"/>
                  </a:lnTo>
                  <a:lnTo>
                    <a:pt x="32" y="1250"/>
                  </a:lnTo>
                  <a:lnTo>
                    <a:pt x="24" y="1250"/>
                  </a:lnTo>
                  <a:lnTo>
                    <a:pt x="16" y="1250"/>
                  </a:lnTo>
                  <a:lnTo>
                    <a:pt x="0" y="1250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919191"/>
            </a:solidFill>
            <a:ln w="12700">
              <a:solidFill>
                <a:srgbClr val="00220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2205"/>
                </a:highlight>
              </a:endParaRPr>
            </a:p>
          </p:txBody>
        </p:sp>
        <p:sp>
          <p:nvSpPr>
            <p:cNvPr id="148487" name="Line 7">
              <a:extLst>
                <a:ext uri="{FF2B5EF4-FFF2-40B4-BE49-F238E27FC236}">
                  <a16:creationId xmlns:a16="http://schemas.microsoft.com/office/drawing/2014/main" id="{7AAAFD2F-CC89-B148-A779-8E760F9BDF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1" y="2347"/>
              <a:ext cx="1" cy="1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488" name="Line 8">
              <a:extLst>
                <a:ext uri="{FF2B5EF4-FFF2-40B4-BE49-F238E27FC236}">
                  <a16:creationId xmlns:a16="http://schemas.microsoft.com/office/drawing/2014/main" id="{8B502932-5904-CB47-A26B-7D893C2A8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3597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489" name="Line 9">
              <a:extLst>
                <a:ext uri="{FF2B5EF4-FFF2-40B4-BE49-F238E27FC236}">
                  <a16:creationId xmlns:a16="http://schemas.microsoft.com/office/drawing/2014/main" id="{EB9F7967-62C4-2146-835A-E94AC16B1A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1" y="3597"/>
              <a:ext cx="348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490" name="Line 10">
              <a:extLst>
                <a:ext uri="{FF2B5EF4-FFF2-40B4-BE49-F238E27FC236}">
                  <a16:creationId xmlns:a16="http://schemas.microsoft.com/office/drawing/2014/main" id="{824F4533-4FC4-A64E-99E8-B7589CB77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3437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491" name="Line 11">
              <a:extLst>
                <a:ext uri="{FF2B5EF4-FFF2-40B4-BE49-F238E27FC236}">
                  <a16:creationId xmlns:a16="http://schemas.microsoft.com/office/drawing/2014/main" id="{99B90107-DE5C-7247-9E05-516E45A22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3286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492" name="Line 12">
              <a:extLst>
                <a:ext uri="{FF2B5EF4-FFF2-40B4-BE49-F238E27FC236}">
                  <a16:creationId xmlns:a16="http://schemas.microsoft.com/office/drawing/2014/main" id="{DEB0434E-DC18-6347-AC6A-BCEC2A3AD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3127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493" name="Line 13">
              <a:extLst>
                <a:ext uri="{FF2B5EF4-FFF2-40B4-BE49-F238E27FC236}">
                  <a16:creationId xmlns:a16="http://schemas.microsoft.com/office/drawing/2014/main" id="{6AC17F50-DE1E-1A4F-A48B-6D4B26F6D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2968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494" name="Line 14">
              <a:extLst>
                <a:ext uri="{FF2B5EF4-FFF2-40B4-BE49-F238E27FC236}">
                  <a16:creationId xmlns:a16="http://schemas.microsoft.com/office/drawing/2014/main" id="{BE6171F6-2508-5146-B47F-259972DC4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2816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495" name="Line 15">
              <a:extLst>
                <a:ext uri="{FF2B5EF4-FFF2-40B4-BE49-F238E27FC236}">
                  <a16:creationId xmlns:a16="http://schemas.microsoft.com/office/drawing/2014/main" id="{E99AAAFE-B311-0045-8C87-34C6E82CB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2657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496" name="Line 16">
              <a:extLst>
                <a:ext uri="{FF2B5EF4-FFF2-40B4-BE49-F238E27FC236}">
                  <a16:creationId xmlns:a16="http://schemas.microsoft.com/office/drawing/2014/main" id="{080DEA37-F60C-A340-B133-ED7A34E03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2498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497" name="Line 17">
              <a:extLst>
                <a:ext uri="{FF2B5EF4-FFF2-40B4-BE49-F238E27FC236}">
                  <a16:creationId xmlns:a16="http://schemas.microsoft.com/office/drawing/2014/main" id="{A2C15E35-6A45-8C49-90AD-4409D001C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2347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90" name="Rectangle 18">
              <a:extLst>
                <a:ext uri="{FF2B5EF4-FFF2-40B4-BE49-F238E27FC236}">
                  <a16:creationId xmlns:a16="http://schemas.microsoft.com/office/drawing/2014/main" id="{99360FA4-23E6-D747-8785-9B8C982D3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3501"/>
              <a:ext cx="81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>
                  <a:latin typeface="Helvetica" pitchFamily="2" charset="0"/>
                </a:rPr>
                <a:t>0</a:t>
              </a:r>
              <a:endParaRPr lang="en-US" altLang="en-US" sz="2100" b="1"/>
            </a:p>
          </p:txBody>
        </p:sp>
        <p:sp>
          <p:nvSpPr>
            <p:cNvPr id="28691" name="Rectangle 19">
              <a:extLst>
                <a:ext uri="{FF2B5EF4-FFF2-40B4-BE49-F238E27FC236}">
                  <a16:creationId xmlns:a16="http://schemas.microsoft.com/office/drawing/2014/main" id="{2F995DD8-97CD-E444-9A14-234617F5F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3191"/>
              <a:ext cx="28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>
                  <a:latin typeface="Helvetica" pitchFamily="2" charset="0"/>
                </a:rPr>
                <a:t>0.04</a:t>
              </a:r>
              <a:endParaRPr lang="en-US" altLang="en-US" sz="2100" b="1"/>
            </a:p>
          </p:txBody>
        </p:sp>
        <p:sp>
          <p:nvSpPr>
            <p:cNvPr id="28692" name="Rectangle 20">
              <a:extLst>
                <a:ext uri="{FF2B5EF4-FFF2-40B4-BE49-F238E27FC236}">
                  <a16:creationId xmlns:a16="http://schemas.microsoft.com/office/drawing/2014/main" id="{221A40B0-038B-314A-8247-147823373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2880"/>
              <a:ext cx="28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>
                  <a:latin typeface="Helvetica" pitchFamily="2" charset="0"/>
                </a:rPr>
                <a:t>0.08</a:t>
              </a:r>
              <a:endParaRPr lang="en-US" altLang="en-US" sz="2100" b="1"/>
            </a:p>
          </p:txBody>
        </p:sp>
        <p:sp>
          <p:nvSpPr>
            <p:cNvPr id="28693" name="Rectangle 21">
              <a:extLst>
                <a:ext uri="{FF2B5EF4-FFF2-40B4-BE49-F238E27FC236}">
                  <a16:creationId xmlns:a16="http://schemas.microsoft.com/office/drawing/2014/main" id="{7ABE8879-25C7-FC48-AFFA-154FE7FAE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" y="2578"/>
              <a:ext cx="28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>
                  <a:latin typeface="Helvetica" pitchFamily="2" charset="0"/>
                </a:rPr>
                <a:t>0.12</a:t>
              </a:r>
              <a:endParaRPr lang="en-US" altLang="en-US" sz="2100" b="1"/>
            </a:p>
          </p:txBody>
        </p:sp>
        <p:sp>
          <p:nvSpPr>
            <p:cNvPr id="28694" name="Rectangle 22">
              <a:extLst>
                <a:ext uri="{FF2B5EF4-FFF2-40B4-BE49-F238E27FC236}">
                  <a16:creationId xmlns:a16="http://schemas.microsoft.com/office/drawing/2014/main" id="{4067C2A6-5DA3-5A40-84F8-20BF07925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2267"/>
              <a:ext cx="28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>
                  <a:latin typeface="Helvetica" pitchFamily="2" charset="0"/>
                </a:rPr>
                <a:t>0.16</a:t>
              </a:r>
              <a:endParaRPr lang="en-US" altLang="en-US" sz="2100" b="1"/>
            </a:p>
          </p:txBody>
        </p:sp>
        <p:sp>
          <p:nvSpPr>
            <p:cNvPr id="28695" name="Rectangle 23">
              <a:extLst>
                <a:ext uri="{FF2B5EF4-FFF2-40B4-BE49-F238E27FC236}">
                  <a16:creationId xmlns:a16="http://schemas.microsoft.com/office/drawing/2014/main" id="{3BFEF822-DB82-164D-B8D7-FDC6B29B9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2100"/>
              <a:ext cx="47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>
                  <a:latin typeface="Helvetica" pitchFamily="2" charset="0"/>
                </a:rPr>
                <a:t>gpm/in.</a:t>
              </a:r>
              <a:endParaRPr lang="en-US" altLang="en-US" sz="2100" b="1"/>
            </a:p>
          </p:txBody>
        </p:sp>
      </p:grpSp>
      <p:sp>
        <p:nvSpPr>
          <p:cNvPr id="26629" name="Rectangle 24">
            <a:extLst>
              <a:ext uri="{FF2B5EF4-FFF2-40B4-BE49-F238E27FC236}">
                <a16:creationId xmlns:a16="http://schemas.microsoft.com/office/drawing/2014/main" id="{1A527EA2-FA08-9F4B-89AD-AF88AB882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86400" y="4343400"/>
            <a:ext cx="3015471" cy="1057725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5000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625" tIns="19050" rIns="47625" bIns="1905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2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altLang="en-US" sz="1800" dirty="0"/>
              <a:t>300 inches wide</a:t>
            </a:r>
          </a:p>
          <a:p>
            <a:pPr eaLnBrk="1" hangingPunct="1">
              <a:lnSpc>
                <a:spcPct val="92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altLang="en-US" sz="1800" dirty="0"/>
              <a:t>45 degree nozzles</a:t>
            </a:r>
          </a:p>
          <a:p>
            <a:pPr eaLnBrk="1" hangingPunct="1">
              <a:lnSpc>
                <a:spcPct val="92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altLang="en-US" sz="1800" dirty="0"/>
              <a:t>6 inch centers</a:t>
            </a:r>
          </a:p>
          <a:p>
            <a:pPr eaLnBrk="1" hangingPunct="1">
              <a:lnSpc>
                <a:spcPct val="92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altLang="en-US" sz="1800" dirty="0"/>
              <a:t>1/2 inch pattern overlap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E3E9430B-7AE1-082B-16A8-0CE5A5B3BF9F}"/>
              </a:ext>
            </a:extLst>
          </p:cNvPr>
          <p:cNvGrpSpPr>
            <a:grpSpLocks/>
          </p:cNvGrpSpPr>
          <p:nvPr/>
        </p:nvGrpSpPr>
        <p:grpSpPr bwMode="auto">
          <a:xfrm>
            <a:off x="247113" y="3903176"/>
            <a:ext cx="4555331" cy="1656159"/>
            <a:chOff x="1022" y="2267"/>
            <a:chExt cx="3826" cy="139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8CB45322-FBF1-76F0-2688-DDD498E50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2904"/>
              <a:ext cx="3489" cy="693"/>
            </a:xfrm>
            <a:custGeom>
              <a:avLst/>
              <a:gdLst>
                <a:gd name="T0" fmla="*/ 112 w 3489"/>
                <a:gd name="T1" fmla="*/ 271 h 693"/>
                <a:gd name="T2" fmla="*/ 232 w 3489"/>
                <a:gd name="T3" fmla="*/ 48 h 693"/>
                <a:gd name="T4" fmla="*/ 351 w 3489"/>
                <a:gd name="T5" fmla="*/ 32 h 693"/>
                <a:gd name="T6" fmla="*/ 463 w 3489"/>
                <a:gd name="T7" fmla="*/ 56 h 693"/>
                <a:gd name="T8" fmla="*/ 583 w 3489"/>
                <a:gd name="T9" fmla="*/ 48 h 693"/>
                <a:gd name="T10" fmla="*/ 703 w 3489"/>
                <a:gd name="T11" fmla="*/ 72 h 693"/>
                <a:gd name="T12" fmla="*/ 822 w 3489"/>
                <a:gd name="T13" fmla="*/ 48 h 693"/>
                <a:gd name="T14" fmla="*/ 934 w 3489"/>
                <a:gd name="T15" fmla="*/ 32 h 693"/>
                <a:gd name="T16" fmla="*/ 1054 w 3489"/>
                <a:gd name="T17" fmla="*/ 32 h 693"/>
                <a:gd name="T18" fmla="*/ 1174 w 3489"/>
                <a:gd name="T19" fmla="*/ 56 h 693"/>
                <a:gd name="T20" fmla="*/ 1294 w 3489"/>
                <a:gd name="T21" fmla="*/ 56 h 693"/>
                <a:gd name="T22" fmla="*/ 1405 w 3489"/>
                <a:gd name="T23" fmla="*/ 80 h 693"/>
                <a:gd name="T24" fmla="*/ 1525 w 3489"/>
                <a:gd name="T25" fmla="*/ 56 h 693"/>
                <a:gd name="T26" fmla="*/ 1645 w 3489"/>
                <a:gd name="T27" fmla="*/ 40 h 693"/>
                <a:gd name="T28" fmla="*/ 1765 w 3489"/>
                <a:gd name="T29" fmla="*/ 72 h 693"/>
                <a:gd name="T30" fmla="*/ 1884 w 3489"/>
                <a:gd name="T31" fmla="*/ 56 h 693"/>
                <a:gd name="T32" fmla="*/ 1996 w 3489"/>
                <a:gd name="T33" fmla="*/ 103 h 693"/>
                <a:gd name="T34" fmla="*/ 2116 w 3489"/>
                <a:gd name="T35" fmla="*/ 72 h 693"/>
                <a:gd name="T36" fmla="*/ 2236 w 3489"/>
                <a:gd name="T37" fmla="*/ 119 h 693"/>
                <a:gd name="T38" fmla="*/ 2355 w 3489"/>
                <a:gd name="T39" fmla="*/ 103 h 693"/>
                <a:gd name="T40" fmla="*/ 2467 w 3489"/>
                <a:gd name="T41" fmla="*/ 56 h 693"/>
                <a:gd name="T42" fmla="*/ 2587 w 3489"/>
                <a:gd name="T43" fmla="*/ 48 h 693"/>
                <a:gd name="T44" fmla="*/ 2707 w 3489"/>
                <a:gd name="T45" fmla="*/ 56 h 693"/>
                <a:gd name="T46" fmla="*/ 2826 w 3489"/>
                <a:gd name="T47" fmla="*/ 80 h 693"/>
                <a:gd name="T48" fmla="*/ 2938 w 3489"/>
                <a:gd name="T49" fmla="*/ 88 h 693"/>
                <a:gd name="T50" fmla="*/ 3058 w 3489"/>
                <a:gd name="T51" fmla="*/ 88 h 693"/>
                <a:gd name="T52" fmla="*/ 3178 w 3489"/>
                <a:gd name="T53" fmla="*/ 80 h 693"/>
                <a:gd name="T54" fmla="*/ 3297 w 3489"/>
                <a:gd name="T55" fmla="*/ 40 h 693"/>
                <a:gd name="T56" fmla="*/ 3417 w 3489"/>
                <a:gd name="T57" fmla="*/ 478 h 693"/>
                <a:gd name="T58" fmla="*/ 3449 w 3489"/>
                <a:gd name="T59" fmla="*/ 693 h 693"/>
                <a:gd name="T60" fmla="*/ 3329 w 3489"/>
                <a:gd name="T61" fmla="*/ 693 h 693"/>
                <a:gd name="T62" fmla="*/ 3218 w 3489"/>
                <a:gd name="T63" fmla="*/ 693 h 693"/>
                <a:gd name="T64" fmla="*/ 3098 w 3489"/>
                <a:gd name="T65" fmla="*/ 693 h 693"/>
                <a:gd name="T66" fmla="*/ 2978 w 3489"/>
                <a:gd name="T67" fmla="*/ 693 h 693"/>
                <a:gd name="T68" fmla="*/ 2858 w 3489"/>
                <a:gd name="T69" fmla="*/ 693 h 693"/>
                <a:gd name="T70" fmla="*/ 2739 w 3489"/>
                <a:gd name="T71" fmla="*/ 693 h 693"/>
                <a:gd name="T72" fmla="*/ 2627 w 3489"/>
                <a:gd name="T73" fmla="*/ 693 h 693"/>
                <a:gd name="T74" fmla="*/ 2507 w 3489"/>
                <a:gd name="T75" fmla="*/ 693 h 693"/>
                <a:gd name="T76" fmla="*/ 2387 w 3489"/>
                <a:gd name="T77" fmla="*/ 693 h 693"/>
                <a:gd name="T78" fmla="*/ 2268 w 3489"/>
                <a:gd name="T79" fmla="*/ 693 h 693"/>
                <a:gd name="T80" fmla="*/ 2156 w 3489"/>
                <a:gd name="T81" fmla="*/ 693 h 693"/>
                <a:gd name="T82" fmla="*/ 2036 w 3489"/>
                <a:gd name="T83" fmla="*/ 693 h 693"/>
                <a:gd name="T84" fmla="*/ 1916 w 3489"/>
                <a:gd name="T85" fmla="*/ 693 h 693"/>
                <a:gd name="T86" fmla="*/ 1796 w 3489"/>
                <a:gd name="T87" fmla="*/ 693 h 693"/>
                <a:gd name="T88" fmla="*/ 1685 w 3489"/>
                <a:gd name="T89" fmla="*/ 693 h 693"/>
                <a:gd name="T90" fmla="*/ 1565 w 3489"/>
                <a:gd name="T91" fmla="*/ 693 h 693"/>
                <a:gd name="T92" fmla="*/ 1445 w 3489"/>
                <a:gd name="T93" fmla="*/ 693 h 693"/>
                <a:gd name="T94" fmla="*/ 1325 w 3489"/>
                <a:gd name="T95" fmla="*/ 693 h 693"/>
                <a:gd name="T96" fmla="*/ 1214 w 3489"/>
                <a:gd name="T97" fmla="*/ 693 h 693"/>
                <a:gd name="T98" fmla="*/ 1094 w 3489"/>
                <a:gd name="T99" fmla="*/ 693 h 693"/>
                <a:gd name="T100" fmla="*/ 974 w 3489"/>
                <a:gd name="T101" fmla="*/ 693 h 693"/>
                <a:gd name="T102" fmla="*/ 854 w 3489"/>
                <a:gd name="T103" fmla="*/ 693 h 693"/>
                <a:gd name="T104" fmla="*/ 735 w 3489"/>
                <a:gd name="T105" fmla="*/ 693 h 693"/>
                <a:gd name="T106" fmla="*/ 623 w 3489"/>
                <a:gd name="T107" fmla="*/ 693 h 693"/>
                <a:gd name="T108" fmla="*/ 503 w 3489"/>
                <a:gd name="T109" fmla="*/ 693 h 693"/>
                <a:gd name="T110" fmla="*/ 383 w 3489"/>
                <a:gd name="T111" fmla="*/ 693 h 693"/>
                <a:gd name="T112" fmla="*/ 264 w 3489"/>
                <a:gd name="T113" fmla="*/ 693 h 693"/>
                <a:gd name="T114" fmla="*/ 152 w 3489"/>
                <a:gd name="T115" fmla="*/ 693 h 693"/>
                <a:gd name="T116" fmla="*/ 32 w 3489"/>
                <a:gd name="T117" fmla="*/ 69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89" h="693">
                  <a:moveTo>
                    <a:pt x="0" y="677"/>
                  </a:moveTo>
                  <a:lnTo>
                    <a:pt x="16" y="661"/>
                  </a:lnTo>
                  <a:lnTo>
                    <a:pt x="24" y="645"/>
                  </a:lnTo>
                  <a:lnTo>
                    <a:pt x="32" y="629"/>
                  </a:lnTo>
                  <a:lnTo>
                    <a:pt x="40" y="597"/>
                  </a:lnTo>
                  <a:lnTo>
                    <a:pt x="48" y="573"/>
                  </a:lnTo>
                  <a:lnTo>
                    <a:pt x="56" y="549"/>
                  </a:lnTo>
                  <a:lnTo>
                    <a:pt x="64" y="501"/>
                  </a:lnTo>
                  <a:lnTo>
                    <a:pt x="80" y="462"/>
                  </a:lnTo>
                  <a:lnTo>
                    <a:pt x="88" y="406"/>
                  </a:lnTo>
                  <a:lnTo>
                    <a:pt x="96" y="358"/>
                  </a:lnTo>
                  <a:lnTo>
                    <a:pt x="104" y="310"/>
                  </a:lnTo>
                  <a:lnTo>
                    <a:pt x="112" y="271"/>
                  </a:lnTo>
                  <a:lnTo>
                    <a:pt x="120" y="223"/>
                  </a:lnTo>
                  <a:lnTo>
                    <a:pt x="128" y="183"/>
                  </a:lnTo>
                  <a:lnTo>
                    <a:pt x="136" y="159"/>
                  </a:lnTo>
                  <a:lnTo>
                    <a:pt x="152" y="127"/>
                  </a:lnTo>
                  <a:lnTo>
                    <a:pt x="160" y="103"/>
                  </a:lnTo>
                  <a:lnTo>
                    <a:pt x="168" y="80"/>
                  </a:lnTo>
                  <a:lnTo>
                    <a:pt x="176" y="72"/>
                  </a:lnTo>
                  <a:lnTo>
                    <a:pt x="184" y="56"/>
                  </a:lnTo>
                  <a:lnTo>
                    <a:pt x="192" y="40"/>
                  </a:lnTo>
                  <a:lnTo>
                    <a:pt x="200" y="48"/>
                  </a:lnTo>
                  <a:lnTo>
                    <a:pt x="216" y="48"/>
                  </a:lnTo>
                  <a:lnTo>
                    <a:pt x="224" y="40"/>
                  </a:lnTo>
                  <a:lnTo>
                    <a:pt x="232" y="48"/>
                  </a:lnTo>
                  <a:lnTo>
                    <a:pt x="240" y="40"/>
                  </a:lnTo>
                  <a:lnTo>
                    <a:pt x="248" y="48"/>
                  </a:lnTo>
                  <a:lnTo>
                    <a:pt x="256" y="48"/>
                  </a:lnTo>
                  <a:lnTo>
                    <a:pt x="264" y="72"/>
                  </a:lnTo>
                  <a:lnTo>
                    <a:pt x="280" y="56"/>
                  </a:lnTo>
                  <a:lnTo>
                    <a:pt x="288" y="72"/>
                  </a:lnTo>
                  <a:lnTo>
                    <a:pt x="296" y="72"/>
                  </a:lnTo>
                  <a:lnTo>
                    <a:pt x="304" y="72"/>
                  </a:lnTo>
                  <a:lnTo>
                    <a:pt x="312" y="40"/>
                  </a:lnTo>
                  <a:lnTo>
                    <a:pt x="319" y="40"/>
                  </a:lnTo>
                  <a:lnTo>
                    <a:pt x="327" y="40"/>
                  </a:lnTo>
                  <a:lnTo>
                    <a:pt x="335" y="32"/>
                  </a:lnTo>
                  <a:lnTo>
                    <a:pt x="351" y="32"/>
                  </a:lnTo>
                  <a:lnTo>
                    <a:pt x="359" y="32"/>
                  </a:lnTo>
                  <a:lnTo>
                    <a:pt x="367" y="32"/>
                  </a:lnTo>
                  <a:lnTo>
                    <a:pt x="375" y="40"/>
                  </a:lnTo>
                  <a:lnTo>
                    <a:pt x="383" y="40"/>
                  </a:lnTo>
                  <a:lnTo>
                    <a:pt x="391" y="32"/>
                  </a:lnTo>
                  <a:lnTo>
                    <a:pt x="399" y="32"/>
                  </a:lnTo>
                  <a:lnTo>
                    <a:pt x="415" y="16"/>
                  </a:lnTo>
                  <a:lnTo>
                    <a:pt x="423" y="32"/>
                  </a:lnTo>
                  <a:lnTo>
                    <a:pt x="431" y="40"/>
                  </a:lnTo>
                  <a:lnTo>
                    <a:pt x="439" y="48"/>
                  </a:lnTo>
                  <a:lnTo>
                    <a:pt x="447" y="48"/>
                  </a:lnTo>
                  <a:lnTo>
                    <a:pt x="455" y="56"/>
                  </a:lnTo>
                  <a:lnTo>
                    <a:pt x="463" y="56"/>
                  </a:lnTo>
                  <a:lnTo>
                    <a:pt x="471" y="72"/>
                  </a:lnTo>
                  <a:lnTo>
                    <a:pt x="487" y="72"/>
                  </a:lnTo>
                  <a:lnTo>
                    <a:pt x="495" y="80"/>
                  </a:lnTo>
                  <a:lnTo>
                    <a:pt x="503" y="80"/>
                  </a:lnTo>
                  <a:lnTo>
                    <a:pt x="511" y="72"/>
                  </a:lnTo>
                  <a:lnTo>
                    <a:pt x="519" y="72"/>
                  </a:lnTo>
                  <a:lnTo>
                    <a:pt x="527" y="72"/>
                  </a:lnTo>
                  <a:lnTo>
                    <a:pt x="535" y="72"/>
                  </a:lnTo>
                  <a:lnTo>
                    <a:pt x="551" y="72"/>
                  </a:lnTo>
                  <a:lnTo>
                    <a:pt x="559" y="56"/>
                  </a:lnTo>
                  <a:lnTo>
                    <a:pt x="567" y="56"/>
                  </a:lnTo>
                  <a:lnTo>
                    <a:pt x="575" y="40"/>
                  </a:lnTo>
                  <a:lnTo>
                    <a:pt x="583" y="48"/>
                  </a:lnTo>
                  <a:lnTo>
                    <a:pt x="591" y="40"/>
                  </a:lnTo>
                  <a:lnTo>
                    <a:pt x="599" y="40"/>
                  </a:lnTo>
                  <a:lnTo>
                    <a:pt x="615" y="40"/>
                  </a:lnTo>
                  <a:lnTo>
                    <a:pt x="623" y="40"/>
                  </a:lnTo>
                  <a:lnTo>
                    <a:pt x="631" y="32"/>
                  </a:lnTo>
                  <a:lnTo>
                    <a:pt x="639" y="40"/>
                  </a:lnTo>
                  <a:lnTo>
                    <a:pt x="647" y="40"/>
                  </a:lnTo>
                  <a:lnTo>
                    <a:pt x="655" y="40"/>
                  </a:lnTo>
                  <a:lnTo>
                    <a:pt x="663" y="40"/>
                  </a:lnTo>
                  <a:lnTo>
                    <a:pt x="671" y="40"/>
                  </a:lnTo>
                  <a:lnTo>
                    <a:pt x="687" y="48"/>
                  </a:lnTo>
                  <a:lnTo>
                    <a:pt x="695" y="48"/>
                  </a:lnTo>
                  <a:lnTo>
                    <a:pt x="703" y="72"/>
                  </a:lnTo>
                  <a:lnTo>
                    <a:pt x="711" y="56"/>
                  </a:lnTo>
                  <a:lnTo>
                    <a:pt x="719" y="72"/>
                  </a:lnTo>
                  <a:lnTo>
                    <a:pt x="727" y="72"/>
                  </a:lnTo>
                  <a:lnTo>
                    <a:pt x="735" y="72"/>
                  </a:lnTo>
                  <a:lnTo>
                    <a:pt x="751" y="56"/>
                  </a:lnTo>
                  <a:lnTo>
                    <a:pt x="759" y="80"/>
                  </a:lnTo>
                  <a:lnTo>
                    <a:pt x="767" y="56"/>
                  </a:lnTo>
                  <a:lnTo>
                    <a:pt x="775" y="56"/>
                  </a:lnTo>
                  <a:lnTo>
                    <a:pt x="783" y="56"/>
                  </a:lnTo>
                  <a:lnTo>
                    <a:pt x="791" y="72"/>
                  </a:lnTo>
                  <a:lnTo>
                    <a:pt x="799" y="56"/>
                  </a:lnTo>
                  <a:lnTo>
                    <a:pt x="814" y="56"/>
                  </a:lnTo>
                  <a:lnTo>
                    <a:pt x="822" y="48"/>
                  </a:lnTo>
                  <a:lnTo>
                    <a:pt x="830" y="48"/>
                  </a:lnTo>
                  <a:lnTo>
                    <a:pt x="838" y="48"/>
                  </a:lnTo>
                  <a:lnTo>
                    <a:pt x="846" y="48"/>
                  </a:lnTo>
                  <a:lnTo>
                    <a:pt x="854" y="40"/>
                  </a:lnTo>
                  <a:lnTo>
                    <a:pt x="862" y="40"/>
                  </a:lnTo>
                  <a:lnTo>
                    <a:pt x="870" y="40"/>
                  </a:lnTo>
                  <a:lnTo>
                    <a:pt x="886" y="32"/>
                  </a:lnTo>
                  <a:lnTo>
                    <a:pt x="894" y="32"/>
                  </a:lnTo>
                  <a:lnTo>
                    <a:pt x="902" y="32"/>
                  </a:lnTo>
                  <a:lnTo>
                    <a:pt x="910" y="32"/>
                  </a:lnTo>
                  <a:lnTo>
                    <a:pt x="918" y="16"/>
                  </a:lnTo>
                  <a:lnTo>
                    <a:pt x="926" y="32"/>
                  </a:lnTo>
                  <a:lnTo>
                    <a:pt x="934" y="32"/>
                  </a:lnTo>
                  <a:lnTo>
                    <a:pt x="950" y="32"/>
                  </a:lnTo>
                  <a:lnTo>
                    <a:pt x="958" y="8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2" y="8"/>
                  </a:lnTo>
                  <a:lnTo>
                    <a:pt x="990" y="8"/>
                  </a:lnTo>
                  <a:lnTo>
                    <a:pt x="998" y="16"/>
                  </a:lnTo>
                  <a:lnTo>
                    <a:pt x="1014" y="16"/>
                  </a:lnTo>
                  <a:lnTo>
                    <a:pt x="1022" y="16"/>
                  </a:lnTo>
                  <a:lnTo>
                    <a:pt x="1030" y="16"/>
                  </a:lnTo>
                  <a:lnTo>
                    <a:pt x="1038" y="16"/>
                  </a:lnTo>
                  <a:lnTo>
                    <a:pt x="1046" y="16"/>
                  </a:lnTo>
                  <a:lnTo>
                    <a:pt x="1054" y="32"/>
                  </a:lnTo>
                  <a:lnTo>
                    <a:pt x="1062" y="32"/>
                  </a:lnTo>
                  <a:lnTo>
                    <a:pt x="1070" y="32"/>
                  </a:lnTo>
                  <a:lnTo>
                    <a:pt x="1086" y="56"/>
                  </a:lnTo>
                  <a:lnTo>
                    <a:pt x="1094" y="48"/>
                  </a:lnTo>
                  <a:lnTo>
                    <a:pt x="1102" y="56"/>
                  </a:lnTo>
                  <a:lnTo>
                    <a:pt x="1110" y="56"/>
                  </a:lnTo>
                  <a:lnTo>
                    <a:pt x="1118" y="56"/>
                  </a:lnTo>
                  <a:lnTo>
                    <a:pt x="1126" y="48"/>
                  </a:lnTo>
                  <a:lnTo>
                    <a:pt x="1134" y="56"/>
                  </a:lnTo>
                  <a:lnTo>
                    <a:pt x="1150" y="56"/>
                  </a:lnTo>
                  <a:lnTo>
                    <a:pt x="1158" y="56"/>
                  </a:lnTo>
                  <a:lnTo>
                    <a:pt x="1166" y="72"/>
                  </a:lnTo>
                  <a:lnTo>
                    <a:pt x="1174" y="56"/>
                  </a:lnTo>
                  <a:lnTo>
                    <a:pt x="1182" y="56"/>
                  </a:lnTo>
                  <a:lnTo>
                    <a:pt x="1190" y="56"/>
                  </a:lnTo>
                  <a:lnTo>
                    <a:pt x="1198" y="48"/>
                  </a:lnTo>
                  <a:lnTo>
                    <a:pt x="1214" y="32"/>
                  </a:lnTo>
                  <a:lnTo>
                    <a:pt x="1222" y="40"/>
                  </a:lnTo>
                  <a:lnTo>
                    <a:pt x="1230" y="40"/>
                  </a:lnTo>
                  <a:lnTo>
                    <a:pt x="1238" y="40"/>
                  </a:lnTo>
                  <a:lnTo>
                    <a:pt x="1246" y="40"/>
                  </a:lnTo>
                  <a:lnTo>
                    <a:pt x="1254" y="40"/>
                  </a:lnTo>
                  <a:lnTo>
                    <a:pt x="1262" y="48"/>
                  </a:lnTo>
                  <a:lnTo>
                    <a:pt x="1270" y="56"/>
                  </a:lnTo>
                  <a:lnTo>
                    <a:pt x="1286" y="56"/>
                  </a:lnTo>
                  <a:lnTo>
                    <a:pt x="1294" y="56"/>
                  </a:lnTo>
                  <a:lnTo>
                    <a:pt x="1301" y="56"/>
                  </a:lnTo>
                  <a:lnTo>
                    <a:pt x="1309" y="56"/>
                  </a:lnTo>
                  <a:lnTo>
                    <a:pt x="1317" y="72"/>
                  </a:lnTo>
                  <a:lnTo>
                    <a:pt x="1325" y="56"/>
                  </a:lnTo>
                  <a:lnTo>
                    <a:pt x="1333" y="88"/>
                  </a:lnTo>
                  <a:lnTo>
                    <a:pt x="1349" y="88"/>
                  </a:lnTo>
                  <a:lnTo>
                    <a:pt x="1357" y="88"/>
                  </a:lnTo>
                  <a:lnTo>
                    <a:pt x="1365" y="88"/>
                  </a:lnTo>
                  <a:lnTo>
                    <a:pt x="1373" y="88"/>
                  </a:lnTo>
                  <a:lnTo>
                    <a:pt x="1381" y="88"/>
                  </a:lnTo>
                  <a:lnTo>
                    <a:pt x="1389" y="80"/>
                  </a:lnTo>
                  <a:lnTo>
                    <a:pt x="1397" y="80"/>
                  </a:lnTo>
                  <a:lnTo>
                    <a:pt x="1405" y="80"/>
                  </a:lnTo>
                  <a:lnTo>
                    <a:pt x="1421" y="80"/>
                  </a:lnTo>
                  <a:lnTo>
                    <a:pt x="1429" y="80"/>
                  </a:lnTo>
                  <a:lnTo>
                    <a:pt x="1437" y="88"/>
                  </a:lnTo>
                  <a:lnTo>
                    <a:pt x="1445" y="88"/>
                  </a:lnTo>
                  <a:lnTo>
                    <a:pt x="1453" y="95"/>
                  </a:lnTo>
                  <a:lnTo>
                    <a:pt x="1461" y="88"/>
                  </a:lnTo>
                  <a:lnTo>
                    <a:pt x="1469" y="88"/>
                  </a:lnTo>
                  <a:lnTo>
                    <a:pt x="1485" y="88"/>
                  </a:lnTo>
                  <a:lnTo>
                    <a:pt x="1493" y="80"/>
                  </a:lnTo>
                  <a:lnTo>
                    <a:pt x="1501" y="80"/>
                  </a:lnTo>
                  <a:lnTo>
                    <a:pt x="1509" y="80"/>
                  </a:lnTo>
                  <a:lnTo>
                    <a:pt x="1517" y="72"/>
                  </a:lnTo>
                  <a:lnTo>
                    <a:pt x="1525" y="56"/>
                  </a:lnTo>
                  <a:lnTo>
                    <a:pt x="1533" y="56"/>
                  </a:lnTo>
                  <a:lnTo>
                    <a:pt x="1549" y="48"/>
                  </a:lnTo>
                  <a:lnTo>
                    <a:pt x="1557" y="56"/>
                  </a:lnTo>
                  <a:lnTo>
                    <a:pt x="1565" y="48"/>
                  </a:lnTo>
                  <a:lnTo>
                    <a:pt x="1573" y="56"/>
                  </a:lnTo>
                  <a:lnTo>
                    <a:pt x="1581" y="72"/>
                  </a:lnTo>
                  <a:lnTo>
                    <a:pt x="1589" y="40"/>
                  </a:lnTo>
                  <a:lnTo>
                    <a:pt x="1597" y="40"/>
                  </a:lnTo>
                  <a:lnTo>
                    <a:pt x="1605" y="40"/>
                  </a:lnTo>
                  <a:lnTo>
                    <a:pt x="1621" y="48"/>
                  </a:lnTo>
                  <a:lnTo>
                    <a:pt x="1629" y="48"/>
                  </a:lnTo>
                  <a:lnTo>
                    <a:pt x="1637" y="48"/>
                  </a:lnTo>
                  <a:lnTo>
                    <a:pt x="1645" y="40"/>
                  </a:lnTo>
                  <a:lnTo>
                    <a:pt x="1653" y="56"/>
                  </a:lnTo>
                  <a:lnTo>
                    <a:pt x="1661" y="56"/>
                  </a:lnTo>
                  <a:lnTo>
                    <a:pt x="1669" y="72"/>
                  </a:lnTo>
                  <a:lnTo>
                    <a:pt x="1685" y="72"/>
                  </a:lnTo>
                  <a:lnTo>
                    <a:pt x="1693" y="72"/>
                  </a:lnTo>
                  <a:lnTo>
                    <a:pt x="1701" y="56"/>
                  </a:lnTo>
                  <a:lnTo>
                    <a:pt x="1709" y="48"/>
                  </a:lnTo>
                  <a:lnTo>
                    <a:pt x="1717" y="80"/>
                  </a:lnTo>
                  <a:lnTo>
                    <a:pt x="1725" y="72"/>
                  </a:lnTo>
                  <a:lnTo>
                    <a:pt x="1733" y="72"/>
                  </a:lnTo>
                  <a:lnTo>
                    <a:pt x="1749" y="72"/>
                  </a:lnTo>
                  <a:lnTo>
                    <a:pt x="1757" y="72"/>
                  </a:lnTo>
                  <a:lnTo>
                    <a:pt x="1765" y="72"/>
                  </a:lnTo>
                  <a:lnTo>
                    <a:pt x="1773" y="72"/>
                  </a:lnTo>
                  <a:lnTo>
                    <a:pt x="1781" y="72"/>
                  </a:lnTo>
                  <a:lnTo>
                    <a:pt x="1788" y="72"/>
                  </a:lnTo>
                  <a:lnTo>
                    <a:pt x="1796" y="56"/>
                  </a:lnTo>
                  <a:lnTo>
                    <a:pt x="1804" y="48"/>
                  </a:lnTo>
                  <a:lnTo>
                    <a:pt x="1820" y="56"/>
                  </a:lnTo>
                  <a:lnTo>
                    <a:pt x="1828" y="48"/>
                  </a:lnTo>
                  <a:lnTo>
                    <a:pt x="1836" y="56"/>
                  </a:lnTo>
                  <a:lnTo>
                    <a:pt x="1844" y="56"/>
                  </a:lnTo>
                  <a:lnTo>
                    <a:pt x="1852" y="56"/>
                  </a:lnTo>
                  <a:lnTo>
                    <a:pt x="1860" y="56"/>
                  </a:lnTo>
                  <a:lnTo>
                    <a:pt x="1868" y="48"/>
                  </a:lnTo>
                  <a:lnTo>
                    <a:pt x="1884" y="56"/>
                  </a:lnTo>
                  <a:lnTo>
                    <a:pt x="1892" y="56"/>
                  </a:lnTo>
                  <a:lnTo>
                    <a:pt x="1900" y="72"/>
                  </a:lnTo>
                  <a:lnTo>
                    <a:pt x="1908" y="72"/>
                  </a:lnTo>
                  <a:lnTo>
                    <a:pt x="1916" y="80"/>
                  </a:lnTo>
                  <a:lnTo>
                    <a:pt x="1924" y="80"/>
                  </a:lnTo>
                  <a:lnTo>
                    <a:pt x="1932" y="80"/>
                  </a:lnTo>
                  <a:lnTo>
                    <a:pt x="1948" y="80"/>
                  </a:lnTo>
                  <a:lnTo>
                    <a:pt x="1956" y="88"/>
                  </a:lnTo>
                  <a:lnTo>
                    <a:pt x="1964" y="95"/>
                  </a:lnTo>
                  <a:lnTo>
                    <a:pt x="1972" y="95"/>
                  </a:lnTo>
                  <a:lnTo>
                    <a:pt x="1980" y="103"/>
                  </a:lnTo>
                  <a:lnTo>
                    <a:pt x="1988" y="103"/>
                  </a:lnTo>
                  <a:lnTo>
                    <a:pt x="1996" y="103"/>
                  </a:lnTo>
                  <a:lnTo>
                    <a:pt x="2004" y="103"/>
                  </a:lnTo>
                  <a:lnTo>
                    <a:pt x="2020" y="103"/>
                  </a:lnTo>
                  <a:lnTo>
                    <a:pt x="2028" y="95"/>
                  </a:lnTo>
                  <a:lnTo>
                    <a:pt x="2036" y="88"/>
                  </a:lnTo>
                  <a:lnTo>
                    <a:pt x="2044" y="80"/>
                  </a:lnTo>
                  <a:lnTo>
                    <a:pt x="2052" y="80"/>
                  </a:lnTo>
                  <a:lnTo>
                    <a:pt x="2060" y="80"/>
                  </a:lnTo>
                  <a:lnTo>
                    <a:pt x="2068" y="80"/>
                  </a:lnTo>
                  <a:lnTo>
                    <a:pt x="2084" y="72"/>
                  </a:lnTo>
                  <a:lnTo>
                    <a:pt x="2092" y="72"/>
                  </a:lnTo>
                  <a:lnTo>
                    <a:pt x="2100" y="72"/>
                  </a:lnTo>
                  <a:lnTo>
                    <a:pt x="2108" y="72"/>
                  </a:lnTo>
                  <a:lnTo>
                    <a:pt x="2116" y="72"/>
                  </a:lnTo>
                  <a:lnTo>
                    <a:pt x="2124" y="72"/>
                  </a:lnTo>
                  <a:lnTo>
                    <a:pt x="2132" y="72"/>
                  </a:lnTo>
                  <a:lnTo>
                    <a:pt x="2148" y="72"/>
                  </a:lnTo>
                  <a:lnTo>
                    <a:pt x="2156" y="80"/>
                  </a:lnTo>
                  <a:lnTo>
                    <a:pt x="2164" y="95"/>
                  </a:lnTo>
                  <a:lnTo>
                    <a:pt x="2172" y="95"/>
                  </a:lnTo>
                  <a:lnTo>
                    <a:pt x="2180" y="95"/>
                  </a:lnTo>
                  <a:lnTo>
                    <a:pt x="2188" y="95"/>
                  </a:lnTo>
                  <a:lnTo>
                    <a:pt x="2196" y="103"/>
                  </a:lnTo>
                  <a:lnTo>
                    <a:pt x="2204" y="95"/>
                  </a:lnTo>
                  <a:lnTo>
                    <a:pt x="2220" y="103"/>
                  </a:lnTo>
                  <a:lnTo>
                    <a:pt x="2228" y="103"/>
                  </a:lnTo>
                  <a:lnTo>
                    <a:pt x="2236" y="119"/>
                  </a:lnTo>
                  <a:lnTo>
                    <a:pt x="2244" y="119"/>
                  </a:lnTo>
                  <a:lnTo>
                    <a:pt x="2252" y="103"/>
                  </a:lnTo>
                  <a:lnTo>
                    <a:pt x="2260" y="103"/>
                  </a:lnTo>
                  <a:lnTo>
                    <a:pt x="2268" y="103"/>
                  </a:lnTo>
                  <a:lnTo>
                    <a:pt x="2283" y="103"/>
                  </a:lnTo>
                  <a:lnTo>
                    <a:pt x="2291" y="95"/>
                  </a:lnTo>
                  <a:lnTo>
                    <a:pt x="2299" y="95"/>
                  </a:lnTo>
                  <a:lnTo>
                    <a:pt x="2307" y="103"/>
                  </a:lnTo>
                  <a:lnTo>
                    <a:pt x="2315" y="103"/>
                  </a:lnTo>
                  <a:lnTo>
                    <a:pt x="2323" y="119"/>
                  </a:lnTo>
                  <a:lnTo>
                    <a:pt x="2331" y="119"/>
                  </a:lnTo>
                  <a:lnTo>
                    <a:pt x="2339" y="119"/>
                  </a:lnTo>
                  <a:lnTo>
                    <a:pt x="2355" y="103"/>
                  </a:lnTo>
                  <a:lnTo>
                    <a:pt x="2363" y="95"/>
                  </a:lnTo>
                  <a:lnTo>
                    <a:pt x="2371" y="95"/>
                  </a:lnTo>
                  <a:lnTo>
                    <a:pt x="2379" y="103"/>
                  </a:lnTo>
                  <a:lnTo>
                    <a:pt x="2387" y="103"/>
                  </a:lnTo>
                  <a:lnTo>
                    <a:pt x="2395" y="95"/>
                  </a:lnTo>
                  <a:lnTo>
                    <a:pt x="2403" y="95"/>
                  </a:lnTo>
                  <a:lnTo>
                    <a:pt x="2419" y="88"/>
                  </a:lnTo>
                  <a:lnTo>
                    <a:pt x="2427" y="88"/>
                  </a:lnTo>
                  <a:lnTo>
                    <a:pt x="2435" y="88"/>
                  </a:lnTo>
                  <a:lnTo>
                    <a:pt x="2443" y="88"/>
                  </a:lnTo>
                  <a:lnTo>
                    <a:pt x="2451" y="80"/>
                  </a:lnTo>
                  <a:lnTo>
                    <a:pt x="2459" y="72"/>
                  </a:lnTo>
                  <a:lnTo>
                    <a:pt x="2467" y="56"/>
                  </a:lnTo>
                  <a:lnTo>
                    <a:pt x="2483" y="48"/>
                  </a:lnTo>
                  <a:lnTo>
                    <a:pt x="2491" y="56"/>
                  </a:lnTo>
                  <a:lnTo>
                    <a:pt x="2499" y="56"/>
                  </a:lnTo>
                  <a:lnTo>
                    <a:pt x="2507" y="56"/>
                  </a:lnTo>
                  <a:lnTo>
                    <a:pt x="2515" y="56"/>
                  </a:lnTo>
                  <a:lnTo>
                    <a:pt x="2523" y="72"/>
                  </a:lnTo>
                  <a:lnTo>
                    <a:pt x="2531" y="72"/>
                  </a:lnTo>
                  <a:lnTo>
                    <a:pt x="2539" y="72"/>
                  </a:lnTo>
                  <a:lnTo>
                    <a:pt x="2555" y="56"/>
                  </a:lnTo>
                  <a:lnTo>
                    <a:pt x="2563" y="72"/>
                  </a:lnTo>
                  <a:lnTo>
                    <a:pt x="2571" y="48"/>
                  </a:lnTo>
                  <a:lnTo>
                    <a:pt x="2579" y="56"/>
                  </a:lnTo>
                  <a:lnTo>
                    <a:pt x="2587" y="48"/>
                  </a:lnTo>
                  <a:lnTo>
                    <a:pt x="2595" y="48"/>
                  </a:lnTo>
                  <a:lnTo>
                    <a:pt x="2603" y="56"/>
                  </a:lnTo>
                  <a:lnTo>
                    <a:pt x="2619" y="48"/>
                  </a:lnTo>
                  <a:lnTo>
                    <a:pt x="2627" y="48"/>
                  </a:lnTo>
                  <a:lnTo>
                    <a:pt x="2635" y="40"/>
                  </a:lnTo>
                  <a:lnTo>
                    <a:pt x="2643" y="32"/>
                  </a:lnTo>
                  <a:lnTo>
                    <a:pt x="2651" y="32"/>
                  </a:lnTo>
                  <a:lnTo>
                    <a:pt x="2659" y="40"/>
                  </a:lnTo>
                  <a:lnTo>
                    <a:pt x="2667" y="48"/>
                  </a:lnTo>
                  <a:lnTo>
                    <a:pt x="2683" y="48"/>
                  </a:lnTo>
                  <a:lnTo>
                    <a:pt x="2691" y="48"/>
                  </a:lnTo>
                  <a:lnTo>
                    <a:pt x="2699" y="56"/>
                  </a:lnTo>
                  <a:lnTo>
                    <a:pt x="2707" y="56"/>
                  </a:lnTo>
                  <a:lnTo>
                    <a:pt x="2715" y="72"/>
                  </a:lnTo>
                  <a:lnTo>
                    <a:pt x="2723" y="72"/>
                  </a:lnTo>
                  <a:lnTo>
                    <a:pt x="2731" y="80"/>
                  </a:lnTo>
                  <a:lnTo>
                    <a:pt x="2739" y="80"/>
                  </a:lnTo>
                  <a:lnTo>
                    <a:pt x="2755" y="80"/>
                  </a:lnTo>
                  <a:lnTo>
                    <a:pt x="2763" y="88"/>
                  </a:lnTo>
                  <a:lnTo>
                    <a:pt x="2770" y="88"/>
                  </a:lnTo>
                  <a:lnTo>
                    <a:pt x="2778" y="88"/>
                  </a:lnTo>
                  <a:lnTo>
                    <a:pt x="2786" y="80"/>
                  </a:lnTo>
                  <a:lnTo>
                    <a:pt x="2794" y="80"/>
                  </a:lnTo>
                  <a:lnTo>
                    <a:pt x="2802" y="80"/>
                  </a:lnTo>
                  <a:lnTo>
                    <a:pt x="2818" y="80"/>
                  </a:lnTo>
                  <a:lnTo>
                    <a:pt x="2826" y="80"/>
                  </a:lnTo>
                  <a:lnTo>
                    <a:pt x="2834" y="80"/>
                  </a:lnTo>
                  <a:lnTo>
                    <a:pt x="2842" y="80"/>
                  </a:lnTo>
                  <a:lnTo>
                    <a:pt x="2850" y="88"/>
                  </a:lnTo>
                  <a:lnTo>
                    <a:pt x="2858" y="88"/>
                  </a:lnTo>
                  <a:lnTo>
                    <a:pt x="2866" y="88"/>
                  </a:lnTo>
                  <a:lnTo>
                    <a:pt x="2882" y="88"/>
                  </a:lnTo>
                  <a:lnTo>
                    <a:pt x="2890" y="88"/>
                  </a:lnTo>
                  <a:lnTo>
                    <a:pt x="2898" y="88"/>
                  </a:lnTo>
                  <a:lnTo>
                    <a:pt x="2906" y="88"/>
                  </a:lnTo>
                  <a:lnTo>
                    <a:pt x="2914" y="80"/>
                  </a:lnTo>
                  <a:lnTo>
                    <a:pt x="2922" y="88"/>
                  </a:lnTo>
                  <a:lnTo>
                    <a:pt x="2930" y="88"/>
                  </a:lnTo>
                  <a:lnTo>
                    <a:pt x="2938" y="88"/>
                  </a:lnTo>
                  <a:lnTo>
                    <a:pt x="2954" y="88"/>
                  </a:lnTo>
                  <a:lnTo>
                    <a:pt x="2962" y="88"/>
                  </a:lnTo>
                  <a:lnTo>
                    <a:pt x="2970" y="88"/>
                  </a:lnTo>
                  <a:lnTo>
                    <a:pt x="2978" y="72"/>
                  </a:lnTo>
                  <a:lnTo>
                    <a:pt x="2986" y="72"/>
                  </a:lnTo>
                  <a:lnTo>
                    <a:pt x="2994" y="72"/>
                  </a:lnTo>
                  <a:lnTo>
                    <a:pt x="3002" y="72"/>
                  </a:lnTo>
                  <a:lnTo>
                    <a:pt x="3018" y="80"/>
                  </a:lnTo>
                  <a:lnTo>
                    <a:pt x="3026" y="80"/>
                  </a:lnTo>
                  <a:lnTo>
                    <a:pt x="3034" y="80"/>
                  </a:lnTo>
                  <a:lnTo>
                    <a:pt x="3042" y="88"/>
                  </a:lnTo>
                  <a:lnTo>
                    <a:pt x="3050" y="80"/>
                  </a:lnTo>
                  <a:lnTo>
                    <a:pt x="3058" y="88"/>
                  </a:lnTo>
                  <a:lnTo>
                    <a:pt x="3066" y="88"/>
                  </a:lnTo>
                  <a:lnTo>
                    <a:pt x="3082" y="88"/>
                  </a:lnTo>
                  <a:lnTo>
                    <a:pt x="3090" y="88"/>
                  </a:lnTo>
                  <a:lnTo>
                    <a:pt x="3098" y="88"/>
                  </a:lnTo>
                  <a:lnTo>
                    <a:pt x="3106" y="88"/>
                  </a:lnTo>
                  <a:lnTo>
                    <a:pt x="3114" y="80"/>
                  </a:lnTo>
                  <a:lnTo>
                    <a:pt x="3122" y="80"/>
                  </a:lnTo>
                  <a:lnTo>
                    <a:pt x="3130" y="80"/>
                  </a:lnTo>
                  <a:lnTo>
                    <a:pt x="3138" y="72"/>
                  </a:lnTo>
                  <a:lnTo>
                    <a:pt x="3154" y="72"/>
                  </a:lnTo>
                  <a:lnTo>
                    <a:pt x="3162" y="80"/>
                  </a:lnTo>
                  <a:lnTo>
                    <a:pt x="3170" y="72"/>
                  </a:lnTo>
                  <a:lnTo>
                    <a:pt x="3178" y="80"/>
                  </a:lnTo>
                  <a:lnTo>
                    <a:pt x="3186" y="80"/>
                  </a:lnTo>
                  <a:lnTo>
                    <a:pt x="3194" y="80"/>
                  </a:lnTo>
                  <a:lnTo>
                    <a:pt x="3202" y="80"/>
                  </a:lnTo>
                  <a:lnTo>
                    <a:pt x="3218" y="80"/>
                  </a:lnTo>
                  <a:lnTo>
                    <a:pt x="3226" y="72"/>
                  </a:lnTo>
                  <a:lnTo>
                    <a:pt x="3234" y="56"/>
                  </a:lnTo>
                  <a:lnTo>
                    <a:pt x="3242" y="56"/>
                  </a:lnTo>
                  <a:lnTo>
                    <a:pt x="3250" y="48"/>
                  </a:lnTo>
                  <a:lnTo>
                    <a:pt x="3257" y="48"/>
                  </a:lnTo>
                  <a:lnTo>
                    <a:pt x="3265" y="40"/>
                  </a:lnTo>
                  <a:lnTo>
                    <a:pt x="3273" y="48"/>
                  </a:lnTo>
                  <a:lnTo>
                    <a:pt x="3289" y="48"/>
                  </a:lnTo>
                  <a:lnTo>
                    <a:pt x="3297" y="40"/>
                  </a:lnTo>
                  <a:lnTo>
                    <a:pt x="3305" y="56"/>
                  </a:lnTo>
                  <a:lnTo>
                    <a:pt x="3313" y="72"/>
                  </a:lnTo>
                  <a:lnTo>
                    <a:pt x="3321" y="88"/>
                  </a:lnTo>
                  <a:lnTo>
                    <a:pt x="3329" y="103"/>
                  </a:lnTo>
                  <a:lnTo>
                    <a:pt x="3337" y="135"/>
                  </a:lnTo>
                  <a:lnTo>
                    <a:pt x="3353" y="167"/>
                  </a:lnTo>
                  <a:lnTo>
                    <a:pt x="3361" y="207"/>
                  </a:lnTo>
                  <a:lnTo>
                    <a:pt x="3369" y="271"/>
                  </a:lnTo>
                  <a:lnTo>
                    <a:pt x="3377" y="310"/>
                  </a:lnTo>
                  <a:lnTo>
                    <a:pt x="3385" y="358"/>
                  </a:lnTo>
                  <a:lnTo>
                    <a:pt x="3393" y="398"/>
                  </a:lnTo>
                  <a:lnTo>
                    <a:pt x="3401" y="438"/>
                  </a:lnTo>
                  <a:lnTo>
                    <a:pt x="3417" y="478"/>
                  </a:lnTo>
                  <a:lnTo>
                    <a:pt x="3425" y="525"/>
                  </a:lnTo>
                  <a:lnTo>
                    <a:pt x="3433" y="565"/>
                  </a:lnTo>
                  <a:lnTo>
                    <a:pt x="3441" y="589"/>
                  </a:lnTo>
                  <a:lnTo>
                    <a:pt x="3449" y="613"/>
                  </a:lnTo>
                  <a:lnTo>
                    <a:pt x="3457" y="645"/>
                  </a:lnTo>
                  <a:lnTo>
                    <a:pt x="3465" y="653"/>
                  </a:lnTo>
                  <a:lnTo>
                    <a:pt x="3473" y="661"/>
                  </a:lnTo>
                  <a:lnTo>
                    <a:pt x="3489" y="677"/>
                  </a:lnTo>
                  <a:lnTo>
                    <a:pt x="3489" y="693"/>
                  </a:lnTo>
                  <a:lnTo>
                    <a:pt x="3473" y="693"/>
                  </a:lnTo>
                  <a:lnTo>
                    <a:pt x="3465" y="693"/>
                  </a:lnTo>
                  <a:lnTo>
                    <a:pt x="3457" y="693"/>
                  </a:lnTo>
                  <a:lnTo>
                    <a:pt x="3449" y="693"/>
                  </a:lnTo>
                  <a:lnTo>
                    <a:pt x="3441" y="693"/>
                  </a:lnTo>
                  <a:lnTo>
                    <a:pt x="3433" y="693"/>
                  </a:lnTo>
                  <a:lnTo>
                    <a:pt x="3425" y="693"/>
                  </a:lnTo>
                  <a:lnTo>
                    <a:pt x="3417" y="693"/>
                  </a:lnTo>
                  <a:lnTo>
                    <a:pt x="3401" y="693"/>
                  </a:lnTo>
                  <a:lnTo>
                    <a:pt x="3393" y="693"/>
                  </a:lnTo>
                  <a:lnTo>
                    <a:pt x="3385" y="693"/>
                  </a:lnTo>
                  <a:lnTo>
                    <a:pt x="3377" y="693"/>
                  </a:lnTo>
                  <a:lnTo>
                    <a:pt x="3369" y="693"/>
                  </a:lnTo>
                  <a:lnTo>
                    <a:pt x="3361" y="693"/>
                  </a:lnTo>
                  <a:lnTo>
                    <a:pt x="3353" y="693"/>
                  </a:lnTo>
                  <a:lnTo>
                    <a:pt x="3337" y="693"/>
                  </a:lnTo>
                  <a:lnTo>
                    <a:pt x="3329" y="693"/>
                  </a:lnTo>
                  <a:lnTo>
                    <a:pt x="3321" y="693"/>
                  </a:lnTo>
                  <a:lnTo>
                    <a:pt x="3313" y="693"/>
                  </a:lnTo>
                  <a:lnTo>
                    <a:pt x="3305" y="693"/>
                  </a:lnTo>
                  <a:lnTo>
                    <a:pt x="3297" y="693"/>
                  </a:lnTo>
                  <a:lnTo>
                    <a:pt x="3289" y="693"/>
                  </a:lnTo>
                  <a:lnTo>
                    <a:pt x="3273" y="693"/>
                  </a:lnTo>
                  <a:lnTo>
                    <a:pt x="3265" y="693"/>
                  </a:lnTo>
                  <a:lnTo>
                    <a:pt x="3257" y="693"/>
                  </a:lnTo>
                  <a:lnTo>
                    <a:pt x="3250" y="693"/>
                  </a:lnTo>
                  <a:lnTo>
                    <a:pt x="3242" y="693"/>
                  </a:lnTo>
                  <a:lnTo>
                    <a:pt x="3234" y="693"/>
                  </a:lnTo>
                  <a:lnTo>
                    <a:pt x="3226" y="693"/>
                  </a:lnTo>
                  <a:lnTo>
                    <a:pt x="3218" y="693"/>
                  </a:lnTo>
                  <a:lnTo>
                    <a:pt x="3202" y="693"/>
                  </a:lnTo>
                  <a:lnTo>
                    <a:pt x="3194" y="693"/>
                  </a:lnTo>
                  <a:lnTo>
                    <a:pt x="3186" y="693"/>
                  </a:lnTo>
                  <a:lnTo>
                    <a:pt x="3178" y="693"/>
                  </a:lnTo>
                  <a:lnTo>
                    <a:pt x="3170" y="693"/>
                  </a:lnTo>
                  <a:lnTo>
                    <a:pt x="3162" y="693"/>
                  </a:lnTo>
                  <a:lnTo>
                    <a:pt x="3154" y="693"/>
                  </a:lnTo>
                  <a:lnTo>
                    <a:pt x="3138" y="693"/>
                  </a:lnTo>
                  <a:lnTo>
                    <a:pt x="3130" y="693"/>
                  </a:lnTo>
                  <a:lnTo>
                    <a:pt x="3122" y="693"/>
                  </a:lnTo>
                  <a:lnTo>
                    <a:pt x="3114" y="693"/>
                  </a:lnTo>
                  <a:lnTo>
                    <a:pt x="3106" y="693"/>
                  </a:lnTo>
                  <a:lnTo>
                    <a:pt x="3098" y="693"/>
                  </a:lnTo>
                  <a:lnTo>
                    <a:pt x="3090" y="693"/>
                  </a:lnTo>
                  <a:lnTo>
                    <a:pt x="3082" y="693"/>
                  </a:lnTo>
                  <a:lnTo>
                    <a:pt x="3066" y="693"/>
                  </a:lnTo>
                  <a:lnTo>
                    <a:pt x="3058" y="693"/>
                  </a:lnTo>
                  <a:lnTo>
                    <a:pt x="3050" y="693"/>
                  </a:lnTo>
                  <a:lnTo>
                    <a:pt x="3042" y="693"/>
                  </a:lnTo>
                  <a:lnTo>
                    <a:pt x="3034" y="693"/>
                  </a:lnTo>
                  <a:lnTo>
                    <a:pt x="3026" y="693"/>
                  </a:lnTo>
                  <a:lnTo>
                    <a:pt x="3018" y="693"/>
                  </a:lnTo>
                  <a:lnTo>
                    <a:pt x="3002" y="693"/>
                  </a:lnTo>
                  <a:lnTo>
                    <a:pt x="2994" y="693"/>
                  </a:lnTo>
                  <a:lnTo>
                    <a:pt x="2986" y="693"/>
                  </a:lnTo>
                  <a:lnTo>
                    <a:pt x="2978" y="693"/>
                  </a:lnTo>
                  <a:lnTo>
                    <a:pt x="2970" y="693"/>
                  </a:lnTo>
                  <a:lnTo>
                    <a:pt x="2962" y="693"/>
                  </a:lnTo>
                  <a:lnTo>
                    <a:pt x="2954" y="693"/>
                  </a:lnTo>
                  <a:lnTo>
                    <a:pt x="2938" y="693"/>
                  </a:lnTo>
                  <a:lnTo>
                    <a:pt x="2930" y="693"/>
                  </a:lnTo>
                  <a:lnTo>
                    <a:pt x="2922" y="693"/>
                  </a:lnTo>
                  <a:lnTo>
                    <a:pt x="2914" y="693"/>
                  </a:lnTo>
                  <a:lnTo>
                    <a:pt x="2906" y="693"/>
                  </a:lnTo>
                  <a:lnTo>
                    <a:pt x="2898" y="693"/>
                  </a:lnTo>
                  <a:lnTo>
                    <a:pt x="2890" y="693"/>
                  </a:lnTo>
                  <a:lnTo>
                    <a:pt x="2882" y="693"/>
                  </a:lnTo>
                  <a:lnTo>
                    <a:pt x="2866" y="693"/>
                  </a:lnTo>
                  <a:lnTo>
                    <a:pt x="2858" y="693"/>
                  </a:lnTo>
                  <a:lnTo>
                    <a:pt x="2850" y="693"/>
                  </a:lnTo>
                  <a:lnTo>
                    <a:pt x="2842" y="693"/>
                  </a:lnTo>
                  <a:lnTo>
                    <a:pt x="2834" y="693"/>
                  </a:lnTo>
                  <a:lnTo>
                    <a:pt x="2826" y="693"/>
                  </a:lnTo>
                  <a:lnTo>
                    <a:pt x="2818" y="693"/>
                  </a:lnTo>
                  <a:lnTo>
                    <a:pt x="2802" y="693"/>
                  </a:lnTo>
                  <a:lnTo>
                    <a:pt x="2794" y="693"/>
                  </a:lnTo>
                  <a:lnTo>
                    <a:pt x="2786" y="693"/>
                  </a:lnTo>
                  <a:lnTo>
                    <a:pt x="2778" y="693"/>
                  </a:lnTo>
                  <a:lnTo>
                    <a:pt x="2770" y="693"/>
                  </a:lnTo>
                  <a:lnTo>
                    <a:pt x="2763" y="693"/>
                  </a:lnTo>
                  <a:lnTo>
                    <a:pt x="2755" y="693"/>
                  </a:lnTo>
                  <a:lnTo>
                    <a:pt x="2739" y="693"/>
                  </a:lnTo>
                  <a:lnTo>
                    <a:pt x="2731" y="693"/>
                  </a:lnTo>
                  <a:lnTo>
                    <a:pt x="2723" y="693"/>
                  </a:lnTo>
                  <a:lnTo>
                    <a:pt x="2715" y="693"/>
                  </a:lnTo>
                  <a:lnTo>
                    <a:pt x="2707" y="693"/>
                  </a:lnTo>
                  <a:lnTo>
                    <a:pt x="2699" y="693"/>
                  </a:lnTo>
                  <a:lnTo>
                    <a:pt x="2691" y="693"/>
                  </a:lnTo>
                  <a:lnTo>
                    <a:pt x="2683" y="693"/>
                  </a:lnTo>
                  <a:lnTo>
                    <a:pt x="2667" y="693"/>
                  </a:lnTo>
                  <a:lnTo>
                    <a:pt x="2659" y="693"/>
                  </a:lnTo>
                  <a:lnTo>
                    <a:pt x="2651" y="693"/>
                  </a:lnTo>
                  <a:lnTo>
                    <a:pt x="2643" y="693"/>
                  </a:lnTo>
                  <a:lnTo>
                    <a:pt x="2635" y="693"/>
                  </a:lnTo>
                  <a:lnTo>
                    <a:pt x="2627" y="693"/>
                  </a:lnTo>
                  <a:lnTo>
                    <a:pt x="2619" y="693"/>
                  </a:lnTo>
                  <a:lnTo>
                    <a:pt x="2603" y="693"/>
                  </a:lnTo>
                  <a:lnTo>
                    <a:pt x="2595" y="693"/>
                  </a:lnTo>
                  <a:lnTo>
                    <a:pt x="2587" y="693"/>
                  </a:lnTo>
                  <a:lnTo>
                    <a:pt x="2579" y="693"/>
                  </a:lnTo>
                  <a:lnTo>
                    <a:pt x="2571" y="693"/>
                  </a:lnTo>
                  <a:lnTo>
                    <a:pt x="2563" y="693"/>
                  </a:lnTo>
                  <a:lnTo>
                    <a:pt x="2555" y="693"/>
                  </a:lnTo>
                  <a:lnTo>
                    <a:pt x="2539" y="693"/>
                  </a:lnTo>
                  <a:lnTo>
                    <a:pt x="2531" y="693"/>
                  </a:lnTo>
                  <a:lnTo>
                    <a:pt x="2523" y="693"/>
                  </a:lnTo>
                  <a:lnTo>
                    <a:pt x="2515" y="693"/>
                  </a:lnTo>
                  <a:lnTo>
                    <a:pt x="2507" y="693"/>
                  </a:lnTo>
                  <a:lnTo>
                    <a:pt x="2499" y="693"/>
                  </a:lnTo>
                  <a:lnTo>
                    <a:pt x="2491" y="693"/>
                  </a:lnTo>
                  <a:lnTo>
                    <a:pt x="2483" y="693"/>
                  </a:lnTo>
                  <a:lnTo>
                    <a:pt x="2467" y="693"/>
                  </a:lnTo>
                  <a:lnTo>
                    <a:pt x="2459" y="693"/>
                  </a:lnTo>
                  <a:lnTo>
                    <a:pt x="2451" y="693"/>
                  </a:lnTo>
                  <a:lnTo>
                    <a:pt x="2443" y="693"/>
                  </a:lnTo>
                  <a:lnTo>
                    <a:pt x="2435" y="693"/>
                  </a:lnTo>
                  <a:lnTo>
                    <a:pt x="2427" y="693"/>
                  </a:lnTo>
                  <a:lnTo>
                    <a:pt x="2419" y="693"/>
                  </a:lnTo>
                  <a:lnTo>
                    <a:pt x="2403" y="693"/>
                  </a:lnTo>
                  <a:lnTo>
                    <a:pt x="2395" y="693"/>
                  </a:lnTo>
                  <a:lnTo>
                    <a:pt x="2387" y="693"/>
                  </a:lnTo>
                  <a:lnTo>
                    <a:pt x="2379" y="693"/>
                  </a:lnTo>
                  <a:lnTo>
                    <a:pt x="2371" y="693"/>
                  </a:lnTo>
                  <a:lnTo>
                    <a:pt x="2363" y="693"/>
                  </a:lnTo>
                  <a:lnTo>
                    <a:pt x="2355" y="693"/>
                  </a:lnTo>
                  <a:lnTo>
                    <a:pt x="2339" y="693"/>
                  </a:lnTo>
                  <a:lnTo>
                    <a:pt x="2331" y="693"/>
                  </a:lnTo>
                  <a:lnTo>
                    <a:pt x="2323" y="693"/>
                  </a:lnTo>
                  <a:lnTo>
                    <a:pt x="2315" y="693"/>
                  </a:lnTo>
                  <a:lnTo>
                    <a:pt x="2307" y="693"/>
                  </a:lnTo>
                  <a:lnTo>
                    <a:pt x="2299" y="693"/>
                  </a:lnTo>
                  <a:lnTo>
                    <a:pt x="2291" y="693"/>
                  </a:lnTo>
                  <a:lnTo>
                    <a:pt x="2283" y="693"/>
                  </a:lnTo>
                  <a:lnTo>
                    <a:pt x="2268" y="693"/>
                  </a:lnTo>
                  <a:lnTo>
                    <a:pt x="2260" y="693"/>
                  </a:lnTo>
                  <a:lnTo>
                    <a:pt x="2252" y="693"/>
                  </a:lnTo>
                  <a:lnTo>
                    <a:pt x="2244" y="693"/>
                  </a:lnTo>
                  <a:lnTo>
                    <a:pt x="2236" y="693"/>
                  </a:lnTo>
                  <a:lnTo>
                    <a:pt x="2228" y="693"/>
                  </a:lnTo>
                  <a:lnTo>
                    <a:pt x="2220" y="693"/>
                  </a:lnTo>
                  <a:lnTo>
                    <a:pt x="2204" y="693"/>
                  </a:lnTo>
                  <a:lnTo>
                    <a:pt x="2196" y="693"/>
                  </a:lnTo>
                  <a:lnTo>
                    <a:pt x="2188" y="693"/>
                  </a:lnTo>
                  <a:lnTo>
                    <a:pt x="2180" y="693"/>
                  </a:lnTo>
                  <a:lnTo>
                    <a:pt x="2172" y="693"/>
                  </a:lnTo>
                  <a:lnTo>
                    <a:pt x="2164" y="693"/>
                  </a:lnTo>
                  <a:lnTo>
                    <a:pt x="2156" y="693"/>
                  </a:lnTo>
                  <a:lnTo>
                    <a:pt x="2148" y="693"/>
                  </a:lnTo>
                  <a:lnTo>
                    <a:pt x="2132" y="693"/>
                  </a:lnTo>
                  <a:lnTo>
                    <a:pt x="2124" y="693"/>
                  </a:lnTo>
                  <a:lnTo>
                    <a:pt x="2116" y="693"/>
                  </a:lnTo>
                  <a:lnTo>
                    <a:pt x="2108" y="693"/>
                  </a:lnTo>
                  <a:lnTo>
                    <a:pt x="2100" y="693"/>
                  </a:lnTo>
                  <a:lnTo>
                    <a:pt x="2092" y="693"/>
                  </a:lnTo>
                  <a:lnTo>
                    <a:pt x="2084" y="693"/>
                  </a:lnTo>
                  <a:lnTo>
                    <a:pt x="2068" y="693"/>
                  </a:lnTo>
                  <a:lnTo>
                    <a:pt x="2060" y="693"/>
                  </a:lnTo>
                  <a:lnTo>
                    <a:pt x="2052" y="693"/>
                  </a:lnTo>
                  <a:lnTo>
                    <a:pt x="2044" y="693"/>
                  </a:lnTo>
                  <a:lnTo>
                    <a:pt x="2036" y="693"/>
                  </a:lnTo>
                  <a:lnTo>
                    <a:pt x="2028" y="693"/>
                  </a:lnTo>
                  <a:lnTo>
                    <a:pt x="2020" y="693"/>
                  </a:lnTo>
                  <a:lnTo>
                    <a:pt x="2004" y="693"/>
                  </a:lnTo>
                  <a:lnTo>
                    <a:pt x="1996" y="693"/>
                  </a:lnTo>
                  <a:lnTo>
                    <a:pt x="1988" y="693"/>
                  </a:lnTo>
                  <a:lnTo>
                    <a:pt x="1980" y="693"/>
                  </a:lnTo>
                  <a:lnTo>
                    <a:pt x="1972" y="693"/>
                  </a:lnTo>
                  <a:lnTo>
                    <a:pt x="1964" y="693"/>
                  </a:lnTo>
                  <a:lnTo>
                    <a:pt x="1956" y="693"/>
                  </a:lnTo>
                  <a:lnTo>
                    <a:pt x="1948" y="693"/>
                  </a:lnTo>
                  <a:lnTo>
                    <a:pt x="1932" y="693"/>
                  </a:lnTo>
                  <a:lnTo>
                    <a:pt x="1924" y="693"/>
                  </a:lnTo>
                  <a:lnTo>
                    <a:pt x="1916" y="693"/>
                  </a:lnTo>
                  <a:lnTo>
                    <a:pt x="1908" y="693"/>
                  </a:lnTo>
                  <a:lnTo>
                    <a:pt x="1900" y="693"/>
                  </a:lnTo>
                  <a:lnTo>
                    <a:pt x="1892" y="693"/>
                  </a:lnTo>
                  <a:lnTo>
                    <a:pt x="1884" y="693"/>
                  </a:lnTo>
                  <a:lnTo>
                    <a:pt x="1868" y="693"/>
                  </a:lnTo>
                  <a:lnTo>
                    <a:pt x="1860" y="693"/>
                  </a:lnTo>
                  <a:lnTo>
                    <a:pt x="1852" y="693"/>
                  </a:lnTo>
                  <a:lnTo>
                    <a:pt x="1844" y="693"/>
                  </a:lnTo>
                  <a:lnTo>
                    <a:pt x="1836" y="693"/>
                  </a:lnTo>
                  <a:lnTo>
                    <a:pt x="1828" y="693"/>
                  </a:lnTo>
                  <a:lnTo>
                    <a:pt x="1820" y="693"/>
                  </a:lnTo>
                  <a:lnTo>
                    <a:pt x="1804" y="693"/>
                  </a:lnTo>
                  <a:lnTo>
                    <a:pt x="1796" y="693"/>
                  </a:lnTo>
                  <a:lnTo>
                    <a:pt x="1788" y="693"/>
                  </a:lnTo>
                  <a:lnTo>
                    <a:pt x="1781" y="693"/>
                  </a:lnTo>
                  <a:lnTo>
                    <a:pt x="1773" y="693"/>
                  </a:lnTo>
                  <a:lnTo>
                    <a:pt x="1765" y="693"/>
                  </a:lnTo>
                  <a:lnTo>
                    <a:pt x="1757" y="693"/>
                  </a:lnTo>
                  <a:lnTo>
                    <a:pt x="1749" y="693"/>
                  </a:lnTo>
                  <a:lnTo>
                    <a:pt x="1733" y="693"/>
                  </a:lnTo>
                  <a:lnTo>
                    <a:pt x="1725" y="693"/>
                  </a:lnTo>
                  <a:lnTo>
                    <a:pt x="1717" y="693"/>
                  </a:lnTo>
                  <a:lnTo>
                    <a:pt x="1709" y="693"/>
                  </a:lnTo>
                  <a:lnTo>
                    <a:pt x="1701" y="693"/>
                  </a:lnTo>
                  <a:lnTo>
                    <a:pt x="1693" y="693"/>
                  </a:lnTo>
                  <a:lnTo>
                    <a:pt x="1685" y="693"/>
                  </a:lnTo>
                  <a:lnTo>
                    <a:pt x="1669" y="693"/>
                  </a:lnTo>
                  <a:lnTo>
                    <a:pt x="1661" y="693"/>
                  </a:lnTo>
                  <a:lnTo>
                    <a:pt x="1653" y="693"/>
                  </a:lnTo>
                  <a:lnTo>
                    <a:pt x="1645" y="693"/>
                  </a:lnTo>
                  <a:lnTo>
                    <a:pt x="1637" y="693"/>
                  </a:lnTo>
                  <a:lnTo>
                    <a:pt x="1629" y="693"/>
                  </a:lnTo>
                  <a:lnTo>
                    <a:pt x="1621" y="693"/>
                  </a:lnTo>
                  <a:lnTo>
                    <a:pt x="1605" y="693"/>
                  </a:lnTo>
                  <a:lnTo>
                    <a:pt x="1597" y="693"/>
                  </a:lnTo>
                  <a:lnTo>
                    <a:pt x="1589" y="693"/>
                  </a:lnTo>
                  <a:lnTo>
                    <a:pt x="1581" y="693"/>
                  </a:lnTo>
                  <a:lnTo>
                    <a:pt x="1573" y="693"/>
                  </a:lnTo>
                  <a:lnTo>
                    <a:pt x="1565" y="693"/>
                  </a:lnTo>
                  <a:lnTo>
                    <a:pt x="1557" y="693"/>
                  </a:lnTo>
                  <a:lnTo>
                    <a:pt x="1549" y="693"/>
                  </a:lnTo>
                  <a:lnTo>
                    <a:pt x="1533" y="693"/>
                  </a:lnTo>
                  <a:lnTo>
                    <a:pt x="1525" y="693"/>
                  </a:lnTo>
                  <a:lnTo>
                    <a:pt x="1517" y="693"/>
                  </a:lnTo>
                  <a:lnTo>
                    <a:pt x="1509" y="693"/>
                  </a:lnTo>
                  <a:lnTo>
                    <a:pt x="1501" y="693"/>
                  </a:lnTo>
                  <a:lnTo>
                    <a:pt x="1493" y="693"/>
                  </a:lnTo>
                  <a:lnTo>
                    <a:pt x="1485" y="693"/>
                  </a:lnTo>
                  <a:lnTo>
                    <a:pt x="1469" y="693"/>
                  </a:lnTo>
                  <a:lnTo>
                    <a:pt x="1461" y="693"/>
                  </a:lnTo>
                  <a:lnTo>
                    <a:pt x="1453" y="693"/>
                  </a:lnTo>
                  <a:lnTo>
                    <a:pt x="1445" y="693"/>
                  </a:lnTo>
                  <a:lnTo>
                    <a:pt x="1437" y="693"/>
                  </a:lnTo>
                  <a:lnTo>
                    <a:pt x="1429" y="693"/>
                  </a:lnTo>
                  <a:lnTo>
                    <a:pt x="1421" y="693"/>
                  </a:lnTo>
                  <a:lnTo>
                    <a:pt x="1405" y="693"/>
                  </a:lnTo>
                  <a:lnTo>
                    <a:pt x="1397" y="693"/>
                  </a:lnTo>
                  <a:lnTo>
                    <a:pt x="1389" y="693"/>
                  </a:lnTo>
                  <a:lnTo>
                    <a:pt x="1381" y="693"/>
                  </a:lnTo>
                  <a:lnTo>
                    <a:pt x="1373" y="693"/>
                  </a:lnTo>
                  <a:lnTo>
                    <a:pt x="1365" y="693"/>
                  </a:lnTo>
                  <a:lnTo>
                    <a:pt x="1357" y="693"/>
                  </a:lnTo>
                  <a:lnTo>
                    <a:pt x="1349" y="693"/>
                  </a:lnTo>
                  <a:lnTo>
                    <a:pt x="1333" y="693"/>
                  </a:lnTo>
                  <a:lnTo>
                    <a:pt x="1325" y="693"/>
                  </a:lnTo>
                  <a:lnTo>
                    <a:pt x="1317" y="693"/>
                  </a:lnTo>
                  <a:lnTo>
                    <a:pt x="1309" y="693"/>
                  </a:lnTo>
                  <a:lnTo>
                    <a:pt x="1301" y="693"/>
                  </a:lnTo>
                  <a:lnTo>
                    <a:pt x="1294" y="693"/>
                  </a:lnTo>
                  <a:lnTo>
                    <a:pt x="1286" y="693"/>
                  </a:lnTo>
                  <a:lnTo>
                    <a:pt x="1270" y="693"/>
                  </a:lnTo>
                  <a:lnTo>
                    <a:pt x="1262" y="693"/>
                  </a:lnTo>
                  <a:lnTo>
                    <a:pt x="1254" y="693"/>
                  </a:lnTo>
                  <a:lnTo>
                    <a:pt x="1246" y="693"/>
                  </a:lnTo>
                  <a:lnTo>
                    <a:pt x="1238" y="693"/>
                  </a:lnTo>
                  <a:lnTo>
                    <a:pt x="1230" y="693"/>
                  </a:lnTo>
                  <a:lnTo>
                    <a:pt x="1222" y="693"/>
                  </a:lnTo>
                  <a:lnTo>
                    <a:pt x="1214" y="693"/>
                  </a:lnTo>
                  <a:lnTo>
                    <a:pt x="1198" y="693"/>
                  </a:lnTo>
                  <a:lnTo>
                    <a:pt x="1190" y="693"/>
                  </a:lnTo>
                  <a:lnTo>
                    <a:pt x="1182" y="693"/>
                  </a:lnTo>
                  <a:lnTo>
                    <a:pt x="1174" y="693"/>
                  </a:lnTo>
                  <a:lnTo>
                    <a:pt x="1166" y="693"/>
                  </a:lnTo>
                  <a:lnTo>
                    <a:pt x="1158" y="693"/>
                  </a:lnTo>
                  <a:lnTo>
                    <a:pt x="1150" y="693"/>
                  </a:lnTo>
                  <a:lnTo>
                    <a:pt x="1134" y="693"/>
                  </a:lnTo>
                  <a:lnTo>
                    <a:pt x="1126" y="693"/>
                  </a:lnTo>
                  <a:lnTo>
                    <a:pt x="1118" y="693"/>
                  </a:lnTo>
                  <a:lnTo>
                    <a:pt x="1110" y="693"/>
                  </a:lnTo>
                  <a:lnTo>
                    <a:pt x="1102" y="693"/>
                  </a:lnTo>
                  <a:lnTo>
                    <a:pt x="1094" y="693"/>
                  </a:lnTo>
                  <a:lnTo>
                    <a:pt x="1086" y="693"/>
                  </a:lnTo>
                  <a:lnTo>
                    <a:pt x="1070" y="693"/>
                  </a:lnTo>
                  <a:lnTo>
                    <a:pt x="1062" y="693"/>
                  </a:lnTo>
                  <a:lnTo>
                    <a:pt x="1054" y="693"/>
                  </a:lnTo>
                  <a:lnTo>
                    <a:pt x="1046" y="693"/>
                  </a:lnTo>
                  <a:lnTo>
                    <a:pt x="1038" y="693"/>
                  </a:lnTo>
                  <a:lnTo>
                    <a:pt x="1030" y="693"/>
                  </a:lnTo>
                  <a:lnTo>
                    <a:pt x="1022" y="693"/>
                  </a:lnTo>
                  <a:lnTo>
                    <a:pt x="1014" y="693"/>
                  </a:lnTo>
                  <a:lnTo>
                    <a:pt x="998" y="693"/>
                  </a:lnTo>
                  <a:lnTo>
                    <a:pt x="990" y="693"/>
                  </a:lnTo>
                  <a:lnTo>
                    <a:pt x="982" y="693"/>
                  </a:lnTo>
                  <a:lnTo>
                    <a:pt x="974" y="693"/>
                  </a:lnTo>
                  <a:lnTo>
                    <a:pt x="966" y="693"/>
                  </a:lnTo>
                  <a:lnTo>
                    <a:pt x="958" y="693"/>
                  </a:lnTo>
                  <a:lnTo>
                    <a:pt x="950" y="693"/>
                  </a:lnTo>
                  <a:lnTo>
                    <a:pt x="934" y="693"/>
                  </a:lnTo>
                  <a:lnTo>
                    <a:pt x="926" y="693"/>
                  </a:lnTo>
                  <a:lnTo>
                    <a:pt x="918" y="693"/>
                  </a:lnTo>
                  <a:lnTo>
                    <a:pt x="910" y="693"/>
                  </a:lnTo>
                  <a:lnTo>
                    <a:pt x="902" y="693"/>
                  </a:lnTo>
                  <a:lnTo>
                    <a:pt x="894" y="693"/>
                  </a:lnTo>
                  <a:lnTo>
                    <a:pt x="886" y="693"/>
                  </a:lnTo>
                  <a:lnTo>
                    <a:pt x="870" y="693"/>
                  </a:lnTo>
                  <a:lnTo>
                    <a:pt x="862" y="693"/>
                  </a:lnTo>
                  <a:lnTo>
                    <a:pt x="854" y="693"/>
                  </a:lnTo>
                  <a:lnTo>
                    <a:pt x="846" y="693"/>
                  </a:lnTo>
                  <a:lnTo>
                    <a:pt x="838" y="693"/>
                  </a:lnTo>
                  <a:lnTo>
                    <a:pt x="830" y="693"/>
                  </a:lnTo>
                  <a:lnTo>
                    <a:pt x="822" y="693"/>
                  </a:lnTo>
                  <a:lnTo>
                    <a:pt x="814" y="693"/>
                  </a:lnTo>
                  <a:lnTo>
                    <a:pt x="799" y="693"/>
                  </a:lnTo>
                  <a:lnTo>
                    <a:pt x="791" y="693"/>
                  </a:lnTo>
                  <a:lnTo>
                    <a:pt x="783" y="693"/>
                  </a:lnTo>
                  <a:lnTo>
                    <a:pt x="775" y="693"/>
                  </a:lnTo>
                  <a:lnTo>
                    <a:pt x="767" y="693"/>
                  </a:lnTo>
                  <a:lnTo>
                    <a:pt x="759" y="693"/>
                  </a:lnTo>
                  <a:lnTo>
                    <a:pt x="751" y="693"/>
                  </a:lnTo>
                  <a:lnTo>
                    <a:pt x="735" y="693"/>
                  </a:lnTo>
                  <a:lnTo>
                    <a:pt x="727" y="693"/>
                  </a:lnTo>
                  <a:lnTo>
                    <a:pt x="719" y="693"/>
                  </a:lnTo>
                  <a:lnTo>
                    <a:pt x="711" y="693"/>
                  </a:lnTo>
                  <a:lnTo>
                    <a:pt x="703" y="693"/>
                  </a:lnTo>
                  <a:lnTo>
                    <a:pt x="695" y="693"/>
                  </a:lnTo>
                  <a:lnTo>
                    <a:pt x="687" y="693"/>
                  </a:lnTo>
                  <a:lnTo>
                    <a:pt x="671" y="693"/>
                  </a:lnTo>
                  <a:lnTo>
                    <a:pt x="663" y="693"/>
                  </a:lnTo>
                  <a:lnTo>
                    <a:pt x="655" y="693"/>
                  </a:lnTo>
                  <a:lnTo>
                    <a:pt x="647" y="693"/>
                  </a:lnTo>
                  <a:lnTo>
                    <a:pt x="639" y="693"/>
                  </a:lnTo>
                  <a:lnTo>
                    <a:pt x="631" y="693"/>
                  </a:lnTo>
                  <a:lnTo>
                    <a:pt x="623" y="693"/>
                  </a:lnTo>
                  <a:lnTo>
                    <a:pt x="615" y="693"/>
                  </a:lnTo>
                  <a:lnTo>
                    <a:pt x="599" y="693"/>
                  </a:lnTo>
                  <a:lnTo>
                    <a:pt x="591" y="693"/>
                  </a:lnTo>
                  <a:lnTo>
                    <a:pt x="583" y="693"/>
                  </a:lnTo>
                  <a:lnTo>
                    <a:pt x="575" y="693"/>
                  </a:lnTo>
                  <a:lnTo>
                    <a:pt x="567" y="693"/>
                  </a:lnTo>
                  <a:lnTo>
                    <a:pt x="559" y="693"/>
                  </a:lnTo>
                  <a:lnTo>
                    <a:pt x="551" y="693"/>
                  </a:lnTo>
                  <a:lnTo>
                    <a:pt x="535" y="693"/>
                  </a:lnTo>
                  <a:lnTo>
                    <a:pt x="527" y="693"/>
                  </a:lnTo>
                  <a:lnTo>
                    <a:pt x="519" y="693"/>
                  </a:lnTo>
                  <a:lnTo>
                    <a:pt x="511" y="693"/>
                  </a:lnTo>
                  <a:lnTo>
                    <a:pt x="503" y="693"/>
                  </a:lnTo>
                  <a:lnTo>
                    <a:pt x="495" y="693"/>
                  </a:lnTo>
                  <a:lnTo>
                    <a:pt x="487" y="693"/>
                  </a:lnTo>
                  <a:lnTo>
                    <a:pt x="471" y="693"/>
                  </a:lnTo>
                  <a:lnTo>
                    <a:pt x="463" y="693"/>
                  </a:lnTo>
                  <a:lnTo>
                    <a:pt x="455" y="693"/>
                  </a:lnTo>
                  <a:lnTo>
                    <a:pt x="447" y="693"/>
                  </a:lnTo>
                  <a:lnTo>
                    <a:pt x="439" y="693"/>
                  </a:lnTo>
                  <a:lnTo>
                    <a:pt x="431" y="693"/>
                  </a:lnTo>
                  <a:lnTo>
                    <a:pt x="423" y="693"/>
                  </a:lnTo>
                  <a:lnTo>
                    <a:pt x="415" y="693"/>
                  </a:lnTo>
                  <a:lnTo>
                    <a:pt x="399" y="693"/>
                  </a:lnTo>
                  <a:lnTo>
                    <a:pt x="391" y="693"/>
                  </a:lnTo>
                  <a:lnTo>
                    <a:pt x="383" y="693"/>
                  </a:lnTo>
                  <a:lnTo>
                    <a:pt x="375" y="693"/>
                  </a:lnTo>
                  <a:lnTo>
                    <a:pt x="367" y="693"/>
                  </a:lnTo>
                  <a:lnTo>
                    <a:pt x="359" y="693"/>
                  </a:lnTo>
                  <a:lnTo>
                    <a:pt x="351" y="693"/>
                  </a:lnTo>
                  <a:lnTo>
                    <a:pt x="335" y="693"/>
                  </a:lnTo>
                  <a:lnTo>
                    <a:pt x="327" y="693"/>
                  </a:lnTo>
                  <a:lnTo>
                    <a:pt x="319" y="693"/>
                  </a:lnTo>
                  <a:lnTo>
                    <a:pt x="312" y="693"/>
                  </a:lnTo>
                  <a:lnTo>
                    <a:pt x="304" y="693"/>
                  </a:lnTo>
                  <a:lnTo>
                    <a:pt x="296" y="693"/>
                  </a:lnTo>
                  <a:lnTo>
                    <a:pt x="288" y="693"/>
                  </a:lnTo>
                  <a:lnTo>
                    <a:pt x="280" y="693"/>
                  </a:lnTo>
                  <a:lnTo>
                    <a:pt x="264" y="693"/>
                  </a:lnTo>
                  <a:lnTo>
                    <a:pt x="256" y="693"/>
                  </a:lnTo>
                  <a:lnTo>
                    <a:pt x="248" y="693"/>
                  </a:lnTo>
                  <a:lnTo>
                    <a:pt x="240" y="693"/>
                  </a:lnTo>
                  <a:lnTo>
                    <a:pt x="232" y="693"/>
                  </a:lnTo>
                  <a:lnTo>
                    <a:pt x="224" y="693"/>
                  </a:lnTo>
                  <a:lnTo>
                    <a:pt x="216" y="693"/>
                  </a:lnTo>
                  <a:lnTo>
                    <a:pt x="200" y="693"/>
                  </a:lnTo>
                  <a:lnTo>
                    <a:pt x="192" y="693"/>
                  </a:lnTo>
                  <a:lnTo>
                    <a:pt x="184" y="693"/>
                  </a:lnTo>
                  <a:lnTo>
                    <a:pt x="176" y="693"/>
                  </a:lnTo>
                  <a:lnTo>
                    <a:pt x="168" y="693"/>
                  </a:lnTo>
                  <a:lnTo>
                    <a:pt x="160" y="693"/>
                  </a:lnTo>
                  <a:lnTo>
                    <a:pt x="152" y="693"/>
                  </a:lnTo>
                  <a:lnTo>
                    <a:pt x="136" y="693"/>
                  </a:lnTo>
                  <a:lnTo>
                    <a:pt x="128" y="693"/>
                  </a:lnTo>
                  <a:lnTo>
                    <a:pt x="120" y="693"/>
                  </a:lnTo>
                  <a:lnTo>
                    <a:pt x="112" y="693"/>
                  </a:lnTo>
                  <a:lnTo>
                    <a:pt x="104" y="693"/>
                  </a:lnTo>
                  <a:lnTo>
                    <a:pt x="96" y="693"/>
                  </a:lnTo>
                  <a:lnTo>
                    <a:pt x="88" y="693"/>
                  </a:lnTo>
                  <a:lnTo>
                    <a:pt x="80" y="693"/>
                  </a:lnTo>
                  <a:lnTo>
                    <a:pt x="64" y="693"/>
                  </a:lnTo>
                  <a:lnTo>
                    <a:pt x="56" y="693"/>
                  </a:lnTo>
                  <a:lnTo>
                    <a:pt x="48" y="693"/>
                  </a:lnTo>
                  <a:lnTo>
                    <a:pt x="40" y="693"/>
                  </a:lnTo>
                  <a:lnTo>
                    <a:pt x="32" y="693"/>
                  </a:lnTo>
                  <a:lnTo>
                    <a:pt x="24" y="693"/>
                  </a:lnTo>
                  <a:lnTo>
                    <a:pt x="16" y="693"/>
                  </a:lnTo>
                  <a:lnTo>
                    <a:pt x="0" y="693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919191"/>
            </a:solidFill>
            <a:ln w="12700">
              <a:solidFill>
                <a:srgbClr val="00220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Line 8">
              <a:extLst>
                <a:ext uri="{FF2B5EF4-FFF2-40B4-BE49-F238E27FC236}">
                  <a16:creationId xmlns:a16="http://schemas.microsoft.com/office/drawing/2014/main" id="{0E564D4B-6AAA-665D-D616-77B55A1914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1" y="2347"/>
              <a:ext cx="1" cy="1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Line 9">
              <a:extLst>
                <a:ext uri="{FF2B5EF4-FFF2-40B4-BE49-F238E27FC236}">
                  <a16:creationId xmlns:a16="http://schemas.microsoft.com/office/drawing/2014/main" id="{350D8378-017E-E709-9FA4-66A7C6AD8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3597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Line 10">
              <a:extLst>
                <a:ext uri="{FF2B5EF4-FFF2-40B4-BE49-F238E27FC236}">
                  <a16:creationId xmlns:a16="http://schemas.microsoft.com/office/drawing/2014/main" id="{8776F44C-BDED-CB1E-DB31-A8382D5AE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" y="3597"/>
              <a:ext cx="348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D854A7E4-EA19-8A2F-D379-70C44738E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3437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Line 12">
              <a:extLst>
                <a:ext uri="{FF2B5EF4-FFF2-40B4-BE49-F238E27FC236}">
                  <a16:creationId xmlns:a16="http://schemas.microsoft.com/office/drawing/2014/main" id="{F015C133-1367-2EFA-DB35-F04D3FDE0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3286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174BE809-3F93-8BBD-78D6-908651102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3127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14">
              <a:extLst>
                <a:ext uri="{FF2B5EF4-FFF2-40B4-BE49-F238E27FC236}">
                  <a16:creationId xmlns:a16="http://schemas.microsoft.com/office/drawing/2014/main" id="{AFDA3A5F-8DF6-844D-218C-61EC735CD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2968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15">
              <a:extLst>
                <a:ext uri="{FF2B5EF4-FFF2-40B4-BE49-F238E27FC236}">
                  <a16:creationId xmlns:a16="http://schemas.microsoft.com/office/drawing/2014/main" id="{8AB979E6-E684-5E08-8434-B6FD439CD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2816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B72156EA-E1C0-87B4-B037-6E961397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2657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091460D2-3B15-1215-8DF8-D6F5CAC7E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2498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6FCCBB26-7E23-6AB2-F6FE-D6EC9BC70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2347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7D4EDD15-9B3D-0809-AAB7-2B576BF3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3501"/>
              <a:ext cx="81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>
                  <a:latin typeface="Helvetica" pitchFamily="2" charset="0"/>
                </a:rPr>
                <a:t>0</a:t>
              </a:r>
              <a:endParaRPr lang="en-US" altLang="en-US" sz="2100" b="1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B2F6D3CF-90FD-DEA8-CF4B-24CF7846F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" y="3191"/>
              <a:ext cx="28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>
                  <a:latin typeface="Helvetica" pitchFamily="2" charset="0"/>
                </a:rPr>
                <a:t>0.04</a:t>
              </a:r>
              <a:endParaRPr lang="en-US" altLang="en-US" sz="2100" b="1"/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56E1354F-20FA-3CB2-A261-AC71C1F3A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" y="2880"/>
              <a:ext cx="28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>
                  <a:latin typeface="Helvetica" pitchFamily="2" charset="0"/>
                </a:rPr>
                <a:t>0.08</a:t>
              </a:r>
              <a:endParaRPr lang="en-US" altLang="en-US" sz="2100" b="1"/>
            </a:p>
          </p:txBody>
        </p:sp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9D3F5FAB-9B3E-7256-2C91-1AAC86F3C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" y="2578"/>
              <a:ext cx="28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>
                  <a:latin typeface="Helvetica" pitchFamily="2" charset="0"/>
                </a:rPr>
                <a:t>0.12</a:t>
              </a:r>
              <a:endParaRPr lang="en-US" altLang="en-US" sz="2100" b="1"/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76E9FCB3-B765-1C57-6ACD-41229AED7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" y="2267"/>
              <a:ext cx="28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>
                  <a:latin typeface="Helvetica" pitchFamily="2" charset="0"/>
                </a:rPr>
                <a:t>0.16</a:t>
              </a:r>
              <a:endParaRPr lang="en-US" altLang="en-US" sz="2100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F858016-196F-DFBC-00FB-FCB71139FD3C}"/>
              </a:ext>
            </a:extLst>
          </p:cNvPr>
          <p:cNvSpPr txBox="1"/>
          <p:nvPr/>
        </p:nvSpPr>
        <p:spPr>
          <a:xfrm>
            <a:off x="1371600" y="4076086"/>
            <a:ext cx="272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12-inch oscillator stroke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42893D6F-A83D-BA93-BAB4-1EAD0D9E1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04117"/>
              </p:ext>
            </p:extLst>
          </p:nvPr>
        </p:nvGraphicFramePr>
        <p:xfrm>
          <a:off x="5334000" y="2057400"/>
          <a:ext cx="3200401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195423962"/>
                    </a:ext>
                  </a:extLst>
                </a:gridCol>
                <a:gridCol w="1039040">
                  <a:extLst>
                    <a:ext uri="{9D8B030D-6E8A-4147-A177-3AD203B41FA5}">
                      <a16:colId xmlns:a16="http://schemas.microsoft.com/office/drawing/2014/main" val="717816823"/>
                    </a:ext>
                  </a:extLst>
                </a:gridCol>
                <a:gridCol w="1094561">
                  <a:extLst>
                    <a:ext uri="{9D8B030D-6E8A-4147-A177-3AD203B41FA5}">
                      <a16:colId xmlns:a16="http://schemas.microsoft.com/office/drawing/2014/main" val="473135020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Not Oscillated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Oscillated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96194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Avg. flow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(gpm/inch)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.079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.079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93513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Standard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Deviation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.019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(24%)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.003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(4%)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93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60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953125" cy="620315"/>
          </a:xfrm>
        </p:spPr>
        <p:txBody>
          <a:bodyPr/>
          <a:lstStyle/>
          <a:p>
            <a:pPr eaLnBrk="1" hangingPunct="1"/>
            <a:r>
              <a:rPr lang="en-US" dirty="0"/>
              <a:t>Flooded Nip Shower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6400800" cy="5410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800" dirty="0"/>
              <a:t>Full width flooded nip shower</a:t>
            </a:r>
          </a:p>
          <a:p>
            <a:pPr lvl="1">
              <a:defRPr/>
            </a:pPr>
            <a:r>
              <a:rPr lang="en-US" sz="1350" dirty="0"/>
              <a:t>Provides outstanding Knock-off &amp; cleaning performance</a:t>
            </a:r>
            <a:endParaRPr lang="en-US" sz="1200" dirty="0"/>
          </a:p>
          <a:p>
            <a:pPr eaLnBrk="1" hangingPunct="1">
              <a:defRPr/>
            </a:pPr>
            <a:r>
              <a:rPr lang="en-US" sz="1800" dirty="0"/>
              <a:t>Excellent tool for cleaning inside surface &amp; 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/>
              <a:t>	powering out voids with modest water volume</a:t>
            </a:r>
          </a:p>
          <a:p>
            <a:pPr lvl="1" eaLnBrk="1" hangingPunct="1">
              <a:defRPr/>
            </a:pPr>
            <a:r>
              <a:rPr lang="en-US" sz="1350" dirty="0"/>
              <a:t>Helps debris off fabric, provides flushing water to clean fabric</a:t>
            </a:r>
            <a:endParaRPr lang="en-US" sz="1350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sz="1350" dirty="0"/>
              <a:t>Pointed just before nip, FORMS PUDDLE</a:t>
            </a:r>
          </a:p>
          <a:p>
            <a:pPr marL="342900" lvl="1" indent="0" eaLnBrk="1" hangingPunct="1">
              <a:buNone/>
              <a:defRPr/>
            </a:pPr>
            <a:r>
              <a:rPr lang="en-US" sz="1200" b="1" i="1" dirty="0"/>
              <a:t>	Puddle</a:t>
            </a:r>
            <a:r>
              <a:rPr lang="en-US" sz="1200" dirty="0"/>
              <a:t> insures even distribution, not nozzle-shower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200" dirty="0"/>
              <a:t>	configuration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200" dirty="0"/>
              <a:t>		Allows roll’s fluid mechanics to force contaminates out</a:t>
            </a:r>
          </a:p>
          <a:p>
            <a:pPr eaLnBrk="1" hangingPunct="1">
              <a:defRPr/>
            </a:pPr>
            <a:r>
              <a:rPr lang="en-US" sz="1800" dirty="0"/>
              <a:t>If it’s the only full width fan shower, consider the applied energy</a:t>
            </a:r>
          </a:p>
          <a:p>
            <a:pPr lvl="1" eaLnBrk="1" hangingPunct="1">
              <a:defRPr/>
            </a:pPr>
            <a:r>
              <a:rPr lang="en-US" sz="1350" b="1" dirty="0">
                <a:solidFill>
                  <a:srgbClr val="C00000"/>
                </a:solidFill>
              </a:rPr>
              <a:t>Operation below RVV yields far less driving force for knock-off</a:t>
            </a:r>
          </a:p>
          <a:p>
            <a:pPr lvl="1" eaLnBrk="1" hangingPunct="1">
              <a:defRPr/>
            </a:pPr>
            <a:r>
              <a:rPr lang="en-US" sz="1350" b="1" dirty="0">
                <a:solidFill>
                  <a:srgbClr val="C00000"/>
                </a:solidFill>
              </a:rPr>
              <a:t>RVV is VERY water intensive (high volume)</a:t>
            </a:r>
            <a:endParaRPr lang="en-US" sz="1725" b="1" dirty="0">
              <a:solidFill>
                <a:srgbClr val="C00000"/>
              </a:solidFill>
            </a:endParaRPr>
          </a:p>
          <a:p>
            <a:pPr lvl="1" eaLnBrk="1" hangingPunct="1">
              <a:defRPr/>
            </a:pPr>
            <a:r>
              <a:rPr lang="en-US" sz="1725" dirty="0">
                <a:solidFill>
                  <a:srgbClr val="C00000"/>
                </a:solidFill>
              </a:rPr>
              <a:t>Optimum cleaning occurs at RVV, BUT good cleaning can be achieved at lower volumes</a:t>
            </a:r>
          </a:p>
          <a:p>
            <a:pPr eaLnBrk="1" hangingPunct="1">
              <a:defRPr/>
            </a:pPr>
            <a:r>
              <a:rPr lang="en-US" sz="1750" dirty="0">
                <a:solidFill>
                  <a:srgbClr val="C00000"/>
                </a:solidFill>
              </a:rPr>
              <a:t>NOTE: the above is for flooded nip wire showers. For </a:t>
            </a:r>
            <a:r>
              <a:rPr lang="en-US" sz="2000" b="1" dirty="0">
                <a:solidFill>
                  <a:srgbClr val="C00000"/>
                </a:solidFill>
              </a:rPr>
              <a:t>felt</a:t>
            </a:r>
            <a:r>
              <a:rPr lang="en-US" sz="1750" dirty="0">
                <a:solidFill>
                  <a:srgbClr val="C00000"/>
                </a:solidFill>
              </a:rPr>
              <a:t> flooded nips, volume to achieve void volume (gpm) is</a:t>
            </a:r>
          </a:p>
          <a:p>
            <a:pPr marL="0" indent="0" eaLnBrk="1" hangingPunct="1">
              <a:buNone/>
              <a:defRPr/>
            </a:pPr>
            <a:r>
              <a:rPr lang="en-US" sz="1750" dirty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 b="1" dirty="0"/>
              <a:t>Fabric Width(in) x Fabric Wt.(oz/ft</a:t>
            </a:r>
            <a:r>
              <a:rPr lang="en-US" altLang="en-US" sz="1800" b="1" baseline="30000" dirty="0"/>
              <a:t>2</a:t>
            </a:r>
            <a:r>
              <a:rPr lang="en-US" altLang="en-US" sz="1800" b="1" dirty="0"/>
              <a:t>) x Speed(fpm) x C      </a:t>
            </a:r>
            <a:r>
              <a:rPr lang="en-US" altLang="en-US" sz="1800" b="1" dirty="0">
                <a:solidFill>
                  <a:srgbClr val="FF0000"/>
                </a:solidFill>
              </a:rPr>
              <a:t>– all other shower flows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 b="1" dirty="0"/>
              <a:t>Where C = 0.000063</a:t>
            </a:r>
          </a:p>
          <a:p>
            <a:pPr eaLnBrk="1" hangingPunct="1">
              <a:defRPr/>
            </a:pPr>
            <a:endParaRPr lang="en-US" sz="1750" dirty="0">
              <a:solidFill>
                <a:srgbClr val="C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3E0052-B712-AAA9-2F75-E61BC55D5C7D}"/>
              </a:ext>
            </a:extLst>
          </p:cNvPr>
          <p:cNvGrpSpPr/>
          <p:nvPr/>
        </p:nvGrpSpPr>
        <p:grpSpPr>
          <a:xfrm>
            <a:off x="6324600" y="1371600"/>
            <a:ext cx="2201466" cy="2166847"/>
            <a:chOff x="6305549" y="1749118"/>
            <a:chExt cx="2201466" cy="2166847"/>
          </a:xfrm>
        </p:grpSpPr>
        <p:sp>
          <p:nvSpPr>
            <p:cNvPr id="19" name="Down Arrow 18"/>
            <p:cNvSpPr/>
            <p:nvPr/>
          </p:nvSpPr>
          <p:spPr bwMode="auto">
            <a:xfrm rot="13500000" flipV="1">
              <a:off x="7685863" y="2139551"/>
              <a:ext cx="228494" cy="852021"/>
            </a:xfrm>
            <a:prstGeom prst="downArrow">
              <a:avLst/>
            </a:prstGeom>
            <a:gradFill flip="none" rotWithShape="1">
              <a:gsLst>
                <a:gs pos="44000">
                  <a:srgbClr val="FFF200">
                    <a:alpha val="9600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825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5400000">
              <a:off x="6865738" y="3331963"/>
              <a:ext cx="298847" cy="20002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7" idx="2"/>
            </p:cNvCxnSpPr>
            <p:nvPr/>
          </p:nvCxnSpPr>
          <p:spPr bwMode="auto">
            <a:xfrm rot="16200000" flipH="1" flipV="1">
              <a:off x="6760367" y="3120626"/>
              <a:ext cx="490538" cy="55721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7" idx="3"/>
            </p:cNvCxnSpPr>
            <p:nvPr/>
          </p:nvCxnSpPr>
          <p:spPr bwMode="auto">
            <a:xfrm rot="16200000" flipH="1" flipV="1">
              <a:off x="6710362" y="3027759"/>
              <a:ext cx="454819" cy="70723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7" idx="4"/>
            </p:cNvCxnSpPr>
            <p:nvPr/>
          </p:nvCxnSpPr>
          <p:spPr bwMode="auto">
            <a:xfrm rot="16200000" flipH="1" flipV="1">
              <a:off x="6671070" y="2909886"/>
              <a:ext cx="433388" cy="86439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7" idx="7"/>
            </p:cNvCxnSpPr>
            <p:nvPr/>
          </p:nvCxnSpPr>
          <p:spPr bwMode="auto">
            <a:xfrm rot="16200000" flipH="1" flipV="1">
              <a:off x="6610944" y="2748556"/>
              <a:ext cx="432197" cy="10429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 bwMode="auto">
            <a:xfrm rot="16200000" flipV="1">
              <a:off x="7246142" y="2587227"/>
              <a:ext cx="617935" cy="598884"/>
            </a:xfrm>
            <a:custGeom>
              <a:avLst/>
              <a:gdLst>
                <a:gd name="connsiteX0" fmla="*/ 53020 w 798351"/>
                <a:gd name="connsiteY0" fmla="*/ 804125 h 806903"/>
                <a:gd name="connsiteX1" fmla="*/ 86357 w 798351"/>
                <a:gd name="connsiteY1" fmla="*/ 770788 h 806903"/>
                <a:gd name="connsiteX2" fmla="*/ 93501 w 798351"/>
                <a:gd name="connsiteY2" fmla="*/ 766025 h 806903"/>
                <a:gd name="connsiteX3" fmla="*/ 98264 w 798351"/>
                <a:gd name="connsiteY3" fmla="*/ 758882 h 806903"/>
                <a:gd name="connsiteX4" fmla="*/ 136364 w 798351"/>
                <a:gd name="connsiteY4" fmla="*/ 718400 h 806903"/>
                <a:gd name="connsiteX5" fmla="*/ 145889 w 798351"/>
                <a:gd name="connsiteY5" fmla="*/ 706494 h 806903"/>
                <a:gd name="connsiteX6" fmla="*/ 157795 w 798351"/>
                <a:gd name="connsiteY6" fmla="*/ 699350 h 806903"/>
                <a:gd name="connsiteX7" fmla="*/ 191132 w 798351"/>
                <a:gd name="connsiteY7" fmla="*/ 675538 h 806903"/>
                <a:gd name="connsiteX8" fmla="*/ 217326 w 798351"/>
                <a:gd name="connsiteY8" fmla="*/ 661250 h 806903"/>
                <a:gd name="connsiteX9" fmla="*/ 224470 w 798351"/>
                <a:gd name="connsiteY9" fmla="*/ 656488 h 806903"/>
                <a:gd name="connsiteX10" fmla="*/ 269714 w 798351"/>
                <a:gd name="connsiteY10" fmla="*/ 618388 h 806903"/>
                <a:gd name="connsiteX11" fmla="*/ 276857 w 798351"/>
                <a:gd name="connsiteY11" fmla="*/ 611244 h 806903"/>
                <a:gd name="connsiteX12" fmla="*/ 284001 w 798351"/>
                <a:gd name="connsiteY12" fmla="*/ 601719 h 806903"/>
                <a:gd name="connsiteX13" fmla="*/ 298289 w 798351"/>
                <a:gd name="connsiteY13" fmla="*/ 589813 h 806903"/>
                <a:gd name="connsiteX14" fmla="*/ 345914 w 798351"/>
                <a:gd name="connsiteY14" fmla="*/ 535044 h 806903"/>
                <a:gd name="connsiteX15" fmla="*/ 422114 w 798351"/>
                <a:gd name="connsiteY15" fmla="*/ 427888 h 806903"/>
                <a:gd name="connsiteX16" fmla="*/ 438782 w 798351"/>
                <a:gd name="connsiteY16" fmla="*/ 415982 h 806903"/>
                <a:gd name="connsiteX17" fmla="*/ 455451 w 798351"/>
                <a:gd name="connsiteY17" fmla="*/ 394550 h 806903"/>
                <a:gd name="connsiteX18" fmla="*/ 472120 w 798351"/>
                <a:gd name="connsiteY18" fmla="*/ 377882 h 806903"/>
                <a:gd name="connsiteX19" fmla="*/ 495932 w 798351"/>
                <a:gd name="connsiteY19" fmla="*/ 361213 h 806903"/>
                <a:gd name="connsiteX20" fmla="*/ 503076 w 798351"/>
                <a:gd name="connsiteY20" fmla="*/ 351688 h 806903"/>
                <a:gd name="connsiteX21" fmla="*/ 534032 w 798351"/>
                <a:gd name="connsiteY21" fmla="*/ 330257 h 806903"/>
                <a:gd name="connsiteX22" fmla="*/ 555464 w 798351"/>
                <a:gd name="connsiteY22" fmla="*/ 313588 h 806903"/>
                <a:gd name="connsiteX23" fmla="*/ 569751 w 798351"/>
                <a:gd name="connsiteY23" fmla="*/ 296919 h 806903"/>
                <a:gd name="connsiteX24" fmla="*/ 574514 w 798351"/>
                <a:gd name="connsiteY24" fmla="*/ 289775 h 806903"/>
                <a:gd name="connsiteX25" fmla="*/ 584039 w 798351"/>
                <a:gd name="connsiteY25" fmla="*/ 282632 h 806903"/>
                <a:gd name="connsiteX26" fmla="*/ 605470 w 798351"/>
                <a:gd name="connsiteY26" fmla="*/ 258819 h 806903"/>
                <a:gd name="connsiteX27" fmla="*/ 624520 w 798351"/>
                <a:gd name="connsiteY27" fmla="*/ 232625 h 806903"/>
                <a:gd name="connsiteX28" fmla="*/ 636426 w 798351"/>
                <a:gd name="connsiteY28" fmla="*/ 218338 h 806903"/>
                <a:gd name="connsiteX29" fmla="*/ 645951 w 798351"/>
                <a:gd name="connsiteY29" fmla="*/ 204050 h 806903"/>
                <a:gd name="connsiteX30" fmla="*/ 648332 w 798351"/>
                <a:gd name="connsiteY30" fmla="*/ 196907 h 806903"/>
                <a:gd name="connsiteX31" fmla="*/ 657857 w 798351"/>
                <a:gd name="connsiteY31" fmla="*/ 187382 h 806903"/>
                <a:gd name="connsiteX32" fmla="*/ 665001 w 798351"/>
                <a:gd name="connsiteY32" fmla="*/ 177857 h 806903"/>
                <a:gd name="connsiteX33" fmla="*/ 674526 w 798351"/>
                <a:gd name="connsiteY33" fmla="*/ 170713 h 806903"/>
                <a:gd name="connsiteX34" fmla="*/ 686432 w 798351"/>
                <a:gd name="connsiteY34" fmla="*/ 151663 h 806903"/>
                <a:gd name="connsiteX35" fmla="*/ 698339 w 798351"/>
                <a:gd name="connsiteY35" fmla="*/ 144519 h 806903"/>
                <a:gd name="connsiteX36" fmla="*/ 707864 w 798351"/>
                <a:gd name="connsiteY36" fmla="*/ 123088 h 806903"/>
                <a:gd name="connsiteX37" fmla="*/ 715007 w 798351"/>
                <a:gd name="connsiteY37" fmla="*/ 118325 h 806903"/>
                <a:gd name="connsiteX38" fmla="*/ 724532 w 798351"/>
                <a:gd name="connsiteY38" fmla="*/ 111182 h 806903"/>
                <a:gd name="connsiteX39" fmla="*/ 753107 w 798351"/>
                <a:gd name="connsiteY39" fmla="*/ 82607 h 806903"/>
                <a:gd name="connsiteX40" fmla="*/ 765014 w 798351"/>
                <a:gd name="connsiteY40" fmla="*/ 68319 h 806903"/>
                <a:gd name="connsiteX41" fmla="*/ 774539 w 798351"/>
                <a:gd name="connsiteY41" fmla="*/ 51650 h 806903"/>
                <a:gd name="connsiteX42" fmla="*/ 784064 w 798351"/>
                <a:gd name="connsiteY42" fmla="*/ 44507 h 806903"/>
                <a:gd name="connsiteX43" fmla="*/ 798351 w 798351"/>
                <a:gd name="connsiteY43" fmla="*/ 27838 h 806903"/>
                <a:gd name="connsiteX44" fmla="*/ 795970 w 798351"/>
                <a:gd name="connsiteY44" fmla="*/ 20694 h 806903"/>
                <a:gd name="connsiteX45" fmla="*/ 788826 w 798351"/>
                <a:gd name="connsiteY45" fmla="*/ 18313 h 806903"/>
                <a:gd name="connsiteX46" fmla="*/ 755489 w 798351"/>
                <a:gd name="connsiteY46" fmla="*/ 13550 h 806903"/>
                <a:gd name="connsiteX47" fmla="*/ 505457 w 798351"/>
                <a:gd name="connsiteY47" fmla="*/ 20694 h 806903"/>
                <a:gd name="connsiteX48" fmla="*/ 431639 w 798351"/>
                <a:gd name="connsiteY48" fmla="*/ 63557 h 806903"/>
                <a:gd name="connsiteX49" fmla="*/ 405445 w 798351"/>
                <a:gd name="connsiteY49" fmla="*/ 75463 h 806903"/>
                <a:gd name="connsiteX50" fmla="*/ 381632 w 798351"/>
                <a:gd name="connsiteY50" fmla="*/ 80225 h 806903"/>
                <a:gd name="connsiteX51" fmla="*/ 357820 w 798351"/>
                <a:gd name="connsiteY51" fmla="*/ 77844 h 806903"/>
                <a:gd name="connsiteX52" fmla="*/ 338770 w 798351"/>
                <a:gd name="connsiteY52" fmla="*/ 68319 h 806903"/>
                <a:gd name="connsiteX53" fmla="*/ 267332 w 798351"/>
                <a:gd name="connsiteY53" fmla="*/ 70700 h 806903"/>
                <a:gd name="connsiteX54" fmla="*/ 260189 w 798351"/>
                <a:gd name="connsiteY54" fmla="*/ 75463 h 806903"/>
                <a:gd name="connsiteX55" fmla="*/ 250664 w 798351"/>
                <a:gd name="connsiteY55" fmla="*/ 77844 h 806903"/>
                <a:gd name="connsiteX56" fmla="*/ 222089 w 798351"/>
                <a:gd name="connsiteY56" fmla="*/ 82607 h 806903"/>
                <a:gd name="connsiteX57" fmla="*/ 207801 w 798351"/>
                <a:gd name="connsiteY57" fmla="*/ 87369 h 806903"/>
                <a:gd name="connsiteX58" fmla="*/ 164939 w 798351"/>
                <a:gd name="connsiteY58" fmla="*/ 89750 h 806903"/>
                <a:gd name="connsiteX59" fmla="*/ 157795 w 798351"/>
                <a:gd name="connsiteY59" fmla="*/ 99275 h 806903"/>
                <a:gd name="connsiteX60" fmla="*/ 136364 w 798351"/>
                <a:gd name="connsiteY60" fmla="*/ 132613 h 806903"/>
                <a:gd name="connsiteX61" fmla="*/ 119695 w 798351"/>
                <a:gd name="connsiteY61" fmla="*/ 149282 h 806903"/>
                <a:gd name="connsiteX62" fmla="*/ 31589 w 798351"/>
                <a:gd name="connsiteY62" fmla="*/ 151663 h 806903"/>
                <a:gd name="connsiteX63" fmla="*/ 24445 w 798351"/>
                <a:gd name="connsiteY63" fmla="*/ 156425 h 806903"/>
                <a:gd name="connsiteX64" fmla="*/ 10157 w 798351"/>
                <a:gd name="connsiteY64" fmla="*/ 168332 h 806903"/>
                <a:gd name="connsiteX65" fmla="*/ 3014 w 798351"/>
                <a:gd name="connsiteY65" fmla="*/ 170713 h 806903"/>
                <a:gd name="connsiteX66" fmla="*/ 17301 w 798351"/>
                <a:gd name="connsiteY66" fmla="*/ 182619 h 806903"/>
                <a:gd name="connsiteX67" fmla="*/ 24445 w 798351"/>
                <a:gd name="connsiteY67" fmla="*/ 185000 h 806903"/>
                <a:gd name="connsiteX68" fmla="*/ 38732 w 798351"/>
                <a:gd name="connsiteY68" fmla="*/ 194525 h 806903"/>
                <a:gd name="connsiteX69" fmla="*/ 43495 w 798351"/>
                <a:gd name="connsiteY69" fmla="*/ 213575 h 806903"/>
                <a:gd name="connsiteX70" fmla="*/ 45876 w 798351"/>
                <a:gd name="connsiteY70" fmla="*/ 220719 h 806903"/>
                <a:gd name="connsiteX71" fmla="*/ 50639 w 798351"/>
                <a:gd name="connsiteY71" fmla="*/ 227863 h 806903"/>
                <a:gd name="connsiteX72" fmla="*/ 57782 w 798351"/>
                <a:gd name="connsiteY72" fmla="*/ 242150 h 806903"/>
                <a:gd name="connsiteX73" fmla="*/ 62545 w 798351"/>
                <a:gd name="connsiteY73" fmla="*/ 258819 h 806903"/>
                <a:gd name="connsiteX74" fmla="*/ 67307 w 798351"/>
                <a:gd name="connsiteY74" fmla="*/ 265963 h 806903"/>
                <a:gd name="connsiteX75" fmla="*/ 72070 w 798351"/>
                <a:gd name="connsiteY75" fmla="*/ 282632 h 806903"/>
                <a:gd name="connsiteX76" fmla="*/ 74451 w 798351"/>
                <a:gd name="connsiteY76" fmla="*/ 289775 h 806903"/>
                <a:gd name="connsiteX77" fmla="*/ 76832 w 798351"/>
                <a:gd name="connsiteY77" fmla="*/ 301682 h 806903"/>
                <a:gd name="connsiteX78" fmla="*/ 79214 w 798351"/>
                <a:gd name="connsiteY78" fmla="*/ 308825 h 806903"/>
                <a:gd name="connsiteX79" fmla="*/ 81595 w 798351"/>
                <a:gd name="connsiteY79" fmla="*/ 320732 h 806903"/>
                <a:gd name="connsiteX80" fmla="*/ 83976 w 798351"/>
                <a:gd name="connsiteY80" fmla="*/ 327875 h 806903"/>
                <a:gd name="connsiteX81" fmla="*/ 86357 w 798351"/>
                <a:gd name="connsiteY81" fmla="*/ 337400 h 806903"/>
                <a:gd name="connsiteX82" fmla="*/ 88739 w 798351"/>
                <a:gd name="connsiteY82" fmla="*/ 344544 h 806903"/>
                <a:gd name="connsiteX83" fmla="*/ 93501 w 798351"/>
                <a:gd name="connsiteY83" fmla="*/ 368357 h 806903"/>
                <a:gd name="connsiteX84" fmla="*/ 100645 w 798351"/>
                <a:gd name="connsiteY84" fmla="*/ 370738 h 806903"/>
                <a:gd name="connsiteX85" fmla="*/ 103026 w 798351"/>
                <a:gd name="connsiteY85" fmla="*/ 380263 h 806903"/>
                <a:gd name="connsiteX86" fmla="*/ 107789 w 798351"/>
                <a:gd name="connsiteY86" fmla="*/ 387407 h 806903"/>
                <a:gd name="connsiteX87" fmla="*/ 110170 w 798351"/>
                <a:gd name="connsiteY87" fmla="*/ 406457 h 806903"/>
                <a:gd name="connsiteX88" fmla="*/ 119695 w 798351"/>
                <a:gd name="connsiteY88" fmla="*/ 427888 h 806903"/>
                <a:gd name="connsiteX89" fmla="*/ 122076 w 798351"/>
                <a:gd name="connsiteY89" fmla="*/ 442175 h 806903"/>
                <a:gd name="connsiteX90" fmla="*/ 129220 w 798351"/>
                <a:gd name="connsiteY90" fmla="*/ 454082 h 806903"/>
                <a:gd name="connsiteX91" fmla="*/ 131601 w 798351"/>
                <a:gd name="connsiteY91" fmla="*/ 463607 h 806903"/>
                <a:gd name="connsiteX92" fmla="*/ 129220 w 798351"/>
                <a:gd name="connsiteY92" fmla="*/ 592194 h 806903"/>
                <a:gd name="connsiteX93" fmla="*/ 126839 w 798351"/>
                <a:gd name="connsiteY93" fmla="*/ 599338 h 806903"/>
                <a:gd name="connsiteX94" fmla="*/ 122076 w 798351"/>
                <a:gd name="connsiteY94" fmla="*/ 608863 h 806903"/>
                <a:gd name="connsiteX95" fmla="*/ 117314 w 798351"/>
                <a:gd name="connsiteY95" fmla="*/ 644582 h 806903"/>
                <a:gd name="connsiteX96" fmla="*/ 112551 w 798351"/>
                <a:gd name="connsiteY96" fmla="*/ 668394 h 806903"/>
                <a:gd name="connsiteX97" fmla="*/ 110170 w 798351"/>
                <a:gd name="connsiteY97" fmla="*/ 685063 h 806903"/>
                <a:gd name="connsiteX98" fmla="*/ 100645 w 798351"/>
                <a:gd name="connsiteY98" fmla="*/ 704113 h 806903"/>
                <a:gd name="connsiteX99" fmla="*/ 93501 w 798351"/>
                <a:gd name="connsiteY99" fmla="*/ 725544 h 806903"/>
                <a:gd name="connsiteX100" fmla="*/ 91120 w 798351"/>
                <a:gd name="connsiteY100" fmla="*/ 735069 h 806903"/>
                <a:gd name="connsiteX101" fmla="*/ 81595 w 798351"/>
                <a:gd name="connsiteY101" fmla="*/ 749357 h 806903"/>
                <a:gd name="connsiteX102" fmla="*/ 76832 w 798351"/>
                <a:gd name="connsiteY102" fmla="*/ 756500 h 806903"/>
                <a:gd name="connsiteX103" fmla="*/ 69689 w 798351"/>
                <a:gd name="connsiteY103" fmla="*/ 770788 h 806903"/>
                <a:gd name="connsiteX104" fmla="*/ 64926 w 798351"/>
                <a:gd name="connsiteY104" fmla="*/ 787457 h 806903"/>
                <a:gd name="connsiteX105" fmla="*/ 53020 w 798351"/>
                <a:gd name="connsiteY105" fmla="*/ 804125 h 80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798351" h="806903">
                  <a:moveTo>
                    <a:pt x="53020" y="804125"/>
                  </a:moveTo>
                  <a:cubicBezTo>
                    <a:pt x="56592" y="801347"/>
                    <a:pt x="74913" y="781559"/>
                    <a:pt x="86357" y="770788"/>
                  </a:cubicBezTo>
                  <a:cubicBezTo>
                    <a:pt x="88441" y="768826"/>
                    <a:pt x="91477" y="768049"/>
                    <a:pt x="93501" y="766025"/>
                  </a:cubicBezTo>
                  <a:cubicBezTo>
                    <a:pt x="95525" y="764001"/>
                    <a:pt x="96350" y="761009"/>
                    <a:pt x="98264" y="758882"/>
                  </a:cubicBezTo>
                  <a:cubicBezTo>
                    <a:pt x="110660" y="745108"/>
                    <a:pt x="124788" y="732870"/>
                    <a:pt x="136364" y="718400"/>
                  </a:cubicBezTo>
                  <a:cubicBezTo>
                    <a:pt x="139539" y="714431"/>
                    <a:pt x="142090" y="709871"/>
                    <a:pt x="145889" y="706494"/>
                  </a:cubicBezTo>
                  <a:cubicBezTo>
                    <a:pt x="149348" y="703419"/>
                    <a:pt x="154003" y="702004"/>
                    <a:pt x="157795" y="699350"/>
                  </a:cubicBezTo>
                  <a:cubicBezTo>
                    <a:pt x="184887" y="680385"/>
                    <a:pt x="151143" y="699531"/>
                    <a:pt x="191132" y="675538"/>
                  </a:cubicBezTo>
                  <a:cubicBezTo>
                    <a:pt x="199660" y="670421"/>
                    <a:pt x="208691" y="666184"/>
                    <a:pt x="217326" y="661250"/>
                  </a:cubicBezTo>
                  <a:cubicBezTo>
                    <a:pt x="219811" y="659830"/>
                    <a:pt x="222255" y="658300"/>
                    <a:pt x="224470" y="656488"/>
                  </a:cubicBezTo>
                  <a:cubicBezTo>
                    <a:pt x="239730" y="644003"/>
                    <a:pt x="254792" y="631275"/>
                    <a:pt x="269714" y="618388"/>
                  </a:cubicBezTo>
                  <a:cubicBezTo>
                    <a:pt x="272263" y="616187"/>
                    <a:pt x="274666" y="613801"/>
                    <a:pt x="276857" y="611244"/>
                  </a:cubicBezTo>
                  <a:cubicBezTo>
                    <a:pt x="279440" y="608231"/>
                    <a:pt x="281195" y="604525"/>
                    <a:pt x="284001" y="601719"/>
                  </a:cubicBezTo>
                  <a:cubicBezTo>
                    <a:pt x="288385" y="597335"/>
                    <a:pt x="294071" y="594356"/>
                    <a:pt x="298289" y="589813"/>
                  </a:cubicBezTo>
                  <a:cubicBezTo>
                    <a:pt x="314751" y="572084"/>
                    <a:pt x="330039" y="553300"/>
                    <a:pt x="345914" y="535044"/>
                  </a:cubicBezTo>
                  <a:cubicBezTo>
                    <a:pt x="374674" y="501970"/>
                    <a:pt x="386449" y="453364"/>
                    <a:pt x="422114" y="427888"/>
                  </a:cubicBezTo>
                  <a:cubicBezTo>
                    <a:pt x="427670" y="423919"/>
                    <a:pt x="433954" y="420810"/>
                    <a:pt x="438782" y="415982"/>
                  </a:cubicBezTo>
                  <a:cubicBezTo>
                    <a:pt x="445181" y="409582"/>
                    <a:pt x="449491" y="401361"/>
                    <a:pt x="455451" y="394550"/>
                  </a:cubicBezTo>
                  <a:cubicBezTo>
                    <a:pt x="460625" y="388637"/>
                    <a:pt x="466564" y="383438"/>
                    <a:pt x="472120" y="377882"/>
                  </a:cubicBezTo>
                  <a:cubicBezTo>
                    <a:pt x="478971" y="371031"/>
                    <a:pt x="490119" y="368964"/>
                    <a:pt x="495932" y="361213"/>
                  </a:cubicBezTo>
                  <a:cubicBezTo>
                    <a:pt x="498313" y="358038"/>
                    <a:pt x="500270" y="354494"/>
                    <a:pt x="503076" y="351688"/>
                  </a:cubicBezTo>
                  <a:cubicBezTo>
                    <a:pt x="513119" y="341645"/>
                    <a:pt x="522033" y="338727"/>
                    <a:pt x="534032" y="330257"/>
                  </a:cubicBezTo>
                  <a:cubicBezTo>
                    <a:pt x="541426" y="325038"/>
                    <a:pt x="548320" y="319144"/>
                    <a:pt x="555464" y="313588"/>
                  </a:cubicBezTo>
                  <a:cubicBezTo>
                    <a:pt x="572966" y="284416"/>
                    <a:pt x="553261" y="313409"/>
                    <a:pt x="569751" y="296919"/>
                  </a:cubicBezTo>
                  <a:cubicBezTo>
                    <a:pt x="571775" y="294895"/>
                    <a:pt x="572490" y="291799"/>
                    <a:pt x="574514" y="289775"/>
                  </a:cubicBezTo>
                  <a:cubicBezTo>
                    <a:pt x="577320" y="286969"/>
                    <a:pt x="581233" y="285438"/>
                    <a:pt x="584039" y="282632"/>
                  </a:cubicBezTo>
                  <a:cubicBezTo>
                    <a:pt x="591590" y="275081"/>
                    <a:pt x="598751" y="267119"/>
                    <a:pt x="605470" y="258819"/>
                  </a:cubicBezTo>
                  <a:cubicBezTo>
                    <a:pt x="612263" y="250428"/>
                    <a:pt x="617962" y="241201"/>
                    <a:pt x="624520" y="232625"/>
                  </a:cubicBezTo>
                  <a:cubicBezTo>
                    <a:pt x="628286" y="227701"/>
                    <a:pt x="632457" y="223100"/>
                    <a:pt x="636426" y="218338"/>
                  </a:cubicBezTo>
                  <a:cubicBezTo>
                    <a:pt x="642087" y="201353"/>
                    <a:pt x="634060" y="221885"/>
                    <a:pt x="645951" y="204050"/>
                  </a:cubicBezTo>
                  <a:cubicBezTo>
                    <a:pt x="647343" y="201962"/>
                    <a:pt x="646873" y="198949"/>
                    <a:pt x="648332" y="196907"/>
                  </a:cubicBezTo>
                  <a:cubicBezTo>
                    <a:pt x="650942" y="193253"/>
                    <a:pt x="654900" y="190761"/>
                    <a:pt x="657857" y="187382"/>
                  </a:cubicBezTo>
                  <a:cubicBezTo>
                    <a:pt x="660470" y="184395"/>
                    <a:pt x="662195" y="180663"/>
                    <a:pt x="665001" y="177857"/>
                  </a:cubicBezTo>
                  <a:cubicBezTo>
                    <a:pt x="667807" y="175051"/>
                    <a:pt x="671720" y="173519"/>
                    <a:pt x="674526" y="170713"/>
                  </a:cubicBezTo>
                  <a:cubicBezTo>
                    <a:pt x="679821" y="165418"/>
                    <a:pt x="681137" y="156958"/>
                    <a:pt x="686432" y="151663"/>
                  </a:cubicBezTo>
                  <a:cubicBezTo>
                    <a:pt x="689705" y="148390"/>
                    <a:pt x="694370" y="146900"/>
                    <a:pt x="698339" y="144519"/>
                  </a:cubicBezTo>
                  <a:cubicBezTo>
                    <a:pt x="699476" y="141677"/>
                    <a:pt x="705295" y="126171"/>
                    <a:pt x="707864" y="123088"/>
                  </a:cubicBezTo>
                  <a:cubicBezTo>
                    <a:pt x="709696" y="120889"/>
                    <a:pt x="712678" y="119988"/>
                    <a:pt x="715007" y="118325"/>
                  </a:cubicBezTo>
                  <a:cubicBezTo>
                    <a:pt x="718236" y="116018"/>
                    <a:pt x="721637" y="113896"/>
                    <a:pt x="724532" y="111182"/>
                  </a:cubicBezTo>
                  <a:cubicBezTo>
                    <a:pt x="734359" y="101969"/>
                    <a:pt x="743582" y="92132"/>
                    <a:pt x="753107" y="82607"/>
                  </a:cubicBezTo>
                  <a:cubicBezTo>
                    <a:pt x="759673" y="76041"/>
                    <a:pt x="760594" y="76054"/>
                    <a:pt x="765014" y="68319"/>
                  </a:cubicBezTo>
                  <a:cubicBezTo>
                    <a:pt x="767506" y="63958"/>
                    <a:pt x="770669" y="55519"/>
                    <a:pt x="774539" y="51650"/>
                  </a:cubicBezTo>
                  <a:cubicBezTo>
                    <a:pt x="777345" y="48844"/>
                    <a:pt x="781077" y="47120"/>
                    <a:pt x="784064" y="44507"/>
                  </a:cubicBezTo>
                  <a:cubicBezTo>
                    <a:pt x="793303" y="36423"/>
                    <a:pt x="792571" y="36510"/>
                    <a:pt x="798351" y="27838"/>
                  </a:cubicBezTo>
                  <a:cubicBezTo>
                    <a:pt x="797557" y="25457"/>
                    <a:pt x="797745" y="22469"/>
                    <a:pt x="795970" y="20694"/>
                  </a:cubicBezTo>
                  <a:cubicBezTo>
                    <a:pt x="794195" y="18919"/>
                    <a:pt x="791298" y="18749"/>
                    <a:pt x="788826" y="18313"/>
                  </a:cubicBezTo>
                  <a:cubicBezTo>
                    <a:pt x="777772" y="16362"/>
                    <a:pt x="766601" y="15138"/>
                    <a:pt x="755489" y="13550"/>
                  </a:cubicBezTo>
                  <a:cubicBezTo>
                    <a:pt x="653822" y="14609"/>
                    <a:pt x="588242" y="0"/>
                    <a:pt x="505457" y="20694"/>
                  </a:cubicBezTo>
                  <a:cubicBezTo>
                    <a:pt x="419473" y="78019"/>
                    <a:pt x="520693" y="12670"/>
                    <a:pt x="431639" y="63557"/>
                  </a:cubicBezTo>
                  <a:cubicBezTo>
                    <a:pt x="415205" y="72948"/>
                    <a:pt x="419605" y="72429"/>
                    <a:pt x="405445" y="75463"/>
                  </a:cubicBezTo>
                  <a:cubicBezTo>
                    <a:pt x="397530" y="77159"/>
                    <a:pt x="381632" y="80225"/>
                    <a:pt x="381632" y="80225"/>
                  </a:cubicBezTo>
                  <a:cubicBezTo>
                    <a:pt x="373695" y="79431"/>
                    <a:pt x="365642" y="79408"/>
                    <a:pt x="357820" y="77844"/>
                  </a:cubicBezTo>
                  <a:cubicBezTo>
                    <a:pt x="349497" y="76179"/>
                    <a:pt x="345292" y="72667"/>
                    <a:pt x="338770" y="68319"/>
                  </a:cubicBezTo>
                  <a:cubicBezTo>
                    <a:pt x="314957" y="69113"/>
                    <a:pt x="291060" y="68543"/>
                    <a:pt x="267332" y="70700"/>
                  </a:cubicBezTo>
                  <a:cubicBezTo>
                    <a:pt x="264482" y="70959"/>
                    <a:pt x="262819" y="74336"/>
                    <a:pt x="260189" y="75463"/>
                  </a:cubicBezTo>
                  <a:cubicBezTo>
                    <a:pt x="257181" y="76752"/>
                    <a:pt x="253884" y="77259"/>
                    <a:pt x="250664" y="77844"/>
                  </a:cubicBezTo>
                  <a:cubicBezTo>
                    <a:pt x="240424" y="79706"/>
                    <a:pt x="231974" y="79911"/>
                    <a:pt x="222089" y="82607"/>
                  </a:cubicBezTo>
                  <a:cubicBezTo>
                    <a:pt x="217246" y="83928"/>
                    <a:pt x="212564" y="85782"/>
                    <a:pt x="207801" y="87369"/>
                  </a:cubicBezTo>
                  <a:cubicBezTo>
                    <a:pt x="194226" y="91893"/>
                    <a:pt x="179226" y="88956"/>
                    <a:pt x="164939" y="89750"/>
                  </a:cubicBezTo>
                  <a:cubicBezTo>
                    <a:pt x="162558" y="92925"/>
                    <a:pt x="159996" y="95973"/>
                    <a:pt x="157795" y="99275"/>
                  </a:cubicBezTo>
                  <a:cubicBezTo>
                    <a:pt x="150467" y="110267"/>
                    <a:pt x="144291" y="122045"/>
                    <a:pt x="136364" y="132613"/>
                  </a:cubicBezTo>
                  <a:cubicBezTo>
                    <a:pt x="133544" y="136372"/>
                    <a:pt x="125689" y="148697"/>
                    <a:pt x="119695" y="149282"/>
                  </a:cubicBezTo>
                  <a:cubicBezTo>
                    <a:pt x="90454" y="152135"/>
                    <a:pt x="60958" y="150869"/>
                    <a:pt x="31589" y="151663"/>
                  </a:cubicBezTo>
                  <a:cubicBezTo>
                    <a:pt x="29208" y="153250"/>
                    <a:pt x="26644" y="154593"/>
                    <a:pt x="24445" y="156425"/>
                  </a:cubicBezTo>
                  <a:cubicBezTo>
                    <a:pt x="16544" y="163008"/>
                    <a:pt x="19026" y="163897"/>
                    <a:pt x="10157" y="168332"/>
                  </a:cubicBezTo>
                  <a:cubicBezTo>
                    <a:pt x="7912" y="169454"/>
                    <a:pt x="5395" y="169919"/>
                    <a:pt x="3014" y="170713"/>
                  </a:cubicBezTo>
                  <a:cubicBezTo>
                    <a:pt x="19393" y="176173"/>
                    <a:pt x="0" y="168203"/>
                    <a:pt x="17301" y="182619"/>
                  </a:cubicBezTo>
                  <a:cubicBezTo>
                    <a:pt x="19229" y="184226"/>
                    <a:pt x="22064" y="184206"/>
                    <a:pt x="24445" y="185000"/>
                  </a:cubicBezTo>
                  <a:cubicBezTo>
                    <a:pt x="29207" y="188175"/>
                    <a:pt x="37344" y="188972"/>
                    <a:pt x="38732" y="194525"/>
                  </a:cubicBezTo>
                  <a:cubicBezTo>
                    <a:pt x="40320" y="200875"/>
                    <a:pt x="41425" y="207365"/>
                    <a:pt x="43495" y="213575"/>
                  </a:cubicBezTo>
                  <a:cubicBezTo>
                    <a:pt x="44289" y="215956"/>
                    <a:pt x="44753" y="218474"/>
                    <a:pt x="45876" y="220719"/>
                  </a:cubicBezTo>
                  <a:cubicBezTo>
                    <a:pt x="47156" y="223279"/>
                    <a:pt x="49051" y="225482"/>
                    <a:pt x="50639" y="227863"/>
                  </a:cubicBezTo>
                  <a:cubicBezTo>
                    <a:pt x="56622" y="245814"/>
                    <a:pt x="48553" y="223693"/>
                    <a:pt x="57782" y="242150"/>
                  </a:cubicBezTo>
                  <a:cubicBezTo>
                    <a:pt x="62420" y="251426"/>
                    <a:pt x="57963" y="248127"/>
                    <a:pt x="62545" y="258819"/>
                  </a:cubicBezTo>
                  <a:cubicBezTo>
                    <a:pt x="63672" y="261450"/>
                    <a:pt x="66027" y="263403"/>
                    <a:pt x="67307" y="265963"/>
                  </a:cubicBezTo>
                  <a:cubicBezTo>
                    <a:pt x="69213" y="269775"/>
                    <a:pt x="71051" y="279064"/>
                    <a:pt x="72070" y="282632"/>
                  </a:cubicBezTo>
                  <a:cubicBezTo>
                    <a:pt x="72759" y="285045"/>
                    <a:pt x="73842" y="287340"/>
                    <a:pt x="74451" y="289775"/>
                  </a:cubicBezTo>
                  <a:cubicBezTo>
                    <a:pt x="75433" y="293702"/>
                    <a:pt x="75850" y="297755"/>
                    <a:pt x="76832" y="301682"/>
                  </a:cubicBezTo>
                  <a:cubicBezTo>
                    <a:pt x="77441" y="304117"/>
                    <a:pt x="78605" y="306390"/>
                    <a:pt x="79214" y="308825"/>
                  </a:cubicBezTo>
                  <a:cubicBezTo>
                    <a:pt x="80196" y="312752"/>
                    <a:pt x="80613" y="316805"/>
                    <a:pt x="81595" y="320732"/>
                  </a:cubicBezTo>
                  <a:cubicBezTo>
                    <a:pt x="82204" y="323167"/>
                    <a:pt x="83287" y="325462"/>
                    <a:pt x="83976" y="327875"/>
                  </a:cubicBezTo>
                  <a:cubicBezTo>
                    <a:pt x="84875" y="331022"/>
                    <a:pt x="85458" y="334253"/>
                    <a:pt x="86357" y="337400"/>
                  </a:cubicBezTo>
                  <a:cubicBezTo>
                    <a:pt x="87047" y="339814"/>
                    <a:pt x="88175" y="342098"/>
                    <a:pt x="88739" y="344544"/>
                  </a:cubicBezTo>
                  <a:cubicBezTo>
                    <a:pt x="90559" y="352432"/>
                    <a:pt x="85821" y="365798"/>
                    <a:pt x="93501" y="368357"/>
                  </a:cubicBezTo>
                  <a:lnTo>
                    <a:pt x="100645" y="370738"/>
                  </a:lnTo>
                  <a:cubicBezTo>
                    <a:pt x="101439" y="373913"/>
                    <a:pt x="101737" y="377255"/>
                    <a:pt x="103026" y="380263"/>
                  </a:cubicBezTo>
                  <a:cubicBezTo>
                    <a:pt x="104153" y="382894"/>
                    <a:pt x="107036" y="384646"/>
                    <a:pt x="107789" y="387407"/>
                  </a:cubicBezTo>
                  <a:cubicBezTo>
                    <a:pt x="109473" y="393581"/>
                    <a:pt x="108731" y="400221"/>
                    <a:pt x="110170" y="406457"/>
                  </a:cubicBezTo>
                  <a:cubicBezTo>
                    <a:pt x="111474" y="412107"/>
                    <a:pt x="116987" y="422473"/>
                    <a:pt x="119695" y="427888"/>
                  </a:cubicBezTo>
                  <a:cubicBezTo>
                    <a:pt x="120489" y="432650"/>
                    <a:pt x="120426" y="437638"/>
                    <a:pt x="122076" y="442175"/>
                  </a:cubicBezTo>
                  <a:cubicBezTo>
                    <a:pt x="123658" y="446525"/>
                    <a:pt x="127340" y="449852"/>
                    <a:pt x="129220" y="454082"/>
                  </a:cubicBezTo>
                  <a:cubicBezTo>
                    <a:pt x="130549" y="457073"/>
                    <a:pt x="130807" y="460432"/>
                    <a:pt x="131601" y="463607"/>
                  </a:cubicBezTo>
                  <a:cubicBezTo>
                    <a:pt x="130807" y="506469"/>
                    <a:pt x="130723" y="549351"/>
                    <a:pt x="129220" y="592194"/>
                  </a:cubicBezTo>
                  <a:cubicBezTo>
                    <a:pt x="129132" y="594703"/>
                    <a:pt x="127828" y="597031"/>
                    <a:pt x="126839" y="599338"/>
                  </a:cubicBezTo>
                  <a:cubicBezTo>
                    <a:pt x="125441" y="602601"/>
                    <a:pt x="123664" y="605688"/>
                    <a:pt x="122076" y="608863"/>
                  </a:cubicBezTo>
                  <a:cubicBezTo>
                    <a:pt x="117188" y="633306"/>
                    <a:pt x="121956" y="607449"/>
                    <a:pt x="117314" y="644582"/>
                  </a:cubicBezTo>
                  <a:cubicBezTo>
                    <a:pt x="113587" y="674398"/>
                    <a:pt x="116650" y="645847"/>
                    <a:pt x="112551" y="668394"/>
                  </a:cubicBezTo>
                  <a:cubicBezTo>
                    <a:pt x="111547" y="673916"/>
                    <a:pt x="111271" y="679559"/>
                    <a:pt x="110170" y="685063"/>
                  </a:cubicBezTo>
                  <a:cubicBezTo>
                    <a:pt x="108200" y="694914"/>
                    <a:pt x="105624" y="693160"/>
                    <a:pt x="100645" y="704113"/>
                  </a:cubicBezTo>
                  <a:cubicBezTo>
                    <a:pt x="100639" y="704126"/>
                    <a:pt x="94694" y="721966"/>
                    <a:pt x="93501" y="725544"/>
                  </a:cubicBezTo>
                  <a:cubicBezTo>
                    <a:pt x="92466" y="728649"/>
                    <a:pt x="92584" y="732142"/>
                    <a:pt x="91120" y="735069"/>
                  </a:cubicBezTo>
                  <a:cubicBezTo>
                    <a:pt x="88560" y="740189"/>
                    <a:pt x="84770" y="744594"/>
                    <a:pt x="81595" y="749357"/>
                  </a:cubicBezTo>
                  <a:lnTo>
                    <a:pt x="76832" y="756500"/>
                  </a:lnTo>
                  <a:cubicBezTo>
                    <a:pt x="70849" y="774450"/>
                    <a:pt x="78918" y="752330"/>
                    <a:pt x="69689" y="770788"/>
                  </a:cubicBezTo>
                  <a:cubicBezTo>
                    <a:pt x="65047" y="780071"/>
                    <a:pt x="69512" y="776755"/>
                    <a:pt x="64926" y="787457"/>
                  </a:cubicBezTo>
                  <a:cubicBezTo>
                    <a:pt x="62673" y="792713"/>
                    <a:pt x="49448" y="806903"/>
                    <a:pt x="53020" y="8041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825"/>
            </a:p>
          </p:txBody>
        </p:sp>
        <p:grpSp>
          <p:nvGrpSpPr>
            <p:cNvPr id="2" name="Group 27"/>
            <p:cNvGrpSpPr>
              <a:grpSpLocks noChangeAspect="1"/>
            </p:cNvGrpSpPr>
            <p:nvPr/>
          </p:nvGrpSpPr>
          <p:grpSpPr bwMode="auto">
            <a:xfrm rot="16200000" flipV="1">
              <a:off x="7088385" y="3046214"/>
              <a:ext cx="816769" cy="820340"/>
              <a:chOff x="28604" y="800973"/>
              <a:chExt cx="1096619" cy="1096571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-11360" y="800973"/>
                <a:ext cx="1096619" cy="1096571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e-DE" sz="825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6597" y="848719"/>
                <a:ext cx="1010296" cy="1010628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e-DE" sz="825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55423" y="1249787"/>
                <a:ext cx="182237" cy="179844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e-DE" sz="825"/>
              </a:p>
            </p:txBody>
          </p:sp>
        </p:grpSp>
        <p:cxnSp>
          <p:nvCxnSpPr>
            <p:cNvPr id="29" name="Straight Arrow Connector 28"/>
            <p:cNvCxnSpPr>
              <a:stCxn id="31" idx="2"/>
            </p:cNvCxnSpPr>
            <p:nvPr/>
          </p:nvCxnSpPr>
          <p:spPr bwMode="auto">
            <a:xfrm rot="5400000" flipV="1">
              <a:off x="7992665" y="3401615"/>
              <a:ext cx="21431" cy="10072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1" idx="5"/>
            </p:cNvCxnSpPr>
            <p:nvPr/>
          </p:nvCxnSpPr>
          <p:spPr bwMode="auto">
            <a:xfrm rot="10800000" flipH="1">
              <a:off x="7208042" y="2146696"/>
              <a:ext cx="1013222" cy="10227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 30"/>
            <p:cNvSpPr/>
            <p:nvPr/>
          </p:nvSpPr>
          <p:spPr bwMode="auto">
            <a:xfrm rot="14880000" flipH="1" flipV="1">
              <a:off x="7088385" y="3075979"/>
              <a:ext cx="816769" cy="820340"/>
            </a:xfrm>
            <a:prstGeom prst="arc">
              <a:avLst>
                <a:gd name="adj1" fmla="val 1312211"/>
                <a:gd name="adj2" fmla="val 938443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825"/>
            </a:p>
          </p:txBody>
        </p:sp>
        <p:grpSp>
          <p:nvGrpSpPr>
            <p:cNvPr id="3" name="Group 31"/>
            <p:cNvGrpSpPr>
              <a:grpSpLocks noChangeAspect="1"/>
            </p:cNvGrpSpPr>
            <p:nvPr/>
          </p:nvGrpSpPr>
          <p:grpSpPr bwMode="auto">
            <a:xfrm rot="-6060000" flipH="1" flipV="1">
              <a:off x="7767636" y="2640805"/>
              <a:ext cx="204788" cy="457200"/>
              <a:chOff x="1337592" y="217142"/>
              <a:chExt cx="21" cy="49"/>
            </a:xfrm>
          </p:grpSpPr>
          <p:sp>
            <p:nvSpPr>
              <p:cNvPr id="8214" name="Oval 32"/>
              <p:cNvSpPr>
                <a:spLocks noChangeArrowheads="1"/>
              </p:cNvSpPr>
              <p:nvPr/>
            </p:nvSpPr>
            <p:spPr bwMode="auto">
              <a:xfrm>
                <a:off x="1337592" y="217142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15" name="Line 90"/>
              <p:cNvSpPr>
                <a:spLocks noChangeShapeType="1"/>
              </p:cNvSpPr>
              <p:nvPr/>
            </p:nvSpPr>
            <p:spPr bwMode="auto">
              <a:xfrm flipH="1">
                <a:off x="1337593" y="217163"/>
                <a:ext cx="6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16" name="Line 91"/>
              <p:cNvSpPr>
                <a:spLocks noChangeShapeType="1"/>
              </p:cNvSpPr>
              <p:nvPr/>
            </p:nvSpPr>
            <p:spPr bwMode="auto">
              <a:xfrm>
                <a:off x="1337606" y="217162"/>
                <a:ext cx="6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17" name="Line 92"/>
              <p:cNvSpPr>
                <a:spLocks noChangeShapeType="1"/>
              </p:cNvSpPr>
              <p:nvPr/>
            </p:nvSpPr>
            <p:spPr bwMode="auto">
              <a:xfrm>
                <a:off x="1337602" y="217163"/>
                <a:ext cx="0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 bwMode="auto">
            <a:xfrm rot="10800000" flipV="1">
              <a:off x="7340202" y="2833686"/>
              <a:ext cx="665560" cy="276225"/>
            </a:xfrm>
            <a:prstGeom prst="straightConnector1">
              <a:avLst/>
            </a:prstGeom>
            <a:ln w="3492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V="1">
              <a:off x="7220544" y="2208013"/>
              <a:ext cx="881063" cy="477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V="1">
              <a:off x="6611540" y="2458640"/>
              <a:ext cx="832247" cy="498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3" name="TextBox 41"/>
            <p:cNvSpPr txBox="1">
              <a:spLocks noChangeArrowheads="1"/>
            </p:cNvSpPr>
            <p:nvPr/>
          </p:nvSpPr>
          <p:spPr bwMode="auto">
            <a:xfrm rot="-1659417">
              <a:off x="6482360" y="1749118"/>
              <a:ext cx="181331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12”- 15” </a:t>
              </a:r>
            </a:p>
            <a:p>
              <a:r>
                <a:rPr lang="en-US" dirty="0"/>
                <a:t>(300 – 380 mm)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628774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486150" y="4243388"/>
            <a:ext cx="2171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586172" y="1053128"/>
            <a:ext cx="5886450" cy="400050"/>
          </a:xfrm>
        </p:spPr>
        <p:txBody>
          <a:bodyPr vert="horz" wrap="square" lIns="69056" tIns="34529" rIns="69056" bIns="34529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Running Void Volume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77529" y="2034778"/>
            <a:ext cx="6132909" cy="4167188"/>
          </a:xfrm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en-US" sz="1800" b="1" dirty="0"/>
              <a:t>R.V.V. (gpm)=</a:t>
            </a:r>
            <a:r>
              <a:rPr lang="en-US" sz="1800" b="1" u="sng" dirty="0"/>
              <a:t> CxWxSxVxSF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1800" b="1" dirty="0"/>
              <a:t>		                  19.25</a:t>
            </a:r>
            <a:endParaRPr lang="en-US" sz="1350" b="1" dirty="0"/>
          </a:p>
          <a:p>
            <a:pPr>
              <a:lnSpc>
                <a:spcPct val="75000"/>
              </a:lnSpc>
              <a:buFontTx/>
              <a:buNone/>
              <a:defRPr/>
            </a:pPr>
            <a:endParaRPr lang="en-US" sz="675" b="1" dirty="0"/>
          </a:p>
          <a:p>
            <a:pPr>
              <a:buFontTx/>
              <a:buNone/>
              <a:defRPr/>
            </a:pPr>
            <a:r>
              <a:rPr lang="en-US" sz="1350" b="1" dirty="0"/>
              <a:t>EXAMPLE flooded nip</a:t>
            </a:r>
          </a:p>
          <a:p>
            <a:pPr>
              <a:buFontTx/>
              <a:buNone/>
              <a:defRPr/>
            </a:pPr>
            <a:r>
              <a:rPr lang="en-US" sz="1350" b="1" dirty="0"/>
              <a:t>1550 fpm-Speed factor = 1.3</a:t>
            </a:r>
          </a:p>
          <a:p>
            <a:pPr>
              <a:buFontTx/>
              <a:buNone/>
              <a:defRPr/>
            </a:pPr>
            <a:endParaRPr lang="en-US" sz="1350" b="1" dirty="0"/>
          </a:p>
          <a:p>
            <a:pPr>
              <a:buFontTx/>
              <a:buNone/>
              <a:defRPr/>
            </a:pPr>
            <a:r>
              <a:rPr lang="en-US" sz="1350" b="1" dirty="0"/>
              <a:t>Full coverage flow  = </a:t>
            </a:r>
          </a:p>
          <a:p>
            <a:pPr>
              <a:buFontTx/>
              <a:buNone/>
              <a:defRPr/>
            </a:pPr>
            <a:r>
              <a:rPr lang="en-US" sz="1425" b="1" dirty="0"/>
              <a:t>340 gpm on new wire</a:t>
            </a:r>
          </a:p>
          <a:p>
            <a:pPr>
              <a:buFontTx/>
              <a:buNone/>
              <a:defRPr/>
            </a:pPr>
            <a:endParaRPr lang="en-US" sz="1350" b="1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en-US" sz="1350" b="1" dirty="0">
                <a:solidFill>
                  <a:srgbClr val="FF0000"/>
                </a:solidFill>
              </a:rPr>
              <a:t>Re- calculate</a:t>
            </a:r>
          </a:p>
          <a:p>
            <a:pPr>
              <a:buFontTx/>
              <a:buNone/>
              <a:defRPr/>
            </a:pPr>
            <a:r>
              <a:rPr lang="en-US" sz="1350" b="1" dirty="0">
                <a:solidFill>
                  <a:srgbClr val="FF0000"/>
                </a:solidFill>
              </a:rPr>
              <a:t>Both S and SF for other</a:t>
            </a:r>
          </a:p>
          <a:p>
            <a:pPr>
              <a:buFontTx/>
              <a:buNone/>
              <a:defRPr/>
            </a:pPr>
            <a:r>
              <a:rPr lang="en-US" sz="1350" b="1" dirty="0">
                <a:solidFill>
                  <a:srgbClr val="FF0000"/>
                </a:solidFill>
              </a:rPr>
              <a:t>Machine speeds.</a:t>
            </a:r>
          </a:p>
          <a:p>
            <a:pPr>
              <a:buFontTx/>
              <a:buNone/>
              <a:defRPr/>
            </a:pPr>
            <a:r>
              <a:rPr lang="en-US" sz="1350" b="1" dirty="0">
                <a:solidFill>
                  <a:srgbClr val="FF0000"/>
                </a:solidFill>
              </a:rPr>
              <a:t>Note that void volume and</a:t>
            </a:r>
          </a:p>
          <a:p>
            <a:pPr>
              <a:buFontTx/>
              <a:buNone/>
              <a:defRPr/>
            </a:pPr>
            <a:r>
              <a:rPr lang="en-US" sz="1350" b="1" dirty="0">
                <a:solidFill>
                  <a:srgbClr val="FF0000"/>
                </a:solidFill>
              </a:rPr>
              <a:t>Speed factor are </a:t>
            </a:r>
          </a:p>
          <a:p>
            <a:pPr>
              <a:buFontTx/>
              <a:buNone/>
              <a:defRPr/>
            </a:pPr>
            <a:r>
              <a:rPr lang="en-US" sz="1350" b="1" dirty="0">
                <a:solidFill>
                  <a:srgbClr val="FF0000"/>
                </a:solidFill>
              </a:rPr>
              <a:t>Dimensionless.</a:t>
            </a:r>
          </a:p>
          <a:p>
            <a:pPr>
              <a:buFontTx/>
              <a:buNone/>
              <a:defRPr/>
            </a:pPr>
            <a:endParaRPr lang="en-US" sz="1050" b="1" dirty="0"/>
          </a:p>
          <a:p>
            <a:pPr>
              <a:defRPr/>
            </a:pPr>
            <a:endParaRPr lang="en-US" sz="788" b="1" dirty="0"/>
          </a:p>
        </p:txBody>
      </p:sp>
      <p:pic>
        <p:nvPicPr>
          <p:cNvPr id="9221" name="Picture 2" descr="G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2895600"/>
            <a:ext cx="4366022" cy="320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518356" y="1465084"/>
            <a:ext cx="3230372" cy="113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/>
              <a:t>C= Caliper of Fabric in Inches</a:t>
            </a:r>
          </a:p>
          <a:p>
            <a:pPr>
              <a:lnSpc>
                <a:spcPct val="75000"/>
              </a:lnSpc>
            </a:pPr>
            <a:r>
              <a:rPr lang="en-US" dirty="0"/>
              <a:t>W= Fabric Width in Inches</a:t>
            </a:r>
          </a:p>
          <a:p>
            <a:pPr>
              <a:lnSpc>
                <a:spcPct val="75000"/>
              </a:lnSpc>
            </a:pPr>
            <a:r>
              <a:rPr lang="en-US" dirty="0"/>
              <a:t>S= Speed in FPM</a:t>
            </a:r>
          </a:p>
          <a:p>
            <a:pPr>
              <a:lnSpc>
                <a:spcPct val="75000"/>
              </a:lnSpc>
            </a:pPr>
            <a:r>
              <a:rPr lang="en-US" dirty="0"/>
              <a:t>V= Void Volume (use 0.6)</a:t>
            </a:r>
          </a:p>
          <a:p>
            <a:pPr>
              <a:lnSpc>
                <a:spcPct val="75000"/>
              </a:lnSpc>
            </a:pPr>
            <a:r>
              <a:rPr lang="en-US" dirty="0"/>
              <a:t>SF= Speed Factor for wires</a:t>
            </a:r>
          </a:p>
        </p:txBody>
      </p:sp>
    </p:spTree>
    <p:extLst>
      <p:ext uri="{BB962C8B-B14F-4D97-AF65-F5344CB8AC3E}">
        <p14:creationId xmlns:p14="http://schemas.microsoft.com/office/powerpoint/2010/main" val="427316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4916-B0A0-A49A-F0F0-DBEA16E0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57"/>
            <a:ext cx="6629400" cy="971550"/>
          </a:xfrm>
        </p:spPr>
        <p:txBody>
          <a:bodyPr/>
          <a:lstStyle/>
          <a:p>
            <a:r>
              <a:rPr lang="en-US" dirty="0"/>
              <a:t>Flooded Nip Showers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BEBA7-AD97-F895-BF54-03881E6233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008" y="3706526"/>
            <a:ext cx="2519573" cy="2217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3C37C7-9DB3-ED2B-AA49-B04F6861A7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3985" y="1052720"/>
            <a:ext cx="1615857" cy="2821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E9C46E-2C78-1ADD-17B2-B2479ABB2C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85913" y="732200"/>
            <a:ext cx="2451302" cy="2864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ACC2BC-43A8-BCD3-C853-03D2200797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3664" y="3478777"/>
            <a:ext cx="2944580" cy="24666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30B3CD-E15A-17F8-6FE4-699D5D8FB2CE}"/>
              </a:ext>
            </a:extLst>
          </p:cNvPr>
          <p:cNvSpPr txBox="1"/>
          <p:nvPr/>
        </p:nvSpPr>
        <p:spPr>
          <a:xfrm>
            <a:off x="150313" y="3281035"/>
            <a:ext cx="27901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n-lt"/>
              </a:rPr>
              <a:t>Flooded nip placement: note landing on roll before nip to form puddle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EB7D4-5181-8028-3EB3-05BD957659A8}"/>
              </a:ext>
            </a:extLst>
          </p:cNvPr>
          <p:cNvSpPr txBox="1"/>
          <p:nvPr/>
        </p:nvSpPr>
        <p:spPr>
          <a:xfrm>
            <a:off x="474937" y="4533756"/>
            <a:ext cx="20652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n-lt"/>
              </a:rPr>
              <a:t>Tissue felt flooded nip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4CAED-9D26-0B43-F137-50C1D8AEE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639" y="1594092"/>
            <a:ext cx="1793744" cy="3935977"/>
          </a:xfrm>
        </p:spPr>
        <p:txBody>
          <a:bodyPr/>
          <a:lstStyle/>
          <a:p>
            <a:pPr marL="0" indent="0" algn="r">
              <a:buNone/>
            </a:pPr>
            <a:r>
              <a:rPr lang="en-US" sz="1500" dirty="0"/>
              <a:t>FNKO running at full (knock-off) volume</a:t>
            </a:r>
          </a:p>
          <a:p>
            <a:pPr marL="0" indent="0" algn="r">
              <a:buNone/>
            </a:pPr>
            <a:endParaRPr lang="en-US" sz="1500" dirty="0"/>
          </a:p>
          <a:p>
            <a:pPr marL="0" indent="0" algn="r">
              <a:buNone/>
            </a:pPr>
            <a:endParaRPr lang="en-US" sz="1500" dirty="0"/>
          </a:p>
          <a:p>
            <a:pPr marL="0" indent="0" algn="r">
              <a:buNone/>
            </a:pPr>
            <a:endParaRPr lang="en-US" sz="1500" dirty="0"/>
          </a:p>
          <a:p>
            <a:pPr marL="0" indent="0" algn="r">
              <a:buNone/>
            </a:pPr>
            <a:endParaRPr lang="en-US" sz="1500" dirty="0"/>
          </a:p>
          <a:p>
            <a:pPr marL="0" indent="0" algn="r">
              <a:buNone/>
            </a:pPr>
            <a:r>
              <a:rPr lang="en-US" sz="1500" dirty="0"/>
              <a:t>Flooded nip running at reduced volume sufficient for cleaning</a:t>
            </a:r>
          </a:p>
        </p:txBody>
      </p:sp>
    </p:spTree>
    <p:extLst>
      <p:ext uri="{BB962C8B-B14F-4D97-AF65-F5344CB8AC3E}">
        <p14:creationId xmlns:p14="http://schemas.microsoft.com/office/powerpoint/2010/main" val="89250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275" y="320675"/>
            <a:ext cx="5780088" cy="773113"/>
          </a:xfrm>
          <a:noFill/>
        </p:spPr>
        <p:txBody>
          <a:bodyPr wrap="none" lIns="71438" tIns="28575" rIns="71438" bIns="28575" anchor="t">
            <a:spAutoFit/>
          </a:bodyPr>
          <a:lstStyle/>
          <a:p>
            <a:pPr eaLnBrk="1" hangingPunct="1"/>
            <a:r>
              <a:rPr lang="en-US" sz="4700"/>
              <a:t>Needle Jet Showers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0" y="3606800"/>
            <a:ext cx="9144000" cy="3257550"/>
            <a:chOff x="0" y="2236"/>
            <a:chExt cx="5760" cy="2052"/>
          </a:xfrm>
        </p:grpSpPr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215" y="2681"/>
              <a:ext cx="352" cy="1607"/>
              <a:chOff x="1215" y="2704"/>
              <a:chExt cx="352" cy="1358"/>
            </a:xfrm>
          </p:grpSpPr>
          <p:sp>
            <p:nvSpPr>
              <p:cNvPr id="152581" name="Rectangle 5"/>
              <p:cNvSpPr>
                <a:spLocks noChangeArrowheads="1"/>
              </p:cNvSpPr>
              <p:nvPr/>
            </p:nvSpPr>
            <p:spPr bwMode="auto">
              <a:xfrm rot="5400000">
                <a:off x="731" y="3366"/>
                <a:ext cx="1308" cy="84"/>
              </a:xfrm>
              <a:prstGeom prst="rect">
                <a:avLst/>
              </a:prstGeom>
              <a:gradFill rotWithShape="0">
                <a:gsLst>
                  <a:gs pos="0">
                    <a:srgbClr val="919191">
                      <a:gamma/>
                      <a:tint val="0"/>
                      <a:invGamma/>
                    </a:srgbClr>
                  </a:gs>
                  <a:gs pos="50000">
                    <a:srgbClr val="919191"/>
                  </a:gs>
                  <a:gs pos="100000">
                    <a:srgbClr val="919191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582" name="Rectangle 6"/>
              <p:cNvSpPr>
                <a:spLocks noChangeArrowheads="1"/>
              </p:cNvSpPr>
              <p:nvPr/>
            </p:nvSpPr>
            <p:spPr bwMode="auto">
              <a:xfrm rot="5400000">
                <a:off x="1341" y="2578"/>
                <a:ext cx="100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2583" name="Rectangle 7"/>
            <p:cNvSpPr>
              <a:spLocks noChangeArrowheads="1"/>
            </p:cNvSpPr>
            <p:nvPr/>
          </p:nvSpPr>
          <p:spPr bwMode="auto">
            <a:xfrm rot="5400000">
              <a:off x="2650" y="-414"/>
              <a:ext cx="460" cy="5760"/>
            </a:xfrm>
            <a:prstGeom prst="rect">
              <a:avLst/>
            </a:prstGeom>
            <a:gradFill rotWithShape="0">
              <a:gsLst>
                <a:gs pos="0">
                  <a:srgbClr val="CECECE">
                    <a:gamma/>
                    <a:shade val="29804"/>
                    <a:invGamma/>
                  </a:srgbClr>
                </a:gs>
                <a:gs pos="50000">
                  <a:srgbClr val="CECECE"/>
                </a:gs>
                <a:gs pos="100000">
                  <a:srgbClr val="CECECE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8678" name="Group 8"/>
            <p:cNvGrpSpPr>
              <a:grpSpLocks/>
            </p:cNvGrpSpPr>
            <p:nvPr/>
          </p:nvGrpSpPr>
          <p:grpSpPr bwMode="auto">
            <a:xfrm>
              <a:off x="938" y="2681"/>
              <a:ext cx="352" cy="1607"/>
              <a:chOff x="1215" y="2704"/>
              <a:chExt cx="352" cy="1358"/>
            </a:xfrm>
          </p:grpSpPr>
          <p:sp>
            <p:nvSpPr>
              <p:cNvPr id="152585" name="Rectangle 9"/>
              <p:cNvSpPr>
                <a:spLocks noChangeArrowheads="1"/>
              </p:cNvSpPr>
              <p:nvPr/>
            </p:nvSpPr>
            <p:spPr bwMode="auto">
              <a:xfrm rot="5400000">
                <a:off x="731" y="3366"/>
                <a:ext cx="1308" cy="84"/>
              </a:xfrm>
              <a:prstGeom prst="rect">
                <a:avLst/>
              </a:prstGeom>
              <a:gradFill rotWithShape="0">
                <a:gsLst>
                  <a:gs pos="0">
                    <a:srgbClr val="919191">
                      <a:gamma/>
                      <a:tint val="0"/>
                      <a:invGamma/>
                    </a:srgbClr>
                  </a:gs>
                  <a:gs pos="50000">
                    <a:srgbClr val="919191"/>
                  </a:gs>
                  <a:gs pos="100000">
                    <a:srgbClr val="919191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586" name="Rectangle 10"/>
              <p:cNvSpPr>
                <a:spLocks noChangeArrowheads="1"/>
              </p:cNvSpPr>
              <p:nvPr/>
            </p:nvSpPr>
            <p:spPr bwMode="auto">
              <a:xfrm rot="5400000">
                <a:off x="1341" y="2578"/>
                <a:ext cx="100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661" y="2681"/>
              <a:ext cx="352" cy="1607"/>
              <a:chOff x="1215" y="2704"/>
              <a:chExt cx="352" cy="1358"/>
            </a:xfrm>
          </p:grpSpPr>
          <p:sp>
            <p:nvSpPr>
              <p:cNvPr id="152588" name="Rectangle 12"/>
              <p:cNvSpPr>
                <a:spLocks noChangeArrowheads="1"/>
              </p:cNvSpPr>
              <p:nvPr/>
            </p:nvSpPr>
            <p:spPr bwMode="auto">
              <a:xfrm rot="5400000">
                <a:off x="731" y="3366"/>
                <a:ext cx="1308" cy="84"/>
              </a:xfrm>
              <a:prstGeom prst="rect">
                <a:avLst/>
              </a:prstGeom>
              <a:gradFill rotWithShape="0">
                <a:gsLst>
                  <a:gs pos="0">
                    <a:srgbClr val="919191">
                      <a:gamma/>
                      <a:tint val="0"/>
                      <a:invGamma/>
                    </a:srgbClr>
                  </a:gs>
                  <a:gs pos="50000">
                    <a:srgbClr val="919191"/>
                  </a:gs>
                  <a:gs pos="100000">
                    <a:srgbClr val="919191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589" name="Rectangle 13"/>
              <p:cNvSpPr>
                <a:spLocks noChangeArrowheads="1"/>
              </p:cNvSpPr>
              <p:nvPr/>
            </p:nvSpPr>
            <p:spPr bwMode="auto">
              <a:xfrm rot="5400000">
                <a:off x="1341" y="2578"/>
                <a:ext cx="100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0" name="Group 14"/>
            <p:cNvGrpSpPr>
              <a:grpSpLocks/>
            </p:cNvGrpSpPr>
            <p:nvPr/>
          </p:nvGrpSpPr>
          <p:grpSpPr bwMode="auto">
            <a:xfrm>
              <a:off x="2384" y="2681"/>
              <a:ext cx="352" cy="1607"/>
              <a:chOff x="1215" y="2704"/>
              <a:chExt cx="352" cy="1358"/>
            </a:xfrm>
          </p:grpSpPr>
          <p:sp>
            <p:nvSpPr>
              <p:cNvPr id="152591" name="Rectangle 15"/>
              <p:cNvSpPr>
                <a:spLocks noChangeArrowheads="1"/>
              </p:cNvSpPr>
              <p:nvPr/>
            </p:nvSpPr>
            <p:spPr bwMode="auto">
              <a:xfrm rot="5400000">
                <a:off x="731" y="3366"/>
                <a:ext cx="1308" cy="84"/>
              </a:xfrm>
              <a:prstGeom prst="rect">
                <a:avLst/>
              </a:prstGeom>
              <a:gradFill rotWithShape="0">
                <a:gsLst>
                  <a:gs pos="0">
                    <a:srgbClr val="919191">
                      <a:gamma/>
                      <a:tint val="0"/>
                      <a:invGamma/>
                    </a:srgbClr>
                  </a:gs>
                  <a:gs pos="50000">
                    <a:srgbClr val="919191"/>
                  </a:gs>
                  <a:gs pos="100000">
                    <a:srgbClr val="919191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592" name="Rectangle 16"/>
              <p:cNvSpPr>
                <a:spLocks noChangeArrowheads="1"/>
              </p:cNvSpPr>
              <p:nvPr/>
            </p:nvSpPr>
            <p:spPr bwMode="auto">
              <a:xfrm rot="5400000">
                <a:off x="1341" y="2578"/>
                <a:ext cx="100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1" name="Group 17"/>
            <p:cNvGrpSpPr>
              <a:grpSpLocks/>
            </p:cNvGrpSpPr>
            <p:nvPr/>
          </p:nvGrpSpPr>
          <p:grpSpPr bwMode="auto">
            <a:xfrm>
              <a:off x="3107" y="2681"/>
              <a:ext cx="352" cy="1607"/>
              <a:chOff x="1215" y="2704"/>
              <a:chExt cx="352" cy="1358"/>
            </a:xfrm>
          </p:grpSpPr>
          <p:sp>
            <p:nvSpPr>
              <p:cNvPr id="152594" name="Rectangle 18"/>
              <p:cNvSpPr>
                <a:spLocks noChangeArrowheads="1"/>
              </p:cNvSpPr>
              <p:nvPr/>
            </p:nvSpPr>
            <p:spPr bwMode="auto">
              <a:xfrm rot="5400000">
                <a:off x="731" y="3366"/>
                <a:ext cx="1308" cy="84"/>
              </a:xfrm>
              <a:prstGeom prst="rect">
                <a:avLst/>
              </a:prstGeom>
              <a:gradFill rotWithShape="0">
                <a:gsLst>
                  <a:gs pos="0">
                    <a:srgbClr val="919191">
                      <a:gamma/>
                      <a:tint val="0"/>
                      <a:invGamma/>
                    </a:srgbClr>
                  </a:gs>
                  <a:gs pos="50000">
                    <a:srgbClr val="919191"/>
                  </a:gs>
                  <a:gs pos="100000">
                    <a:srgbClr val="919191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595" name="Rectangle 19"/>
              <p:cNvSpPr>
                <a:spLocks noChangeArrowheads="1"/>
              </p:cNvSpPr>
              <p:nvPr/>
            </p:nvSpPr>
            <p:spPr bwMode="auto">
              <a:xfrm rot="5400000">
                <a:off x="1341" y="2578"/>
                <a:ext cx="100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2" name="Group 20"/>
            <p:cNvGrpSpPr>
              <a:grpSpLocks/>
            </p:cNvGrpSpPr>
            <p:nvPr/>
          </p:nvGrpSpPr>
          <p:grpSpPr bwMode="auto">
            <a:xfrm>
              <a:off x="3830" y="2681"/>
              <a:ext cx="352" cy="1607"/>
              <a:chOff x="1215" y="2704"/>
              <a:chExt cx="352" cy="1358"/>
            </a:xfrm>
          </p:grpSpPr>
          <p:sp>
            <p:nvSpPr>
              <p:cNvPr id="152597" name="Rectangle 21"/>
              <p:cNvSpPr>
                <a:spLocks noChangeArrowheads="1"/>
              </p:cNvSpPr>
              <p:nvPr/>
            </p:nvSpPr>
            <p:spPr bwMode="auto">
              <a:xfrm rot="5400000">
                <a:off x="731" y="3366"/>
                <a:ext cx="1308" cy="84"/>
              </a:xfrm>
              <a:prstGeom prst="rect">
                <a:avLst/>
              </a:prstGeom>
              <a:gradFill rotWithShape="0">
                <a:gsLst>
                  <a:gs pos="0">
                    <a:srgbClr val="919191">
                      <a:gamma/>
                      <a:tint val="0"/>
                      <a:invGamma/>
                    </a:srgbClr>
                  </a:gs>
                  <a:gs pos="50000">
                    <a:srgbClr val="919191"/>
                  </a:gs>
                  <a:gs pos="100000">
                    <a:srgbClr val="919191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598" name="Rectangle 22"/>
              <p:cNvSpPr>
                <a:spLocks noChangeArrowheads="1"/>
              </p:cNvSpPr>
              <p:nvPr/>
            </p:nvSpPr>
            <p:spPr bwMode="auto">
              <a:xfrm rot="5400000">
                <a:off x="1341" y="2578"/>
                <a:ext cx="100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3" name="Group 23"/>
            <p:cNvGrpSpPr>
              <a:grpSpLocks/>
            </p:cNvGrpSpPr>
            <p:nvPr/>
          </p:nvGrpSpPr>
          <p:grpSpPr bwMode="auto">
            <a:xfrm>
              <a:off x="4553" y="2681"/>
              <a:ext cx="352" cy="1607"/>
              <a:chOff x="1215" y="2704"/>
              <a:chExt cx="352" cy="1358"/>
            </a:xfrm>
          </p:grpSpPr>
          <p:sp>
            <p:nvSpPr>
              <p:cNvPr id="152600" name="Rectangle 24"/>
              <p:cNvSpPr>
                <a:spLocks noChangeArrowheads="1"/>
              </p:cNvSpPr>
              <p:nvPr/>
            </p:nvSpPr>
            <p:spPr bwMode="auto">
              <a:xfrm rot="5400000">
                <a:off x="731" y="3366"/>
                <a:ext cx="1308" cy="84"/>
              </a:xfrm>
              <a:prstGeom prst="rect">
                <a:avLst/>
              </a:prstGeom>
              <a:gradFill rotWithShape="0">
                <a:gsLst>
                  <a:gs pos="0">
                    <a:srgbClr val="919191">
                      <a:gamma/>
                      <a:tint val="0"/>
                      <a:invGamma/>
                    </a:srgbClr>
                  </a:gs>
                  <a:gs pos="50000">
                    <a:srgbClr val="919191"/>
                  </a:gs>
                  <a:gs pos="100000">
                    <a:srgbClr val="919191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601" name="Rectangle 25"/>
              <p:cNvSpPr>
                <a:spLocks noChangeArrowheads="1"/>
              </p:cNvSpPr>
              <p:nvPr/>
            </p:nvSpPr>
            <p:spPr bwMode="auto">
              <a:xfrm rot="5400000">
                <a:off x="1341" y="2578"/>
                <a:ext cx="100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4" name="Group 26"/>
            <p:cNvGrpSpPr>
              <a:grpSpLocks/>
            </p:cNvGrpSpPr>
            <p:nvPr/>
          </p:nvGrpSpPr>
          <p:grpSpPr bwMode="auto">
            <a:xfrm>
              <a:off x="5276" y="2681"/>
              <a:ext cx="352" cy="1607"/>
              <a:chOff x="1215" y="2704"/>
              <a:chExt cx="352" cy="1358"/>
            </a:xfrm>
          </p:grpSpPr>
          <p:sp>
            <p:nvSpPr>
              <p:cNvPr id="152603" name="Rectangle 27"/>
              <p:cNvSpPr>
                <a:spLocks noChangeArrowheads="1"/>
              </p:cNvSpPr>
              <p:nvPr/>
            </p:nvSpPr>
            <p:spPr bwMode="auto">
              <a:xfrm rot="5400000">
                <a:off x="731" y="3366"/>
                <a:ext cx="1308" cy="84"/>
              </a:xfrm>
              <a:prstGeom prst="rect">
                <a:avLst/>
              </a:prstGeom>
              <a:gradFill rotWithShape="0">
                <a:gsLst>
                  <a:gs pos="0">
                    <a:srgbClr val="919191">
                      <a:gamma/>
                      <a:tint val="0"/>
                      <a:invGamma/>
                    </a:srgbClr>
                  </a:gs>
                  <a:gs pos="50000">
                    <a:srgbClr val="919191"/>
                  </a:gs>
                  <a:gs pos="100000">
                    <a:srgbClr val="919191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604" name="Rectangle 28"/>
              <p:cNvSpPr>
                <a:spLocks noChangeArrowheads="1"/>
              </p:cNvSpPr>
              <p:nvPr/>
            </p:nvSpPr>
            <p:spPr bwMode="auto">
              <a:xfrm rot="5400000">
                <a:off x="1341" y="2578"/>
                <a:ext cx="100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>
            <a:extLst>
              <a:ext uri="{FF2B5EF4-FFF2-40B4-BE49-F238E27FC236}">
                <a16:creationId xmlns:a16="http://schemas.microsoft.com/office/drawing/2014/main" id="{03E5F56E-0F37-D4B1-BF63-A4C3B6D8E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286000"/>
            <a:ext cx="86502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 altLang="en-US" sz="4200" b="1">
              <a:solidFill>
                <a:schemeClr val="tx2"/>
              </a:solidFill>
              <a:latin typeface="Tahoma" panose="020B0604030504040204" pitchFamily="34" charset="0"/>
              <a:ea typeface="STKaiti" panose="02010600040101010101" pitchFamily="2" charset="-122"/>
              <a:cs typeface="STKaiti" panose="02010600040101010101" pitchFamily="2" charset="-122"/>
            </a:endParaRPr>
          </a:p>
          <a:p>
            <a:pPr algn="ctr">
              <a:spcBef>
                <a:spcPct val="1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 altLang="en-US" sz="4200" b="1">
              <a:solidFill>
                <a:schemeClr val="tx2"/>
              </a:solidFill>
              <a:latin typeface="Tahoma" panose="020B0604030504040204" pitchFamily="34" charset="0"/>
              <a:ea typeface="STKaiti" panose="02010600040101010101" pitchFamily="2" charset="-122"/>
              <a:cs typeface="STKaiti" panose="02010600040101010101" pitchFamily="2" charset="-122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E24D0F5-9E17-B735-D139-8A64E5E1F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"/>
            <a:ext cx="861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000" b="1" dirty="0">
                <a:latin typeface="Tahoma" panose="020B0604030504040204" pitchFamily="34" charset="0"/>
              </a:rPr>
              <a:t>Objectives</a:t>
            </a:r>
          </a:p>
        </p:txBody>
      </p:sp>
      <p:pic>
        <p:nvPicPr>
          <p:cNvPr id="3076" name="Picture 10">
            <a:extLst>
              <a:ext uri="{FF2B5EF4-FFF2-40B4-BE49-F238E27FC236}">
                <a16:creationId xmlns:a16="http://schemas.microsoft.com/office/drawing/2014/main" id="{8FA8423D-942E-8EE7-BF3B-0A359D8AA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3701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2">
            <a:extLst>
              <a:ext uri="{FF2B5EF4-FFF2-40B4-BE49-F238E27FC236}">
                <a16:creationId xmlns:a16="http://schemas.microsoft.com/office/drawing/2014/main" id="{8DD36861-383B-45F5-BA46-7C5DE3635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47800"/>
            <a:ext cx="6934200" cy="4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/>
              <a:t>Introduction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What is cleaning &amp; conditioning?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Theory &amp; practical considerations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Showers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Fan Jets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Needle Jets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Felt Dewatering – </a:t>
            </a:r>
            <a:r>
              <a:rPr lang="en-US" dirty="0" err="1"/>
              <a:t>Uhle</a:t>
            </a:r>
            <a:r>
              <a:rPr lang="en-US" dirty="0"/>
              <a:t> Boxes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Applications Specifics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Questions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482600"/>
            <a:ext cx="7051675" cy="606425"/>
          </a:xfrm>
          <a:noFill/>
        </p:spPr>
        <p:txBody>
          <a:bodyPr wrap="none" lIns="71438" tIns="28575" rIns="71438" bIns="28575" anchor="t">
            <a:spAutoFit/>
          </a:bodyPr>
          <a:lstStyle/>
          <a:p>
            <a:pPr eaLnBrk="1" hangingPunct="1"/>
            <a:r>
              <a:rPr lang="en-US"/>
              <a:t>How Do Needle Showers Work?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687388" y="1508125"/>
            <a:ext cx="7775575" cy="3956050"/>
            <a:chOff x="433" y="1192"/>
            <a:chExt cx="4898" cy="2492"/>
          </a:xfrm>
        </p:grpSpPr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433" y="1297"/>
              <a:ext cx="1634" cy="6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457200" indent="-457200" eaLnBrk="0" hangingPunct="0">
                <a:lnSpc>
                  <a:spcPct val="90000"/>
                </a:lnSpc>
                <a:spcBef>
                  <a:spcPct val="40000"/>
                </a:spcBef>
              </a:pPr>
              <a:r>
                <a:rPr lang="en-US" sz="3200" b="1">
                  <a:effectLst/>
                </a:rPr>
                <a:t>1.Pressure,Force?</a:t>
              </a:r>
            </a:p>
          </p:txBody>
        </p:sp>
        <p:sp>
          <p:nvSpPr>
            <p:cNvPr id="154629" name="Rectangle 5"/>
            <p:cNvSpPr>
              <a:spLocks noChangeArrowheads="1"/>
            </p:cNvSpPr>
            <p:nvPr/>
          </p:nvSpPr>
          <p:spPr bwMode="auto">
            <a:xfrm>
              <a:off x="2916" y="1512"/>
              <a:ext cx="1308" cy="84"/>
            </a:xfrm>
            <a:prstGeom prst="rect">
              <a:avLst/>
            </a:prstGeom>
            <a:gradFill rotWithShape="0">
              <a:gsLst>
                <a:gs pos="0">
                  <a:srgbClr val="919191"/>
                </a:gs>
                <a:gs pos="50000">
                  <a:srgbClr val="919191">
                    <a:gamma/>
                    <a:tint val="0"/>
                    <a:invGamma/>
                  </a:srgbClr>
                </a:gs>
                <a:gs pos="100000">
                  <a:srgbClr val="919191"/>
                </a:gs>
              </a:gsLst>
              <a:lin ang="5400000" scaled="1"/>
            </a:gra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630" name="Line 6"/>
            <p:cNvSpPr>
              <a:spLocks noChangeShapeType="1"/>
            </p:cNvSpPr>
            <p:nvPr/>
          </p:nvSpPr>
          <p:spPr bwMode="auto">
            <a:xfrm>
              <a:off x="4236" y="1216"/>
              <a:ext cx="0" cy="676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727" name="Group 7"/>
            <p:cNvGrpSpPr>
              <a:grpSpLocks/>
            </p:cNvGrpSpPr>
            <p:nvPr/>
          </p:nvGrpSpPr>
          <p:grpSpPr bwMode="auto">
            <a:xfrm>
              <a:off x="2392" y="1196"/>
              <a:ext cx="568" cy="796"/>
              <a:chOff x="2392" y="1196"/>
              <a:chExt cx="568" cy="796"/>
            </a:xfrm>
          </p:grpSpPr>
          <p:sp>
            <p:nvSpPr>
              <p:cNvPr id="154632" name="Rectangle 8"/>
              <p:cNvSpPr>
                <a:spLocks noChangeArrowheads="1"/>
              </p:cNvSpPr>
              <p:nvPr/>
            </p:nvSpPr>
            <p:spPr bwMode="auto">
              <a:xfrm>
                <a:off x="2860" y="1384"/>
                <a:ext cx="100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633" name="Rectangle 9"/>
              <p:cNvSpPr>
                <a:spLocks noChangeArrowheads="1"/>
              </p:cNvSpPr>
              <p:nvPr/>
            </p:nvSpPr>
            <p:spPr bwMode="auto">
              <a:xfrm>
                <a:off x="2392" y="1196"/>
                <a:ext cx="460" cy="796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4634" name="Line 10"/>
            <p:cNvSpPr>
              <a:spLocks noChangeShapeType="1"/>
            </p:cNvSpPr>
            <p:nvPr/>
          </p:nvSpPr>
          <p:spPr bwMode="auto">
            <a:xfrm>
              <a:off x="4288" y="1512"/>
              <a:ext cx="30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635" name="Line 11"/>
            <p:cNvSpPr>
              <a:spLocks noChangeShapeType="1"/>
            </p:cNvSpPr>
            <p:nvPr/>
          </p:nvSpPr>
          <p:spPr bwMode="auto">
            <a:xfrm>
              <a:off x="4288" y="1596"/>
              <a:ext cx="30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636" name="Line 12"/>
            <p:cNvSpPr>
              <a:spLocks noChangeShapeType="1"/>
            </p:cNvSpPr>
            <p:nvPr/>
          </p:nvSpPr>
          <p:spPr bwMode="auto">
            <a:xfrm>
              <a:off x="4440" y="1192"/>
              <a:ext cx="0" cy="3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637" name="Line 13"/>
            <p:cNvSpPr>
              <a:spLocks noChangeShapeType="1"/>
            </p:cNvSpPr>
            <p:nvPr/>
          </p:nvSpPr>
          <p:spPr bwMode="auto">
            <a:xfrm flipV="1">
              <a:off x="4440" y="1592"/>
              <a:ext cx="0" cy="35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2" name="Rectangle 14"/>
            <p:cNvSpPr>
              <a:spLocks noChangeArrowheads="1"/>
            </p:cNvSpPr>
            <p:nvPr/>
          </p:nvSpPr>
          <p:spPr bwMode="auto">
            <a:xfrm>
              <a:off x="3121" y="1265"/>
              <a:ext cx="87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1">
                  <a:effectLst/>
                </a:rPr>
                <a:t>pressure</a:t>
              </a:r>
            </a:p>
          </p:txBody>
        </p:sp>
        <p:sp>
          <p:nvSpPr>
            <p:cNvPr id="30733" name="Rectangle 15"/>
            <p:cNvSpPr>
              <a:spLocks noChangeArrowheads="1"/>
            </p:cNvSpPr>
            <p:nvPr/>
          </p:nvSpPr>
          <p:spPr bwMode="auto">
            <a:xfrm>
              <a:off x="4625" y="1436"/>
              <a:ext cx="5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1">
                  <a:effectLst/>
                </a:rPr>
                <a:t>area</a:t>
              </a:r>
            </a:p>
          </p:txBody>
        </p:sp>
        <p:sp>
          <p:nvSpPr>
            <p:cNvPr id="30734" name="Rectangle 16"/>
            <p:cNvSpPr>
              <a:spLocks noChangeArrowheads="1"/>
            </p:cNvSpPr>
            <p:nvPr/>
          </p:nvSpPr>
          <p:spPr bwMode="auto">
            <a:xfrm>
              <a:off x="433" y="3097"/>
              <a:ext cx="1634" cy="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457200" indent="-457200" eaLnBrk="0" hangingPunct="0">
                <a:lnSpc>
                  <a:spcPct val="90000"/>
                </a:lnSpc>
                <a:spcBef>
                  <a:spcPct val="40000"/>
                </a:spcBef>
              </a:pPr>
              <a:r>
                <a:rPr lang="en-US" sz="3200" b="1">
                  <a:effectLst/>
                </a:rPr>
                <a:t>3. Impulse?</a:t>
              </a:r>
            </a:p>
          </p:txBody>
        </p:sp>
        <p:sp>
          <p:nvSpPr>
            <p:cNvPr id="154641" name="Line 17"/>
            <p:cNvSpPr>
              <a:spLocks noChangeShapeType="1"/>
            </p:cNvSpPr>
            <p:nvPr/>
          </p:nvSpPr>
          <p:spPr bwMode="auto">
            <a:xfrm>
              <a:off x="4236" y="2068"/>
              <a:ext cx="0" cy="676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736" name="Group 18"/>
            <p:cNvGrpSpPr>
              <a:grpSpLocks/>
            </p:cNvGrpSpPr>
            <p:nvPr/>
          </p:nvGrpSpPr>
          <p:grpSpPr bwMode="auto">
            <a:xfrm>
              <a:off x="2392" y="2048"/>
              <a:ext cx="1832" cy="796"/>
              <a:chOff x="2392" y="2048"/>
              <a:chExt cx="1832" cy="796"/>
            </a:xfrm>
          </p:grpSpPr>
          <p:sp>
            <p:nvSpPr>
              <p:cNvPr id="154643" name="Rectangle 19"/>
              <p:cNvSpPr>
                <a:spLocks noChangeArrowheads="1"/>
              </p:cNvSpPr>
              <p:nvPr/>
            </p:nvSpPr>
            <p:spPr bwMode="auto">
              <a:xfrm>
                <a:off x="2916" y="2364"/>
                <a:ext cx="1308" cy="84"/>
              </a:xfrm>
              <a:prstGeom prst="rect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0759" name="Group 20"/>
              <p:cNvGrpSpPr>
                <a:grpSpLocks/>
              </p:cNvGrpSpPr>
              <p:nvPr/>
            </p:nvGrpSpPr>
            <p:grpSpPr bwMode="auto">
              <a:xfrm>
                <a:off x="2392" y="2048"/>
                <a:ext cx="568" cy="796"/>
                <a:chOff x="2392" y="2048"/>
                <a:chExt cx="568" cy="796"/>
              </a:xfrm>
            </p:grpSpPr>
            <p:sp>
              <p:nvSpPr>
                <p:cNvPr id="154645" name="Rectangle 21"/>
                <p:cNvSpPr>
                  <a:spLocks noChangeArrowheads="1"/>
                </p:cNvSpPr>
                <p:nvPr/>
              </p:nvSpPr>
              <p:spPr bwMode="auto">
                <a:xfrm>
                  <a:off x="2860" y="2236"/>
                  <a:ext cx="100" cy="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CECECE">
                        <a:gamma/>
                        <a:shade val="29804"/>
                        <a:invGamma/>
                      </a:srgbClr>
                    </a:gs>
                    <a:gs pos="5000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646" name="Rectangle 22"/>
                <p:cNvSpPr>
                  <a:spLocks noChangeArrowheads="1"/>
                </p:cNvSpPr>
                <p:nvPr/>
              </p:nvSpPr>
              <p:spPr bwMode="auto">
                <a:xfrm>
                  <a:off x="2392" y="2048"/>
                  <a:ext cx="460" cy="796"/>
                </a:xfrm>
                <a:prstGeom prst="rect">
                  <a:avLst/>
                </a:prstGeom>
                <a:gradFill rotWithShape="0">
                  <a:gsLst>
                    <a:gs pos="0">
                      <a:srgbClr val="CECECE">
                        <a:gamma/>
                        <a:shade val="29804"/>
                        <a:invGamma/>
                      </a:srgbClr>
                    </a:gs>
                    <a:gs pos="5000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54647" name="Line 23"/>
            <p:cNvSpPr>
              <a:spLocks noChangeShapeType="1"/>
            </p:cNvSpPr>
            <p:nvPr/>
          </p:nvSpPr>
          <p:spPr bwMode="auto">
            <a:xfrm>
              <a:off x="3256" y="2544"/>
              <a:ext cx="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8" name="Rectangle 24"/>
            <p:cNvSpPr>
              <a:spLocks noChangeArrowheads="1"/>
            </p:cNvSpPr>
            <p:nvPr/>
          </p:nvSpPr>
          <p:spPr bwMode="auto">
            <a:xfrm>
              <a:off x="3121" y="2117"/>
              <a:ext cx="87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1">
                  <a:effectLst/>
                </a:rPr>
                <a:t>mass</a:t>
              </a:r>
            </a:p>
          </p:txBody>
        </p:sp>
        <p:sp>
          <p:nvSpPr>
            <p:cNvPr id="30739" name="Rectangle 25"/>
            <p:cNvSpPr>
              <a:spLocks noChangeArrowheads="1"/>
            </p:cNvSpPr>
            <p:nvPr/>
          </p:nvSpPr>
          <p:spPr bwMode="auto">
            <a:xfrm>
              <a:off x="3185" y="2564"/>
              <a:ext cx="8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1">
                  <a:effectLst/>
                </a:rPr>
                <a:t>velocity</a:t>
              </a:r>
            </a:p>
          </p:txBody>
        </p:sp>
        <p:sp>
          <p:nvSpPr>
            <p:cNvPr id="30740" name="Rectangle 26"/>
            <p:cNvSpPr>
              <a:spLocks noChangeArrowheads="1"/>
            </p:cNvSpPr>
            <p:nvPr/>
          </p:nvSpPr>
          <p:spPr bwMode="auto">
            <a:xfrm>
              <a:off x="433" y="2125"/>
              <a:ext cx="1934" cy="6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457200" indent="-457200" eaLnBrk="0" hangingPunct="0">
                <a:lnSpc>
                  <a:spcPct val="90000"/>
                </a:lnSpc>
                <a:spcBef>
                  <a:spcPct val="40000"/>
                </a:spcBef>
              </a:pPr>
              <a:r>
                <a:rPr lang="en-US" sz="3200" b="1">
                  <a:effectLst/>
                </a:rPr>
                <a:t>2. Energy, Momentum?</a:t>
              </a:r>
            </a:p>
          </p:txBody>
        </p:sp>
        <p:grpSp>
          <p:nvGrpSpPr>
            <p:cNvPr id="30741" name="Group 27"/>
            <p:cNvGrpSpPr>
              <a:grpSpLocks/>
            </p:cNvGrpSpPr>
            <p:nvPr/>
          </p:nvGrpSpPr>
          <p:grpSpPr bwMode="auto">
            <a:xfrm>
              <a:off x="2392" y="2888"/>
              <a:ext cx="2660" cy="796"/>
              <a:chOff x="2392" y="2888"/>
              <a:chExt cx="2660" cy="796"/>
            </a:xfrm>
          </p:grpSpPr>
          <p:sp>
            <p:nvSpPr>
              <p:cNvPr id="154652" name="Freeform 28"/>
              <p:cNvSpPr>
                <a:spLocks/>
              </p:cNvSpPr>
              <p:nvPr/>
            </p:nvSpPr>
            <p:spPr bwMode="auto">
              <a:xfrm>
                <a:off x="5000" y="3154"/>
                <a:ext cx="35" cy="193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92"/>
                  </a:cxn>
                  <a:cxn ang="0">
                    <a:pos x="19" y="188"/>
                  </a:cxn>
                  <a:cxn ang="0">
                    <a:pos x="11" y="178"/>
                  </a:cxn>
                  <a:cxn ang="0">
                    <a:pos x="5" y="166"/>
                  </a:cxn>
                  <a:cxn ang="0">
                    <a:pos x="4" y="150"/>
                  </a:cxn>
                  <a:cxn ang="0">
                    <a:pos x="0" y="117"/>
                  </a:cxn>
                  <a:cxn ang="0">
                    <a:pos x="1" y="89"/>
                  </a:cxn>
                  <a:cxn ang="0">
                    <a:pos x="4" y="67"/>
                  </a:cxn>
                  <a:cxn ang="0">
                    <a:pos x="7" y="20"/>
                  </a:cxn>
                  <a:cxn ang="0">
                    <a:pos x="20" y="2"/>
                  </a:cxn>
                  <a:cxn ang="0">
                    <a:pos x="29" y="0"/>
                  </a:cxn>
                  <a:cxn ang="0">
                    <a:pos x="32" y="0"/>
                  </a:cxn>
                  <a:cxn ang="0">
                    <a:pos x="34" y="12"/>
                  </a:cxn>
                </a:cxnLst>
                <a:rect l="0" t="0" r="r" b="b"/>
                <a:pathLst>
                  <a:path w="35" h="193">
                    <a:moveTo>
                      <a:pt x="34" y="12"/>
                    </a:moveTo>
                    <a:lnTo>
                      <a:pt x="34" y="192"/>
                    </a:lnTo>
                    <a:lnTo>
                      <a:pt x="19" y="188"/>
                    </a:lnTo>
                    <a:lnTo>
                      <a:pt x="11" y="178"/>
                    </a:lnTo>
                    <a:lnTo>
                      <a:pt x="5" y="166"/>
                    </a:lnTo>
                    <a:lnTo>
                      <a:pt x="4" y="150"/>
                    </a:lnTo>
                    <a:lnTo>
                      <a:pt x="0" y="117"/>
                    </a:lnTo>
                    <a:lnTo>
                      <a:pt x="1" y="89"/>
                    </a:lnTo>
                    <a:lnTo>
                      <a:pt x="4" y="67"/>
                    </a:lnTo>
                    <a:lnTo>
                      <a:pt x="7" y="20"/>
                    </a:lnTo>
                    <a:lnTo>
                      <a:pt x="20" y="2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4" y="12"/>
                    </a:lnTo>
                  </a:path>
                </a:pathLst>
              </a:cu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653" name="Line 29"/>
              <p:cNvSpPr>
                <a:spLocks noChangeShapeType="1"/>
              </p:cNvSpPr>
              <p:nvPr/>
            </p:nvSpPr>
            <p:spPr bwMode="auto">
              <a:xfrm>
                <a:off x="5052" y="2932"/>
                <a:ext cx="0" cy="676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654" name="Freeform 30"/>
              <p:cNvSpPr>
                <a:spLocks/>
              </p:cNvSpPr>
              <p:nvPr/>
            </p:nvSpPr>
            <p:spPr bwMode="auto">
              <a:xfrm>
                <a:off x="2948" y="3204"/>
                <a:ext cx="911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8" y="0"/>
                  </a:cxn>
                  <a:cxn ang="0">
                    <a:pos x="390" y="0"/>
                  </a:cxn>
                  <a:cxn ang="0">
                    <a:pos x="582" y="2"/>
                  </a:cxn>
                  <a:cxn ang="0">
                    <a:pos x="730" y="8"/>
                  </a:cxn>
                  <a:cxn ang="0">
                    <a:pos x="808" y="16"/>
                  </a:cxn>
                  <a:cxn ang="0">
                    <a:pos x="876" y="22"/>
                  </a:cxn>
                  <a:cxn ang="0">
                    <a:pos x="906" y="28"/>
                  </a:cxn>
                  <a:cxn ang="0">
                    <a:pos x="910" y="50"/>
                  </a:cxn>
                  <a:cxn ang="0">
                    <a:pos x="876" y="58"/>
                  </a:cxn>
                  <a:cxn ang="0">
                    <a:pos x="806" y="68"/>
                  </a:cxn>
                  <a:cxn ang="0">
                    <a:pos x="730" y="76"/>
                  </a:cxn>
                  <a:cxn ang="0">
                    <a:pos x="584" y="82"/>
                  </a:cxn>
                  <a:cxn ang="0">
                    <a:pos x="392" y="84"/>
                  </a:cxn>
                  <a:cxn ang="0">
                    <a:pos x="306" y="84"/>
                  </a:cxn>
                  <a:cxn ang="0">
                    <a:pos x="168" y="84"/>
                  </a:cxn>
                  <a:cxn ang="0">
                    <a:pos x="0" y="84"/>
                  </a:cxn>
                  <a:cxn ang="0">
                    <a:pos x="0" y="0"/>
                  </a:cxn>
                </a:cxnLst>
                <a:rect l="0" t="0" r="r" b="b"/>
                <a:pathLst>
                  <a:path w="911" h="85">
                    <a:moveTo>
                      <a:pt x="0" y="0"/>
                    </a:moveTo>
                    <a:lnTo>
                      <a:pt x="158" y="0"/>
                    </a:lnTo>
                    <a:lnTo>
                      <a:pt x="390" y="0"/>
                    </a:lnTo>
                    <a:lnTo>
                      <a:pt x="582" y="2"/>
                    </a:lnTo>
                    <a:lnTo>
                      <a:pt x="730" y="8"/>
                    </a:lnTo>
                    <a:lnTo>
                      <a:pt x="808" y="16"/>
                    </a:lnTo>
                    <a:lnTo>
                      <a:pt x="876" y="22"/>
                    </a:lnTo>
                    <a:lnTo>
                      <a:pt x="906" y="28"/>
                    </a:lnTo>
                    <a:lnTo>
                      <a:pt x="910" y="50"/>
                    </a:lnTo>
                    <a:lnTo>
                      <a:pt x="876" y="58"/>
                    </a:lnTo>
                    <a:lnTo>
                      <a:pt x="806" y="68"/>
                    </a:lnTo>
                    <a:lnTo>
                      <a:pt x="730" y="76"/>
                    </a:lnTo>
                    <a:lnTo>
                      <a:pt x="584" y="82"/>
                    </a:lnTo>
                    <a:lnTo>
                      <a:pt x="392" y="84"/>
                    </a:lnTo>
                    <a:lnTo>
                      <a:pt x="306" y="84"/>
                    </a:lnTo>
                    <a:lnTo>
                      <a:pt x="168" y="84"/>
                    </a:lnTo>
                    <a:lnTo>
                      <a:pt x="0" y="8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655" name="Freeform 31"/>
              <p:cNvSpPr>
                <a:spLocks/>
              </p:cNvSpPr>
              <p:nvPr/>
            </p:nvSpPr>
            <p:spPr bwMode="auto">
              <a:xfrm>
                <a:off x="3784" y="3204"/>
                <a:ext cx="425" cy="85"/>
              </a:xfrm>
              <a:custGeom>
                <a:avLst/>
                <a:gdLst/>
                <a:ahLst/>
                <a:cxnLst>
                  <a:cxn ang="0">
                    <a:pos x="424" y="18"/>
                  </a:cxn>
                  <a:cxn ang="0">
                    <a:pos x="386" y="0"/>
                  </a:cxn>
                  <a:cxn ang="0">
                    <a:pos x="330" y="0"/>
                  </a:cxn>
                  <a:cxn ang="0">
                    <a:pos x="232" y="2"/>
                  </a:cxn>
                  <a:cxn ang="0">
                    <a:pos x="162" y="4"/>
                  </a:cxn>
                  <a:cxn ang="0">
                    <a:pos x="100" y="10"/>
                  </a:cxn>
                  <a:cxn ang="0">
                    <a:pos x="34" y="22"/>
                  </a:cxn>
                  <a:cxn ang="0">
                    <a:pos x="4" y="28"/>
                  </a:cxn>
                  <a:cxn ang="0">
                    <a:pos x="0" y="50"/>
                  </a:cxn>
                  <a:cxn ang="0">
                    <a:pos x="34" y="58"/>
                  </a:cxn>
                  <a:cxn ang="0">
                    <a:pos x="96" y="74"/>
                  </a:cxn>
                  <a:cxn ang="0">
                    <a:pos x="158" y="80"/>
                  </a:cxn>
                  <a:cxn ang="0">
                    <a:pos x="230" y="82"/>
                  </a:cxn>
                  <a:cxn ang="0">
                    <a:pos x="332" y="84"/>
                  </a:cxn>
                  <a:cxn ang="0">
                    <a:pos x="364" y="84"/>
                  </a:cxn>
                  <a:cxn ang="0">
                    <a:pos x="388" y="84"/>
                  </a:cxn>
                  <a:cxn ang="0">
                    <a:pos x="424" y="66"/>
                  </a:cxn>
                  <a:cxn ang="0">
                    <a:pos x="424" y="18"/>
                  </a:cxn>
                </a:cxnLst>
                <a:rect l="0" t="0" r="r" b="b"/>
                <a:pathLst>
                  <a:path w="425" h="85">
                    <a:moveTo>
                      <a:pt x="424" y="18"/>
                    </a:moveTo>
                    <a:lnTo>
                      <a:pt x="386" y="0"/>
                    </a:lnTo>
                    <a:lnTo>
                      <a:pt x="330" y="0"/>
                    </a:lnTo>
                    <a:lnTo>
                      <a:pt x="232" y="2"/>
                    </a:lnTo>
                    <a:lnTo>
                      <a:pt x="162" y="4"/>
                    </a:lnTo>
                    <a:lnTo>
                      <a:pt x="100" y="10"/>
                    </a:lnTo>
                    <a:lnTo>
                      <a:pt x="34" y="22"/>
                    </a:lnTo>
                    <a:lnTo>
                      <a:pt x="4" y="28"/>
                    </a:lnTo>
                    <a:lnTo>
                      <a:pt x="0" y="50"/>
                    </a:lnTo>
                    <a:lnTo>
                      <a:pt x="34" y="58"/>
                    </a:lnTo>
                    <a:lnTo>
                      <a:pt x="96" y="74"/>
                    </a:lnTo>
                    <a:lnTo>
                      <a:pt x="158" y="80"/>
                    </a:lnTo>
                    <a:lnTo>
                      <a:pt x="230" y="82"/>
                    </a:lnTo>
                    <a:lnTo>
                      <a:pt x="332" y="84"/>
                    </a:lnTo>
                    <a:lnTo>
                      <a:pt x="364" y="84"/>
                    </a:lnTo>
                    <a:lnTo>
                      <a:pt x="388" y="84"/>
                    </a:lnTo>
                    <a:lnTo>
                      <a:pt x="424" y="66"/>
                    </a:lnTo>
                    <a:lnTo>
                      <a:pt x="424" y="18"/>
                    </a:lnTo>
                  </a:path>
                </a:pathLst>
              </a:cu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656" name="Oval 32"/>
              <p:cNvSpPr>
                <a:spLocks noChangeArrowheads="1"/>
              </p:cNvSpPr>
              <p:nvPr/>
            </p:nvSpPr>
            <p:spPr bwMode="auto">
              <a:xfrm>
                <a:off x="4190" y="3206"/>
                <a:ext cx="168" cy="80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657" name="Oval 33"/>
              <p:cNvSpPr>
                <a:spLocks noChangeArrowheads="1"/>
              </p:cNvSpPr>
              <p:nvPr/>
            </p:nvSpPr>
            <p:spPr bwMode="auto">
              <a:xfrm>
                <a:off x="4364" y="3206"/>
                <a:ext cx="168" cy="80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658" name="Oval 34"/>
              <p:cNvSpPr>
                <a:spLocks noChangeArrowheads="1"/>
              </p:cNvSpPr>
              <p:nvPr/>
            </p:nvSpPr>
            <p:spPr bwMode="auto">
              <a:xfrm>
                <a:off x="4538" y="3206"/>
                <a:ext cx="138" cy="78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659" name="Oval 35"/>
              <p:cNvSpPr>
                <a:spLocks noChangeArrowheads="1"/>
              </p:cNvSpPr>
              <p:nvPr/>
            </p:nvSpPr>
            <p:spPr bwMode="auto">
              <a:xfrm>
                <a:off x="4704" y="3198"/>
                <a:ext cx="126" cy="92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660" name="Oval 36"/>
              <p:cNvSpPr>
                <a:spLocks noChangeArrowheads="1"/>
              </p:cNvSpPr>
              <p:nvPr/>
            </p:nvSpPr>
            <p:spPr bwMode="auto">
              <a:xfrm>
                <a:off x="4862" y="3200"/>
                <a:ext cx="112" cy="96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0755" name="Group 37"/>
              <p:cNvGrpSpPr>
                <a:grpSpLocks/>
              </p:cNvGrpSpPr>
              <p:nvPr/>
            </p:nvGrpSpPr>
            <p:grpSpPr bwMode="auto">
              <a:xfrm>
                <a:off x="2392" y="2888"/>
                <a:ext cx="568" cy="796"/>
                <a:chOff x="2392" y="2888"/>
                <a:chExt cx="568" cy="796"/>
              </a:xfrm>
            </p:grpSpPr>
            <p:sp>
              <p:nvSpPr>
                <p:cNvPr id="154662" name="Rectangle 38"/>
                <p:cNvSpPr>
                  <a:spLocks noChangeArrowheads="1"/>
                </p:cNvSpPr>
                <p:nvPr/>
              </p:nvSpPr>
              <p:spPr bwMode="auto">
                <a:xfrm>
                  <a:off x="2860" y="3076"/>
                  <a:ext cx="100" cy="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CECECE">
                        <a:gamma/>
                        <a:shade val="29804"/>
                        <a:invGamma/>
                      </a:srgbClr>
                    </a:gs>
                    <a:gs pos="5000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663" name="Rectangle 39"/>
                <p:cNvSpPr>
                  <a:spLocks noChangeArrowheads="1"/>
                </p:cNvSpPr>
                <p:nvPr/>
              </p:nvSpPr>
              <p:spPr bwMode="auto">
                <a:xfrm>
                  <a:off x="2392" y="2888"/>
                  <a:ext cx="460" cy="796"/>
                </a:xfrm>
                <a:prstGeom prst="rect">
                  <a:avLst/>
                </a:prstGeom>
                <a:gradFill rotWithShape="0">
                  <a:gsLst>
                    <a:gs pos="0">
                      <a:srgbClr val="CECECE">
                        <a:gamma/>
                        <a:shade val="29804"/>
                        <a:invGamma/>
                      </a:srgbClr>
                    </a:gs>
                    <a:gs pos="5000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54664" name="Line 40"/>
            <p:cNvSpPr>
              <a:spLocks noChangeShapeType="1"/>
            </p:cNvSpPr>
            <p:nvPr/>
          </p:nvSpPr>
          <p:spPr bwMode="auto">
            <a:xfrm>
              <a:off x="3772" y="3372"/>
              <a:ext cx="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3" name="Rectangle 41"/>
            <p:cNvSpPr>
              <a:spLocks noChangeArrowheads="1"/>
            </p:cNvSpPr>
            <p:nvPr/>
          </p:nvSpPr>
          <p:spPr bwMode="auto">
            <a:xfrm>
              <a:off x="3797" y="3368"/>
              <a:ext cx="8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1">
                  <a:effectLst/>
                </a:rPr>
                <a:t>velocity</a:t>
              </a:r>
            </a:p>
          </p:txBody>
        </p:sp>
        <p:sp>
          <p:nvSpPr>
            <p:cNvPr id="30744" name="Rectangle 42"/>
            <p:cNvSpPr>
              <a:spLocks noChangeArrowheads="1"/>
            </p:cNvSpPr>
            <p:nvPr/>
          </p:nvSpPr>
          <p:spPr bwMode="auto">
            <a:xfrm>
              <a:off x="3769" y="2981"/>
              <a:ext cx="87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1">
                  <a:effectLst/>
                </a:rPr>
                <a:t>mass</a:t>
              </a:r>
            </a:p>
          </p:txBody>
        </p:sp>
        <p:sp>
          <p:nvSpPr>
            <p:cNvPr id="30745" name="Rectangle 43"/>
            <p:cNvSpPr>
              <a:spLocks noChangeArrowheads="1"/>
            </p:cNvSpPr>
            <p:nvPr/>
          </p:nvSpPr>
          <p:spPr bwMode="auto">
            <a:xfrm>
              <a:off x="4765" y="2717"/>
              <a:ext cx="56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1">
                  <a:effectLst/>
                </a:rPr>
                <a:t>time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225" y="509588"/>
            <a:ext cx="5172075" cy="606425"/>
          </a:xfrm>
          <a:noFill/>
        </p:spPr>
        <p:txBody>
          <a:bodyPr wrap="none" lIns="71438" tIns="28575" rIns="71438" bIns="28575" anchor="t">
            <a:spAutoFit/>
          </a:bodyPr>
          <a:lstStyle/>
          <a:p>
            <a:pPr eaLnBrk="1" hangingPunct="1"/>
            <a:r>
              <a:rPr lang="en-US" dirty="0"/>
              <a:t>“Why’s” of Needle Jets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339850" y="1738313"/>
            <a:ext cx="6438900" cy="96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38138" y="1244600"/>
            <a:ext cx="7997825" cy="2582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AutoNum type="arabicPeriod"/>
            </a:pPr>
            <a:r>
              <a:rPr lang="en-US" sz="2400" b="1" dirty="0">
                <a:effectLst/>
              </a:rPr>
              <a:t>Cleaning depends on distance from the fabric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AutoNum type="arabicPeriod"/>
            </a:pPr>
            <a:r>
              <a:rPr lang="en-US" sz="2400" b="1" dirty="0">
                <a:effectLst/>
              </a:rPr>
              <a:t>Cleaning is proportional to energy Cleaning = </a:t>
            </a:r>
            <a:r>
              <a:rPr lang="en-US" sz="2800" b="1" dirty="0">
                <a:effectLst/>
              </a:rPr>
              <a:t>f</a:t>
            </a:r>
            <a:r>
              <a:rPr lang="en-US" sz="2400" b="1" dirty="0">
                <a:effectLst/>
              </a:rPr>
              <a:t>(energy/time) = f(power)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80000"/>
              </a:spcBef>
            </a:pPr>
            <a:r>
              <a:rPr lang="en-US" sz="2400" b="1" dirty="0">
                <a:effectLst/>
              </a:rPr>
              <a:t>3. 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80000"/>
              </a:spcBef>
            </a:pPr>
            <a:endParaRPr lang="en-US" sz="2400" b="1" dirty="0">
              <a:effectLst/>
            </a:endParaRP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1316038" y="2557465"/>
            <a:ext cx="2620963" cy="882650"/>
            <a:chOff x="849" y="1868"/>
            <a:chExt cx="1651" cy="556"/>
          </a:xfrm>
        </p:grpSpPr>
        <p:sp>
          <p:nvSpPr>
            <p:cNvPr id="32788" name="Rectangle 6"/>
            <p:cNvSpPr>
              <a:spLocks noChangeArrowheads="1"/>
            </p:cNvSpPr>
            <p:nvPr/>
          </p:nvSpPr>
          <p:spPr bwMode="auto">
            <a:xfrm>
              <a:off x="849" y="2026"/>
              <a:ext cx="65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 b="1" dirty="0">
                  <a:effectLst/>
                  <a:latin typeface="Helvetica" pitchFamily="34" charset="0"/>
                </a:rPr>
                <a:t>Energy</a:t>
              </a:r>
              <a:endParaRPr lang="en-US" sz="2000" b="1" dirty="0">
                <a:effectLst/>
              </a:endParaRPr>
            </a:p>
          </p:txBody>
        </p:sp>
        <p:sp>
          <p:nvSpPr>
            <p:cNvPr id="32789" name="Rectangle 7"/>
            <p:cNvSpPr>
              <a:spLocks noChangeArrowheads="1"/>
            </p:cNvSpPr>
            <p:nvPr/>
          </p:nvSpPr>
          <p:spPr bwMode="auto">
            <a:xfrm>
              <a:off x="1710" y="2011"/>
              <a:ext cx="10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effectLst/>
                  <a:latin typeface="Symbol" pitchFamily="18" charset="2"/>
                </a:rPr>
                <a:t>=</a:t>
              </a:r>
              <a:endParaRPr lang="en-US" sz="2000" b="1">
                <a:effectLst/>
              </a:endParaRPr>
            </a:p>
          </p:txBody>
        </p:sp>
        <p:sp>
          <p:nvSpPr>
            <p:cNvPr id="32790" name="Rectangle 8"/>
            <p:cNvSpPr>
              <a:spLocks noChangeArrowheads="1"/>
            </p:cNvSpPr>
            <p:nvPr/>
          </p:nvSpPr>
          <p:spPr bwMode="auto">
            <a:xfrm>
              <a:off x="1916" y="1868"/>
              <a:ext cx="10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 b="1">
                  <a:effectLst/>
                  <a:latin typeface="Helvetica" pitchFamily="34" charset="0"/>
                </a:rPr>
                <a:t>1</a:t>
              </a:r>
              <a:endParaRPr lang="en-US" sz="2000" b="1">
                <a:effectLst/>
              </a:endParaRPr>
            </a:p>
          </p:txBody>
        </p:sp>
        <p:sp>
          <p:nvSpPr>
            <p:cNvPr id="32791" name="Rectangle 9"/>
            <p:cNvSpPr>
              <a:spLocks noChangeArrowheads="1"/>
            </p:cNvSpPr>
            <p:nvPr/>
          </p:nvSpPr>
          <p:spPr bwMode="auto">
            <a:xfrm>
              <a:off x="1908" y="2215"/>
              <a:ext cx="10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 b="1">
                  <a:effectLst/>
                  <a:latin typeface="Helvetica" pitchFamily="34" charset="0"/>
                </a:rPr>
                <a:t>2</a:t>
              </a:r>
              <a:endParaRPr lang="en-US" sz="2000" b="1">
                <a:effectLst/>
              </a:endParaRPr>
            </a:p>
          </p:txBody>
        </p:sp>
        <p:sp>
          <p:nvSpPr>
            <p:cNvPr id="156682" name="Line 10"/>
            <p:cNvSpPr>
              <a:spLocks noChangeShapeType="1"/>
            </p:cNvSpPr>
            <p:nvPr/>
          </p:nvSpPr>
          <p:spPr bwMode="auto">
            <a:xfrm>
              <a:off x="1891" y="2156"/>
              <a:ext cx="1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32793" name="Rectangle 11"/>
            <p:cNvSpPr>
              <a:spLocks noChangeArrowheads="1"/>
            </p:cNvSpPr>
            <p:nvPr/>
          </p:nvSpPr>
          <p:spPr bwMode="auto">
            <a:xfrm>
              <a:off x="2096" y="2026"/>
              <a:ext cx="281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 b="1">
                  <a:effectLst/>
                  <a:latin typeface="Helvetica" pitchFamily="34" charset="0"/>
                </a:rPr>
                <a:t>mv</a:t>
              </a:r>
              <a:endParaRPr lang="en-US" sz="2000" b="1">
                <a:effectLst/>
              </a:endParaRPr>
            </a:p>
          </p:txBody>
        </p:sp>
        <p:sp>
          <p:nvSpPr>
            <p:cNvPr id="32794" name="Rectangle 12"/>
            <p:cNvSpPr>
              <a:spLocks noChangeArrowheads="1"/>
            </p:cNvSpPr>
            <p:nvPr/>
          </p:nvSpPr>
          <p:spPr bwMode="auto">
            <a:xfrm>
              <a:off x="2428" y="2003"/>
              <a:ext cx="7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600" b="1">
                  <a:effectLst/>
                  <a:latin typeface="Helvetica" pitchFamily="34" charset="0"/>
                </a:rPr>
                <a:t>2</a:t>
              </a:r>
              <a:endParaRPr lang="en-US" sz="2000" b="1">
                <a:effectLst/>
              </a:endParaRPr>
            </a:p>
          </p:txBody>
        </p:sp>
      </p:grpSp>
      <p:grpSp>
        <p:nvGrpSpPr>
          <p:cNvPr id="32774" name="Group 13"/>
          <p:cNvGrpSpPr>
            <a:grpSpLocks/>
          </p:cNvGrpSpPr>
          <p:nvPr/>
        </p:nvGrpSpPr>
        <p:grpSpPr bwMode="auto">
          <a:xfrm>
            <a:off x="4267202" y="2749550"/>
            <a:ext cx="3563938" cy="481013"/>
            <a:chOff x="2924" y="2029"/>
            <a:chExt cx="2245" cy="303"/>
          </a:xfrm>
        </p:grpSpPr>
        <p:sp>
          <p:nvSpPr>
            <p:cNvPr id="32775" name="Rectangle 14"/>
            <p:cNvSpPr>
              <a:spLocks noChangeArrowheads="1"/>
            </p:cNvSpPr>
            <p:nvPr/>
          </p:nvSpPr>
          <p:spPr bwMode="auto">
            <a:xfrm>
              <a:off x="2924" y="2045"/>
              <a:ext cx="10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 b="1" dirty="0">
                  <a:effectLst/>
                  <a:latin typeface="Helvetica" pitchFamily="34" charset="0"/>
                </a:rPr>
                <a:t>v</a:t>
              </a:r>
              <a:endParaRPr lang="en-US" sz="2000" b="1" dirty="0">
                <a:effectLst/>
              </a:endParaRPr>
            </a:p>
          </p:txBody>
        </p:sp>
        <p:sp>
          <p:nvSpPr>
            <p:cNvPr id="32776" name="Rectangle 15"/>
            <p:cNvSpPr>
              <a:spLocks noChangeArrowheads="1"/>
            </p:cNvSpPr>
            <p:nvPr/>
          </p:nvSpPr>
          <p:spPr bwMode="auto">
            <a:xfrm>
              <a:off x="3135" y="2029"/>
              <a:ext cx="13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effectLst/>
                  <a:latin typeface="Symbol" pitchFamily="18" charset="2"/>
                </a:rPr>
                <a:t>µ</a:t>
              </a:r>
              <a:endParaRPr lang="en-US" sz="2000" b="1">
                <a:effectLst/>
              </a:endParaRPr>
            </a:p>
          </p:txBody>
        </p:sp>
        <p:sp>
          <p:nvSpPr>
            <p:cNvPr id="32777" name="Rectangle 16"/>
            <p:cNvSpPr>
              <a:spLocks noChangeArrowheads="1"/>
            </p:cNvSpPr>
            <p:nvPr/>
          </p:nvSpPr>
          <p:spPr bwMode="auto">
            <a:xfrm>
              <a:off x="3501" y="2045"/>
              <a:ext cx="11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 b="1">
                  <a:effectLst/>
                  <a:latin typeface="Helvetica" pitchFamily="34" charset="0"/>
                </a:rPr>
                <a:t>p</a:t>
              </a:r>
              <a:endParaRPr lang="en-US" sz="2000" b="1">
                <a:effectLst/>
              </a:endParaRPr>
            </a:p>
          </p:txBody>
        </p:sp>
        <p:sp>
          <p:nvSpPr>
            <p:cNvPr id="156689" name="Line 17"/>
            <p:cNvSpPr>
              <a:spLocks noChangeShapeType="1"/>
            </p:cNvSpPr>
            <p:nvPr/>
          </p:nvSpPr>
          <p:spPr bwMode="auto">
            <a:xfrm flipV="1">
              <a:off x="3277" y="2225"/>
              <a:ext cx="30" cy="14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56690" name="Line 18"/>
            <p:cNvSpPr>
              <a:spLocks noChangeShapeType="1"/>
            </p:cNvSpPr>
            <p:nvPr/>
          </p:nvSpPr>
          <p:spPr bwMode="auto">
            <a:xfrm>
              <a:off x="3315" y="2224"/>
              <a:ext cx="55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56691" name="Line 19"/>
            <p:cNvSpPr>
              <a:spLocks noChangeShapeType="1"/>
            </p:cNvSpPr>
            <p:nvPr/>
          </p:nvSpPr>
          <p:spPr bwMode="auto">
            <a:xfrm flipV="1">
              <a:off x="3370" y="2084"/>
              <a:ext cx="55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56692" name="Line 20"/>
            <p:cNvSpPr>
              <a:spLocks noChangeShapeType="1"/>
            </p:cNvSpPr>
            <p:nvPr/>
          </p:nvSpPr>
          <p:spPr bwMode="auto">
            <a:xfrm>
              <a:off x="3426" y="2084"/>
              <a:ext cx="13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32782" name="Rectangle 21"/>
            <p:cNvSpPr>
              <a:spLocks noChangeArrowheads="1"/>
            </p:cNvSpPr>
            <p:nvPr/>
          </p:nvSpPr>
          <p:spPr bwMode="auto">
            <a:xfrm>
              <a:off x="4065" y="2049"/>
              <a:ext cx="173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 b="1">
                  <a:effectLst/>
                  <a:latin typeface="Helvetica" pitchFamily="34" charset="0"/>
                </a:rPr>
                <a:t>m</a:t>
              </a:r>
              <a:endParaRPr lang="en-US" sz="2000" b="1">
                <a:effectLst/>
              </a:endParaRPr>
            </a:p>
          </p:txBody>
        </p:sp>
        <p:sp>
          <p:nvSpPr>
            <p:cNvPr id="32783" name="Rectangle 22"/>
            <p:cNvSpPr>
              <a:spLocks noChangeArrowheads="1"/>
            </p:cNvSpPr>
            <p:nvPr/>
          </p:nvSpPr>
          <p:spPr bwMode="auto">
            <a:xfrm>
              <a:off x="4348" y="2033"/>
              <a:ext cx="13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effectLst/>
                  <a:latin typeface="Symbol" pitchFamily="18" charset="2"/>
                </a:rPr>
                <a:t>µ</a:t>
              </a:r>
              <a:endParaRPr lang="en-US" sz="2000" b="1">
                <a:effectLst/>
              </a:endParaRPr>
            </a:p>
          </p:txBody>
        </p:sp>
        <p:sp>
          <p:nvSpPr>
            <p:cNvPr id="32784" name="Rectangle 23"/>
            <p:cNvSpPr>
              <a:spLocks noChangeArrowheads="1"/>
            </p:cNvSpPr>
            <p:nvPr/>
          </p:nvSpPr>
          <p:spPr bwMode="auto">
            <a:xfrm>
              <a:off x="4558" y="2049"/>
              <a:ext cx="10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 b="1">
                  <a:effectLst/>
                  <a:latin typeface="Helvetica" pitchFamily="34" charset="0"/>
                </a:rPr>
                <a:t>a</a:t>
              </a:r>
              <a:endParaRPr lang="en-US" sz="2000" b="1">
                <a:effectLst/>
              </a:endParaRPr>
            </a:p>
          </p:txBody>
        </p:sp>
        <p:sp>
          <p:nvSpPr>
            <p:cNvPr id="32785" name="Rectangle 24"/>
            <p:cNvSpPr>
              <a:spLocks noChangeArrowheads="1"/>
            </p:cNvSpPr>
            <p:nvPr/>
          </p:nvSpPr>
          <p:spPr bwMode="auto">
            <a:xfrm>
              <a:off x="4777" y="2033"/>
              <a:ext cx="13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effectLst/>
                  <a:latin typeface="Symbol" pitchFamily="18" charset="2"/>
                </a:rPr>
                <a:t>µ</a:t>
              </a:r>
              <a:endParaRPr lang="en-US" sz="2000" b="1">
                <a:effectLst/>
              </a:endParaRPr>
            </a:p>
          </p:txBody>
        </p:sp>
        <p:sp>
          <p:nvSpPr>
            <p:cNvPr id="32786" name="Rectangle 25"/>
            <p:cNvSpPr>
              <a:spLocks noChangeArrowheads="1"/>
            </p:cNvSpPr>
            <p:nvPr/>
          </p:nvSpPr>
          <p:spPr bwMode="auto">
            <a:xfrm>
              <a:off x="4976" y="2056"/>
              <a:ext cx="9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 i="1">
                  <a:effectLst/>
                  <a:latin typeface="Times" pitchFamily="18" charset="0"/>
                </a:rPr>
                <a:t>d</a:t>
              </a:r>
              <a:endParaRPr lang="en-US" sz="2000" b="1">
                <a:effectLst/>
              </a:endParaRPr>
            </a:p>
          </p:txBody>
        </p:sp>
        <p:sp>
          <p:nvSpPr>
            <p:cNvPr id="32787" name="Rectangle 26"/>
            <p:cNvSpPr>
              <a:spLocks noChangeArrowheads="1"/>
            </p:cNvSpPr>
            <p:nvPr/>
          </p:nvSpPr>
          <p:spPr bwMode="auto">
            <a:xfrm>
              <a:off x="5104" y="2040"/>
              <a:ext cx="6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600">
                  <a:effectLst/>
                  <a:latin typeface="Times" pitchFamily="18" charset="0"/>
                </a:rPr>
                <a:t>2</a:t>
              </a:r>
              <a:endParaRPr lang="en-US" sz="2000" b="1">
                <a:effectLst/>
              </a:endParaRPr>
            </a:p>
          </p:txBody>
        </p:sp>
      </p:grp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957263" y="3509963"/>
            <a:ext cx="6783387" cy="2870200"/>
            <a:chOff x="388" y="1436"/>
            <a:chExt cx="4273" cy="1808"/>
          </a:xfrm>
        </p:grpSpPr>
        <p:grpSp>
          <p:nvGrpSpPr>
            <p:cNvPr id="28" name="Group 4"/>
            <p:cNvGrpSpPr>
              <a:grpSpLocks/>
            </p:cNvGrpSpPr>
            <p:nvPr/>
          </p:nvGrpSpPr>
          <p:grpSpPr bwMode="auto">
            <a:xfrm>
              <a:off x="388" y="1436"/>
              <a:ext cx="4273" cy="940"/>
              <a:chOff x="388" y="1436"/>
              <a:chExt cx="4273" cy="940"/>
            </a:xfrm>
          </p:grpSpPr>
          <p:sp>
            <p:nvSpPr>
              <p:cNvPr id="51" name="Rectangle 5"/>
              <p:cNvSpPr>
                <a:spLocks noChangeArrowheads="1"/>
              </p:cNvSpPr>
              <p:nvPr/>
            </p:nvSpPr>
            <p:spPr bwMode="auto">
              <a:xfrm>
                <a:off x="388" y="1656"/>
                <a:ext cx="1138" cy="4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r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000" b="1">
                    <a:effectLst/>
                  </a:rPr>
                  <a:t>shower effectiveness</a:t>
                </a:r>
              </a:p>
            </p:txBody>
          </p:sp>
          <p:grpSp>
            <p:nvGrpSpPr>
              <p:cNvPr id="52" name="Group 6"/>
              <p:cNvGrpSpPr>
                <a:grpSpLocks/>
              </p:cNvGrpSpPr>
              <p:nvPr/>
            </p:nvGrpSpPr>
            <p:grpSpPr bwMode="auto">
              <a:xfrm>
                <a:off x="1439" y="1436"/>
                <a:ext cx="3222" cy="940"/>
                <a:chOff x="1439" y="1436"/>
                <a:chExt cx="3222" cy="940"/>
              </a:xfrm>
            </p:grpSpPr>
            <p:sp>
              <p:nvSpPr>
                <p:cNvPr id="53" name="Line 7"/>
                <p:cNvSpPr>
                  <a:spLocks noChangeShapeType="1"/>
                </p:cNvSpPr>
                <p:nvPr/>
              </p:nvSpPr>
              <p:spPr bwMode="auto">
                <a:xfrm>
                  <a:off x="1562" y="1436"/>
                  <a:ext cx="0" cy="9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8"/>
                <p:cNvSpPr>
                  <a:spLocks noChangeShapeType="1"/>
                </p:cNvSpPr>
                <p:nvPr/>
              </p:nvSpPr>
              <p:spPr bwMode="auto">
                <a:xfrm>
                  <a:off x="1439" y="2300"/>
                  <a:ext cx="322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590" y="2153"/>
                  <a:ext cx="757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352" y="1452"/>
                  <a:ext cx="259" cy="7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11"/>
                <p:cNvSpPr>
                  <a:spLocks noChangeShapeType="1"/>
                </p:cNvSpPr>
                <p:nvPr/>
              </p:nvSpPr>
              <p:spPr bwMode="auto">
                <a:xfrm>
                  <a:off x="2619" y="1462"/>
                  <a:ext cx="593" cy="1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12"/>
                <p:cNvSpPr>
                  <a:spLocks noChangeShapeType="1"/>
                </p:cNvSpPr>
                <p:nvPr/>
              </p:nvSpPr>
              <p:spPr bwMode="auto">
                <a:xfrm>
                  <a:off x="3216" y="1571"/>
                  <a:ext cx="974" cy="3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13"/>
                <p:cNvSpPr>
                  <a:spLocks noChangeShapeType="1"/>
                </p:cNvSpPr>
                <p:nvPr/>
              </p:nvSpPr>
              <p:spPr bwMode="auto">
                <a:xfrm>
                  <a:off x="4195" y="1970"/>
                  <a:ext cx="458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9" name="Group 14"/>
            <p:cNvGrpSpPr>
              <a:grpSpLocks/>
            </p:cNvGrpSpPr>
            <p:nvPr/>
          </p:nvGrpSpPr>
          <p:grpSpPr bwMode="auto">
            <a:xfrm>
              <a:off x="1017" y="2452"/>
              <a:ext cx="3519" cy="792"/>
              <a:chOff x="1017" y="2452"/>
              <a:chExt cx="3519" cy="792"/>
            </a:xfrm>
          </p:grpSpPr>
          <p:grpSp>
            <p:nvGrpSpPr>
              <p:cNvPr id="30" name="Group 15"/>
              <p:cNvGrpSpPr>
                <a:grpSpLocks/>
              </p:cNvGrpSpPr>
              <p:nvPr/>
            </p:nvGrpSpPr>
            <p:grpSpPr bwMode="auto">
              <a:xfrm>
                <a:off x="4484" y="2488"/>
                <a:ext cx="52" cy="676"/>
                <a:chOff x="4484" y="2488"/>
                <a:chExt cx="52" cy="676"/>
              </a:xfrm>
            </p:grpSpPr>
            <p:sp>
              <p:nvSpPr>
                <p:cNvPr id="49" name="Freeform 16"/>
                <p:cNvSpPr>
                  <a:spLocks/>
                </p:cNvSpPr>
                <p:nvPr/>
              </p:nvSpPr>
              <p:spPr bwMode="auto">
                <a:xfrm>
                  <a:off x="4484" y="2710"/>
                  <a:ext cx="35" cy="193"/>
                </a:xfrm>
                <a:custGeom>
                  <a:avLst/>
                  <a:gdLst/>
                  <a:ahLst/>
                  <a:cxnLst>
                    <a:cxn ang="0">
                      <a:pos x="34" y="12"/>
                    </a:cxn>
                    <a:cxn ang="0">
                      <a:pos x="34" y="192"/>
                    </a:cxn>
                    <a:cxn ang="0">
                      <a:pos x="19" y="188"/>
                    </a:cxn>
                    <a:cxn ang="0">
                      <a:pos x="11" y="178"/>
                    </a:cxn>
                    <a:cxn ang="0">
                      <a:pos x="5" y="166"/>
                    </a:cxn>
                    <a:cxn ang="0">
                      <a:pos x="4" y="150"/>
                    </a:cxn>
                    <a:cxn ang="0">
                      <a:pos x="0" y="117"/>
                    </a:cxn>
                    <a:cxn ang="0">
                      <a:pos x="1" y="89"/>
                    </a:cxn>
                    <a:cxn ang="0">
                      <a:pos x="4" y="67"/>
                    </a:cxn>
                    <a:cxn ang="0">
                      <a:pos x="7" y="20"/>
                    </a:cxn>
                    <a:cxn ang="0">
                      <a:pos x="20" y="2"/>
                    </a:cxn>
                    <a:cxn ang="0">
                      <a:pos x="29" y="0"/>
                    </a:cxn>
                    <a:cxn ang="0">
                      <a:pos x="32" y="0"/>
                    </a:cxn>
                    <a:cxn ang="0">
                      <a:pos x="34" y="12"/>
                    </a:cxn>
                  </a:cxnLst>
                  <a:rect l="0" t="0" r="r" b="b"/>
                  <a:pathLst>
                    <a:path w="35" h="193">
                      <a:moveTo>
                        <a:pt x="34" y="12"/>
                      </a:moveTo>
                      <a:lnTo>
                        <a:pt x="34" y="192"/>
                      </a:lnTo>
                      <a:lnTo>
                        <a:pt x="19" y="188"/>
                      </a:lnTo>
                      <a:lnTo>
                        <a:pt x="11" y="178"/>
                      </a:lnTo>
                      <a:lnTo>
                        <a:pt x="5" y="166"/>
                      </a:lnTo>
                      <a:lnTo>
                        <a:pt x="4" y="150"/>
                      </a:lnTo>
                      <a:lnTo>
                        <a:pt x="0" y="117"/>
                      </a:lnTo>
                      <a:lnTo>
                        <a:pt x="1" y="89"/>
                      </a:lnTo>
                      <a:lnTo>
                        <a:pt x="4" y="67"/>
                      </a:lnTo>
                      <a:lnTo>
                        <a:pt x="7" y="20"/>
                      </a:lnTo>
                      <a:lnTo>
                        <a:pt x="20" y="2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12"/>
                      </a:lnTo>
                    </a:path>
                  </a:pathLst>
                </a:custGeom>
                <a:gradFill rotWithShape="0">
                  <a:gsLst>
                    <a:gs pos="0">
                      <a:srgbClr val="919191"/>
                    </a:gs>
                    <a:gs pos="50000">
                      <a:srgbClr val="919191">
                        <a:gamma/>
                        <a:tint val="0"/>
                        <a:invGamma/>
                      </a:srgbClr>
                    </a:gs>
                    <a:gs pos="100000">
                      <a:srgbClr val="919191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17"/>
                <p:cNvSpPr>
                  <a:spLocks noChangeShapeType="1"/>
                </p:cNvSpPr>
                <p:nvPr/>
              </p:nvSpPr>
              <p:spPr bwMode="auto">
                <a:xfrm>
                  <a:off x="4536" y="2488"/>
                  <a:ext cx="0" cy="676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1571" y="2766"/>
                <a:ext cx="907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7" y="0"/>
                  </a:cxn>
                  <a:cxn ang="0">
                    <a:pos x="388" y="0"/>
                  </a:cxn>
                  <a:cxn ang="0">
                    <a:pos x="579" y="2"/>
                  </a:cxn>
                  <a:cxn ang="0">
                    <a:pos x="727" y="8"/>
                  </a:cxn>
                  <a:cxn ang="0">
                    <a:pos x="804" y="16"/>
                  </a:cxn>
                  <a:cxn ang="0">
                    <a:pos x="872" y="22"/>
                  </a:cxn>
                  <a:cxn ang="0">
                    <a:pos x="902" y="28"/>
                  </a:cxn>
                  <a:cxn ang="0">
                    <a:pos x="906" y="49"/>
                  </a:cxn>
                  <a:cxn ang="0">
                    <a:pos x="872" y="57"/>
                  </a:cxn>
                  <a:cxn ang="0">
                    <a:pos x="802" y="67"/>
                  </a:cxn>
                  <a:cxn ang="0">
                    <a:pos x="727" y="75"/>
                  </a:cxn>
                  <a:cxn ang="0">
                    <a:pos x="581" y="81"/>
                  </a:cxn>
                  <a:cxn ang="0">
                    <a:pos x="390" y="83"/>
                  </a:cxn>
                  <a:cxn ang="0">
                    <a:pos x="305" y="83"/>
                  </a:cxn>
                  <a:cxn ang="0">
                    <a:pos x="167" y="83"/>
                  </a:cxn>
                  <a:cxn ang="0">
                    <a:pos x="0" y="83"/>
                  </a:cxn>
                  <a:cxn ang="0">
                    <a:pos x="0" y="0"/>
                  </a:cxn>
                </a:cxnLst>
                <a:rect l="0" t="0" r="r" b="b"/>
                <a:pathLst>
                  <a:path w="907" h="84">
                    <a:moveTo>
                      <a:pt x="0" y="0"/>
                    </a:moveTo>
                    <a:lnTo>
                      <a:pt x="157" y="0"/>
                    </a:lnTo>
                    <a:lnTo>
                      <a:pt x="388" y="0"/>
                    </a:lnTo>
                    <a:lnTo>
                      <a:pt x="579" y="2"/>
                    </a:lnTo>
                    <a:lnTo>
                      <a:pt x="727" y="8"/>
                    </a:lnTo>
                    <a:lnTo>
                      <a:pt x="804" y="16"/>
                    </a:lnTo>
                    <a:lnTo>
                      <a:pt x="872" y="22"/>
                    </a:lnTo>
                    <a:lnTo>
                      <a:pt x="902" y="28"/>
                    </a:lnTo>
                    <a:lnTo>
                      <a:pt x="906" y="49"/>
                    </a:lnTo>
                    <a:lnTo>
                      <a:pt x="872" y="57"/>
                    </a:lnTo>
                    <a:lnTo>
                      <a:pt x="802" y="67"/>
                    </a:lnTo>
                    <a:lnTo>
                      <a:pt x="727" y="75"/>
                    </a:lnTo>
                    <a:lnTo>
                      <a:pt x="581" y="81"/>
                    </a:lnTo>
                    <a:lnTo>
                      <a:pt x="390" y="83"/>
                    </a:lnTo>
                    <a:lnTo>
                      <a:pt x="305" y="83"/>
                    </a:lnTo>
                    <a:lnTo>
                      <a:pt x="167" y="83"/>
                    </a:ln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2403" y="2766"/>
                <a:ext cx="423" cy="84"/>
              </a:xfrm>
              <a:custGeom>
                <a:avLst/>
                <a:gdLst/>
                <a:ahLst/>
                <a:cxnLst>
                  <a:cxn ang="0">
                    <a:pos x="422" y="18"/>
                  </a:cxn>
                  <a:cxn ang="0">
                    <a:pos x="384" y="0"/>
                  </a:cxn>
                  <a:cxn ang="0">
                    <a:pos x="328" y="0"/>
                  </a:cxn>
                  <a:cxn ang="0">
                    <a:pos x="231" y="2"/>
                  </a:cxn>
                  <a:cxn ang="0">
                    <a:pos x="161" y="4"/>
                  </a:cxn>
                  <a:cxn ang="0">
                    <a:pos x="100" y="10"/>
                  </a:cxn>
                  <a:cxn ang="0">
                    <a:pos x="34" y="22"/>
                  </a:cxn>
                  <a:cxn ang="0">
                    <a:pos x="4" y="28"/>
                  </a:cxn>
                  <a:cxn ang="0">
                    <a:pos x="0" y="49"/>
                  </a:cxn>
                  <a:cxn ang="0">
                    <a:pos x="34" y="57"/>
                  </a:cxn>
                  <a:cxn ang="0">
                    <a:pos x="96" y="73"/>
                  </a:cxn>
                  <a:cxn ang="0">
                    <a:pos x="157" y="79"/>
                  </a:cxn>
                  <a:cxn ang="0">
                    <a:pos x="229" y="81"/>
                  </a:cxn>
                  <a:cxn ang="0">
                    <a:pos x="330" y="83"/>
                  </a:cxn>
                  <a:cxn ang="0">
                    <a:pos x="362" y="83"/>
                  </a:cxn>
                  <a:cxn ang="0">
                    <a:pos x="386" y="83"/>
                  </a:cxn>
                  <a:cxn ang="0">
                    <a:pos x="422" y="65"/>
                  </a:cxn>
                  <a:cxn ang="0">
                    <a:pos x="422" y="18"/>
                  </a:cxn>
                </a:cxnLst>
                <a:rect l="0" t="0" r="r" b="b"/>
                <a:pathLst>
                  <a:path w="423" h="84">
                    <a:moveTo>
                      <a:pt x="422" y="18"/>
                    </a:moveTo>
                    <a:lnTo>
                      <a:pt x="384" y="0"/>
                    </a:lnTo>
                    <a:lnTo>
                      <a:pt x="328" y="0"/>
                    </a:lnTo>
                    <a:lnTo>
                      <a:pt x="231" y="2"/>
                    </a:lnTo>
                    <a:lnTo>
                      <a:pt x="161" y="4"/>
                    </a:lnTo>
                    <a:lnTo>
                      <a:pt x="100" y="10"/>
                    </a:lnTo>
                    <a:lnTo>
                      <a:pt x="34" y="22"/>
                    </a:lnTo>
                    <a:lnTo>
                      <a:pt x="4" y="28"/>
                    </a:lnTo>
                    <a:lnTo>
                      <a:pt x="0" y="49"/>
                    </a:lnTo>
                    <a:lnTo>
                      <a:pt x="34" y="57"/>
                    </a:lnTo>
                    <a:lnTo>
                      <a:pt x="96" y="73"/>
                    </a:lnTo>
                    <a:lnTo>
                      <a:pt x="157" y="79"/>
                    </a:lnTo>
                    <a:lnTo>
                      <a:pt x="229" y="81"/>
                    </a:lnTo>
                    <a:lnTo>
                      <a:pt x="330" y="83"/>
                    </a:lnTo>
                    <a:lnTo>
                      <a:pt x="362" y="83"/>
                    </a:lnTo>
                    <a:lnTo>
                      <a:pt x="386" y="83"/>
                    </a:lnTo>
                    <a:lnTo>
                      <a:pt x="422" y="65"/>
                    </a:lnTo>
                    <a:lnTo>
                      <a:pt x="422" y="18"/>
                    </a:lnTo>
                  </a:path>
                </a:pathLst>
              </a:cu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auto">
              <a:xfrm>
                <a:off x="2807" y="2768"/>
                <a:ext cx="167" cy="79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23"/>
              <p:cNvSpPr>
                <a:spLocks noChangeArrowheads="1"/>
              </p:cNvSpPr>
              <p:nvPr/>
            </p:nvSpPr>
            <p:spPr bwMode="auto">
              <a:xfrm>
                <a:off x="2980" y="2768"/>
                <a:ext cx="168" cy="79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24"/>
              <p:cNvSpPr>
                <a:spLocks noChangeArrowheads="1"/>
              </p:cNvSpPr>
              <p:nvPr/>
            </p:nvSpPr>
            <p:spPr bwMode="auto">
              <a:xfrm>
                <a:off x="3153" y="2768"/>
                <a:ext cx="138" cy="78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25"/>
              <p:cNvSpPr>
                <a:spLocks noChangeArrowheads="1"/>
              </p:cNvSpPr>
              <p:nvPr/>
            </p:nvSpPr>
            <p:spPr bwMode="auto">
              <a:xfrm>
                <a:off x="3319" y="2752"/>
                <a:ext cx="129" cy="112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Oval 26"/>
              <p:cNvSpPr>
                <a:spLocks noChangeArrowheads="1"/>
              </p:cNvSpPr>
              <p:nvPr/>
            </p:nvSpPr>
            <p:spPr bwMode="auto">
              <a:xfrm>
                <a:off x="3477" y="2751"/>
                <a:ext cx="107" cy="115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0" name="Group 27"/>
              <p:cNvGrpSpPr>
                <a:grpSpLocks/>
              </p:cNvGrpSpPr>
              <p:nvPr/>
            </p:nvGrpSpPr>
            <p:grpSpPr bwMode="auto">
              <a:xfrm>
                <a:off x="1017" y="2452"/>
                <a:ext cx="565" cy="792"/>
                <a:chOff x="1017" y="2452"/>
                <a:chExt cx="565" cy="792"/>
              </a:xfrm>
            </p:grpSpPr>
            <p:sp>
              <p:nvSpPr>
                <p:cNvPr id="47" name="Rectangle 28"/>
                <p:cNvSpPr>
                  <a:spLocks noChangeArrowheads="1"/>
                </p:cNvSpPr>
                <p:nvPr/>
              </p:nvSpPr>
              <p:spPr bwMode="auto">
                <a:xfrm>
                  <a:off x="1483" y="2638"/>
                  <a:ext cx="99" cy="351"/>
                </a:xfrm>
                <a:prstGeom prst="rect">
                  <a:avLst/>
                </a:prstGeom>
                <a:gradFill rotWithShape="0">
                  <a:gsLst>
                    <a:gs pos="0">
                      <a:srgbClr val="CECECE">
                        <a:gamma/>
                        <a:shade val="29804"/>
                        <a:invGamma/>
                      </a:srgbClr>
                    </a:gs>
                    <a:gs pos="5000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Rectangle 29"/>
                <p:cNvSpPr>
                  <a:spLocks noChangeArrowheads="1"/>
                </p:cNvSpPr>
                <p:nvPr/>
              </p:nvSpPr>
              <p:spPr bwMode="auto">
                <a:xfrm>
                  <a:off x="1017" y="2452"/>
                  <a:ext cx="458" cy="792"/>
                </a:xfrm>
                <a:prstGeom prst="rect">
                  <a:avLst/>
                </a:prstGeom>
                <a:gradFill rotWithShape="0">
                  <a:gsLst>
                    <a:gs pos="0">
                      <a:srgbClr val="CECECE">
                        <a:gamma/>
                        <a:shade val="29804"/>
                        <a:invGamma/>
                      </a:srgbClr>
                    </a:gs>
                    <a:gs pos="5000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1" name="Oval 30"/>
              <p:cNvSpPr>
                <a:spLocks noChangeArrowheads="1"/>
              </p:cNvSpPr>
              <p:nvPr/>
            </p:nvSpPr>
            <p:spPr bwMode="auto">
              <a:xfrm>
                <a:off x="3632" y="2746"/>
                <a:ext cx="115" cy="127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31"/>
              <p:cNvSpPr>
                <a:spLocks noChangeArrowheads="1"/>
              </p:cNvSpPr>
              <p:nvPr/>
            </p:nvSpPr>
            <p:spPr bwMode="auto">
              <a:xfrm>
                <a:off x="3787" y="2739"/>
                <a:ext cx="108" cy="139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32"/>
              <p:cNvSpPr>
                <a:spLocks noChangeArrowheads="1"/>
              </p:cNvSpPr>
              <p:nvPr/>
            </p:nvSpPr>
            <p:spPr bwMode="auto">
              <a:xfrm>
                <a:off x="3943" y="2727"/>
                <a:ext cx="95" cy="16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33"/>
              <p:cNvSpPr>
                <a:spLocks noChangeArrowheads="1"/>
              </p:cNvSpPr>
              <p:nvPr/>
            </p:nvSpPr>
            <p:spPr bwMode="auto">
              <a:xfrm>
                <a:off x="4089" y="2727"/>
                <a:ext cx="84" cy="170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34"/>
              <p:cNvSpPr>
                <a:spLocks noChangeArrowheads="1"/>
              </p:cNvSpPr>
              <p:nvPr/>
            </p:nvSpPr>
            <p:spPr bwMode="auto">
              <a:xfrm>
                <a:off x="4221" y="2722"/>
                <a:ext cx="92" cy="175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35"/>
              <p:cNvSpPr>
                <a:spLocks noChangeArrowheads="1"/>
              </p:cNvSpPr>
              <p:nvPr/>
            </p:nvSpPr>
            <p:spPr bwMode="auto">
              <a:xfrm>
                <a:off x="4361" y="2722"/>
                <a:ext cx="91" cy="175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E0EC0FF-0E87-5188-D8D4-8BC898F6D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5412581" cy="620315"/>
          </a:xfrm>
        </p:spPr>
        <p:txBody>
          <a:bodyPr/>
          <a:lstStyle/>
          <a:p>
            <a:pPr eaLnBrk="1" hangingPunct="1"/>
            <a:r>
              <a:rPr lang="en-US" altLang="en-US" i="1" dirty="0">
                <a:solidFill>
                  <a:srgbClr val="FF0000"/>
                </a:solidFill>
              </a:rPr>
              <a:t>Inside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HPS for through cleaning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30B42BE-2B53-75FB-2480-8267ED13C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6663929" cy="71199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dirty="0"/>
              <a:t>   Laminar flow penetrates better, jet distance &lt; 4” for through cleaning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520AE013-F10C-C25E-DA0D-2AA1F013EA0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47" y="4576763"/>
            <a:ext cx="6743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16">
            <a:extLst>
              <a:ext uri="{FF2B5EF4-FFF2-40B4-BE49-F238E27FC236}">
                <a16:creationId xmlns:a16="http://schemas.microsoft.com/office/drawing/2014/main" id="{42E7E795-2D7A-595C-0C9D-7683860207BA}"/>
              </a:ext>
            </a:extLst>
          </p:cNvPr>
          <p:cNvGrpSpPr>
            <a:grpSpLocks/>
          </p:cNvGrpSpPr>
          <p:nvPr/>
        </p:nvGrpSpPr>
        <p:grpSpPr bwMode="auto">
          <a:xfrm>
            <a:off x="1345408" y="3262313"/>
            <a:ext cx="5166122" cy="1162050"/>
            <a:chOff x="1017" y="2452"/>
            <a:chExt cx="3519" cy="792"/>
          </a:xfrm>
        </p:grpSpPr>
        <p:grpSp>
          <p:nvGrpSpPr>
            <p:cNvPr id="14345" name="Group 17">
              <a:extLst>
                <a:ext uri="{FF2B5EF4-FFF2-40B4-BE49-F238E27FC236}">
                  <a16:creationId xmlns:a16="http://schemas.microsoft.com/office/drawing/2014/main" id="{DE420111-728A-A23A-FCB7-D6F5E8C48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4" y="2488"/>
              <a:ext cx="52" cy="676"/>
              <a:chOff x="4484" y="2488"/>
              <a:chExt cx="52" cy="676"/>
            </a:xfrm>
          </p:grpSpPr>
          <p:sp>
            <p:nvSpPr>
              <p:cNvPr id="14364" name="Freeform 18">
                <a:extLst>
                  <a:ext uri="{FF2B5EF4-FFF2-40B4-BE49-F238E27FC236}">
                    <a16:creationId xmlns:a16="http://schemas.microsoft.com/office/drawing/2014/main" id="{F8811963-0D05-997B-AEE1-A2BBD1520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" y="2710"/>
                <a:ext cx="35" cy="193"/>
              </a:xfrm>
              <a:custGeom>
                <a:avLst/>
                <a:gdLst>
                  <a:gd name="T0" fmla="*/ 34 w 35"/>
                  <a:gd name="T1" fmla="*/ 12 h 193"/>
                  <a:gd name="T2" fmla="*/ 34 w 35"/>
                  <a:gd name="T3" fmla="*/ 192 h 193"/>
                  <a:gd name="T4" fmla="*/ 19 w 35"/>
                  <a:gd name="T5" fmla="*/ 188 h 193"/>
                  <a:gd name="T6" fmla="*/ 11 w 35"/>
                  <a:gd name="T7" fmla="*/ 178 h 193"/>
                  <a:gd name="T8" fmla="*/ 5 w 35"/>
                  <a:gd name="T9" fmla="*/ 166 h 193"/>
                  <a:gd name="T10" fmla="*/ 4 w 35"/>
                  <a:gd name="T11" fmla="*/ 150 h 193"/>
                  <a:gd name="T12" fmla="*/ 0 w 35"/>
                  <a:gd name="T13" fmla="*/ 117 h 193"/>
                  <a:gd name="T14" fmla="*/ 1 w 35"/>
                  <a:gd name="T15" fmla="*/ 89 h 193"/>
                  <a:gd name="T16" fmla="*/ 4 w 35"/>
                  <a:gd name="T17" fmla="*/ 67 h 193"/>
                  <a:gd name="T18" fmla="*/ 7 w 35"/>
                  <a:gd name="T19" fmla="*/ 20 h 193"/>
                  <a:gd name="T20" fmla="*/ 20 w 35"/>
                  <a:gd name="T21" fmla="*/ 2 h 193"/>
                  <a:gd name="T22" fmla="*/ 29 w 35"/>
                  <a:gd name="T23" fmla="*/ 0 h 193"/>
                  <a:gd name="T24" fmla="*/ 32 w 35"/>
                  <a:gd name="T25" fmla="*/ 0 h 193"/>
                  <a:gd name="T26" fmla="*/ 34 w 35"/>
                  <a:gd name="T27" fmla="*/ 12 h 1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5"/>
                  <a:gd name="T43" fmla="*/ 0 h 193"/>
                  <a:gd name="T44" fmla="*/ 35 w 35"/>
                  <a:gd name="T45" fmla="*/ 193 h 19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5" h="193">
                    <a:moveTo>
                      <a:pt x="34" y="12"/>
                    </a:moveTo>
                    <a:lnTo>
                      <a:pt x="34" y="192"/>
                    </a:lnTo>
                    <a:lnTo>
                      <a:pt x="19" y="188"/>
                    </a:lnTo>
                    <a:lnTo>
                      <a:pt x="11" y="178"/>
                    </a:lnTo>
                    <a:lnTo>
                      <a:pt x="5" y="166"/>
                    </a:lnTo>
                    <a:lnTo>
                      <a:pt x="4" y="150"/>
                    </a:lnTo>
                    <a:lnTo>
                      <a:pt x="0" y="117"/>
                    </a:lnTo>
                    <a:lnTo>
                      <a:pt x="1" y="89"/>
                    </a:lnTo>
                    <a:lnTo>
                      <a:pt x="4" y="67"/>
                    </a:lnTo>
                    <a:lnTo>
                      <a:pt x="7" y="20"/>
                    </a:lnTo>
                    <a:lnTo>
                      <a:pt x="20" y="2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4" y="12"/>
                    </a:lnTo>
                  </a:path>
                </a:pathLst>
              </a:cu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Line 19">
                <a:extLst>
                  <a:ext uri="{FF2B5EF4-FFF2-40B4-BE49-F238E27FC236}">
                    <a16:creationId xmlns:a16="http://schemas.microsoft.com/office/drawing/2014/main" id="{8F586AA1-D8A1-ED73-4C19-600185B45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6" y="2488"/>
                <a:ext cx="0" cy="67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6" name="Line 20">
              <a:extLst>
                <a:ext uri="{FF2B5EF4-FFF2-40B4-BE49-F238E27FC236}">
                  <a16:creationId xmlns:a16="http://schemas.microsoft.com/office/drawing/2014/main" id="{BE22A4BC-5F0C-6B3D-BC5C-70ADEA175E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7" y="2706"/>
              <a:ext cx="1955" cy="6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Line 21">
              <a:extLst>
                <a:ext uri="{FF2B5EF4-FFF2-40B4-BE49-F238E27FC236}">
                  <a16:creationId xmlns:a16="http://schemas.microsoft.com/office/drawing/2014/main" id="{AFEDE91F-4CAF-4707-1704-F73B916AF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" y="2853"/>
              <a:ext cx="1964" cy="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Freeform 22">
              <a:extLst>
                <a:ext uri="{FF2B5EF4-FFF2-40B4-BE49-F238E27FC236}">
                  <a16:creationId xmlns:a16="http://schemas.microsoft.com/office/drawing/2014/main" id="{C886BAE4-2566-7947-0BB2-4D1980E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" y="2766"/>
              <a:ext cx="907" cy="84"/>
            </a:xfrm>
            <a:custGeom>
              <a:avLst/>
              <a:gdLst>
                <a:gd name="T0" fmla="*/ 0 w 907"/>
                <a:gd name="T1" fmla="*/ 0 h 84"/>
                <a:gd name="T2" fmla="*/ 157 w 907"/>
                <a:gd name="T3" fmla="*/ 0 h 84"/>
                <a:gd name="T4" fmla="*/ 388 w 907"/>
                <a:gd name="T5" fmla="*/ 0 h 84"/>
                <a:gd name="T6" fmla="*/ 579 w 907"/>
                <a:gd name="T7" fmla="*/ 2 h 84"/>
                <a:gd name="T8" fmla="*/ 727 w 907"/>
                <a:gd name="T9" fmla="*/ 8 h 84"/>
                <a:gd name="T10" fmla="*/ 804 w 907"/>
                <a:gd name="T11" fmla="*/ 16 h 84"/>
                <a:gd name="T12" fmla="*/ 872 w 907"/>
                <a:gd name="T13" fmla="*/ 22 h 84"/>
                <a:gd name="T14" fmla="*/ 902 w 907"/>
                <a:gd name="T15" fmla="*/ 28 h 84"/>
                <a:gd name="T16" fmla="*/ 906 w 907"/>
                <a:gd name="T17" fmla="*/ 49 h 84"/>
                <a:gd name="T18" fmla="*/ 872 w 907"/>
                <a:gd name="T19" fmla="*/ 57 h 84"/>
                <a:gd name="T20" fmla="*/ 802 w 907"/>
                <a:gd name="T21" fmla="*/ 67 h 84"/>
                <a:gd name="T22" fmla="*/ 727 w 907"/>
                <a:gd name="T23" fmla="*/ 75 h 84"/>
                <a:gd name="T24" fmla="*/ 581 w 907"/>
                <a:gd name="T25" fmla="*/ 81 h 84"/>
                <a:gd name="T26" fmla="*/ 390 w 907"/>
                <a:gd name="T27" fmla="*/ 83 h 84"/>
                <a:gd name="T28" fmla="*/ 305 w 907"/>
                <a:gd name="T29" fmla="*/ 83 h 84"/>
                <a:gd name="T30" fmla="*/ 167 w 907"/>
                <a:gd name="T31" fmla="*/ 83 h 84"/>
                <a:gd name="T32" fmla="*/ 0 w 907"/>
                <a:gd name="T33" fmla="*/ 83 h 84"/>
                <a:gd name="T34" fmla="*/ 0 w 907"/>
                <a:gd name="T35" fmla="*/ 0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7"/>
                <a:gd name="T55" fmla="*/ 0 h 84"/>
                <a:gd name="T56" fmla="*/ 907 w 907"/>
                <a:gd name="T57" fmla="*/ 84 h 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7" h="84">
                  <a:moveTo>
                    <a:pt x="0" y="0"/>
                  </a:moveTo>
                  <a:lnTo>
                    <a:pt x="157" y="0"/>
                  </a:lnTo>
                  <a:lnTo>
                    <a:pt x="388" y="0"/>
                  </a:lnTo>
                  <a:lnTo>
                    <a:pt x="579" y="2"/>
                  </a:lnTo>
                  <a:lnTo>
                    <a:pt x="727" y="8"/>
                  </a:lnTo>
                  <a:lnTo>
                    <a:pt x="804" y="16"/>
                  </a:lnTo>
                  <a:lnTo>
                    <a:pt x="872" y="22"/>
                  </a:lnTo>
                  <a:lnTo>
                    <a:pt x="902" y="28"/>
                  </a:lnTo>
                  <a:lnTo>
                    <a:pt x="906" y="49"/>
                  </a:lnTo>
                  <a:lnTo>
                    <a:pt x="872" y="57"/>
                  </a:lnTo>
                  <a:lnTo>
                    <a:pt x="802" y="67"/>
                  </a:lnTo>
                  <a:lnTo>
                    <a:pt x="727" y="75"/>
                  </a:lnTo>
                  <a:lnTo>
                    <a:pt x="581" y="81"/>
                  </a:lnTo>
                  <a:lnTo>
                    <a:pt x="390" y="83"/>
                  </a:lnTo>
                  <a:lnTo>
                    <a:pt x="305" y="83"/>
                  </a:lnTo>
                  <a:lnTo>
                    <a:pt x="167" y="83"/>
                  </a:ln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23">
              <a:extLst>
                <a:ext uri="{FF2B5EF4-FFF2-40B4-BE49-F238E27FC236}">
                  <a16:creationId xmlns:a16="http://schemas.microsoft.com/office/drawing/2014/main" id="{1B81EFD4-1CC2-B982-B93D-9B54FADCF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766"/>
              <a:ext cx="423" cy="84"/>
            </a:xfrm>
            <a:custGeom>
              <a:avLst/>
              <a:gdLst>
                <a:gd name="T0" fmla="*/ 422 w 423"/>
                <a:gd name="T1" fmla="*/ 18 h 84"/>
                <a:gd name="T2" fmla="*/ 384 w 423"/>
                <a:gd name="T3" fmla="*/ 0 h 84"/>
                <a:gd name="T4" fmla="*/ 328 w 423"/>
                <a:gd name="T5" fmla="*/ 0 h 84"/>
                <a:gd name="T6" fmla="*/ 231 w 423"/>
                <a:gd name="T7" fmla="*/ 2 h 84"/>
                <a:gd name="T8" fmla="*/ 161 w 423"/>
                <a:gd name="T9" fmla="*/ 4 h 84"/>
                <a:gd name="T10" fmla="*/ 100 w 423"/>
                <a:gd name="T11" fmla="*/ 10 h 84"/>
                <a:gd name="T12" fmla="*/ 34 w 423"/>
                <a:gd name="T13" fmla="*/ 22 h 84"/>
                <a:gd name="T14" fmla="*/ 4 w 423"/>
                <a:gd name="T15" fmla="*/ 28 h 84"/>
                <a:gd name="T16" fmla="*/ 0 w 423"/>
                <a:gd name="T17" fmla="*/ 49 h 84"/>
                <a:gd name="T18" fmla="*/ 34 w 423"/>
                <a:gd name="T19" fmla="*/ 57 h 84"/>
                <a:gd name="T20" fmla="*/ 96 w 423"/>
                <a:gd name="T21" fmla="*/ 73 h 84"/>
                <a:gd name="T22" fmla="*/ 157 w 423"/>
                <a:gd name="T23" fmla="*/ 79 h 84"/>
                <a:gd name="T24" fmla="*/ 229 w 423"/>
                <a:gd name="T25" fmla="*/ 81 h 84"/>
                <a:gd name="T26" fmla="*/ 330 w 423"/>
                <a:gd name="T27" fmla="*/ 83 h 84"/>
                <a:gd name="T28" fmla="*/ 362 w 423"/>
                <a:gd name="T29" fmla="*/ 83 h 84"/>
                <a:gd name="T30" fmla="*/ 386 w 423"/>
                <a:gd name="T31" fmla="*/ 83 h 84"/>
                <a:gd name="T32" fmla="*/ 422 w 423"/>
                <a:gd name="T33" fmla="*/ 65 h 84"/>
                <a:gd name="T34" fmla="*/ 422 w 423"/>
                <a:gd name="T35" fmla="*/ 18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3"/>
                <a:gd name="T55" fmla="*/ 0 h 84"/>
                <a:gd name="T56" fmla="*/ 423 w 423"/>
                <a:gd name="T57" fmla="*/ 84 h 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3" h="84">
                  <a:moveTo>
                    <a:pt x="422" y="18"/>
                  </a:moveTo>
                  <a:lnTo>
                    <a:pt x="384" y="0"/>
                  </a:lnTo>
                  <a:lnTo>
                    <a:pt x="328" y="0"/>
                  </a:lnTo>
                  <a:lnTo>
                    <a:pt x="231" y="2"/>
                  </a:lnTo>
                  <a:lnTo>
                    <a:pt x="161" y="4"/>
                  </a:lnTo>
                  <a:lnTo>
                    <a:pt x="100" y="10"/>
                  </a:lnTo>
                  <a:lnTo>
                    <a:pt x="34" y="22"/>
                  </a:lnTo>
                  <a:lnTo>
                    <a:pt x="4" y="28"/>
                  </a:lnTo>
                  <a:lnTo>
                    <a:pt x="0" y="49"/>
                  </a:lnTo>
                  <a:lnTo>
                    <a:pt x="34" y="57"/>
                  </a:lnTo>
                  <a:lnTo>
                    <a:pt x="96" y="73"/>
                  </a:lnTo>
                  <a:lnTo>
                    <a:pt x="157" y="79"/>
                  </a:lnTo>
                  <a:lnTo>
                    <a:pt x="229" y="81"/>
                  </a:lnTo>
                  <a:lnTo>
                    <a:pt x="330" y="83"/>
                  </a:lnTo>
                  <a:lnTo>
                    <a:pt x="362" y="83"/>
                  </a:lnTo>
                  <a:lnTo>
                    <a:pt x="386" y="83"/>
                  </a:lnTo>
                  <a:lnTo>
                    <a:pt x="422" y="65"/>
                  </a:lnTo>
                  <a:lnTo>
                    <a:pt x="422" y="18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Oval 24">
              <a:extLst>
                <a:ext uri="{FF2B5EF4-FFF2-40B4-BE49-F238E27FC236}">
                  <a16:creationId xmlns:a16="http://schemas.microsoft.com/office/drawing/2014/main" id="{50858943-1520-C2B4-D2A6-5199EA472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2768"/>
              <a:ext cx="167" cy="79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14351" name="Oval 25">
              <a:extLst>
                <a:ext uri="{FF2B5EF4-FFF2-40B4-BE49-F238E27FC236}">
                  <a16:creationId xmlns:a16="http://schemas.microsoft.com/office/drawing/2014/main" id="{207E1C90-80DE-335B-5363-4B6403AF1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2768"/>
              <a:ext cx="168" cy="79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14352" name="Oval 26">
              <a:extLst>
                <a:ext uri="{FF2B5EF4-FFF2-40B4-BE49-F238E27FC236}">
                  <a16:creationId xmlns:a16="http://schemas.microsoft.com/office/drawing/2014/main" id="{AF3862D9-E8F9-8552-612A-4EEEA1901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2768"/>
              <a:ext cx="138" cy="78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14353" name="Oval 27">
              <a:extLst>
                <a:ext uri="{FF2B5EF4-FFF2-40B4-BE49-F238E27FC236}">
                  <a16:creationId xmlns:a16="http://schemas.microsoft.com/office/drawing/2014/main" id="{F1AC8435-50DB-1280-3625-CDB24B3B5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2752"/>
              <a:ext cx="129" cy="112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14354" name="Oval 28">
              <a:extLst>
                <a:ext uri="{FF2B5EF4-FFF2-40B4-BE49-F238E27FC236}">
                  <a16:creationId xmlns:a16="http://schemas.microsoft.com/office/drawing/2014/main" id="{2CD31E45-0746-E4A1-0169-A4390D4CB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751"/>
              <a:ext cx="107" cy="115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grpSp>
          <p:nvGrpSpPr>
            <p:cNvPr id="14355" name="Group 29">
              <a:extLst>
                <a:ext uri="{FF2B5EF4-FFF2-40B4-BE49-F238E27FC236}">
                  <a16:creationId xmlns:a16="http://schemas.microsoft.com/office/drawing/2014/main" id="{B4FC209F-CB54-C6F9-DDC3-5883B79228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" y="2452"/>
              <a:ext cx="565" cy="792"/>
              <a:chOff x="1017" y="2452"/>
              <a:chExt cx="565" cy="792"/>
            </a:xfrm>
          </p:grpSpPr>
          <p:sp>
            <p:nvSpPr>
              <p:cNvPr id="14362" name="Rectangle 30">
                <a:extLst>
                  <a:ext uri="{FF2B5EF4-FFF2-40B4-BE49-F238E27FC236}">
                    <a16:creationId xmlns:a16="http://schemas.microsoft.com/office/drawing/2014/main" id="{661FC333-930B-5C44-6572-2003AD427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" y="2638"/>
                <a:ext cx="99" cy="351"/>
              </a:xfrm>
              <a:prstGeom prst="rect">
                <a:avLst/>
              </a:prstGeom>
              <a:gradFill rotWithShape="0">
                <a:gsLst>
                  <a:gs pos="0">
                    <a:srgbClr val="3D3D3D"/>
                  </a:gs>
                  <a:gs pos="50000">
                    <a:srgbClr val="CECECE"/>
                  </a:gs>
                  <a:gs pos="100000">
                    <a:srgbClr val="3D3D3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  <p:sp>
            <p:nvSpPr>
              <p:cNvPr id="14363" name="Rectangle 31">
                <a:extLst>
                  <a:ext uri="{FF2B5EF4-FFF2-40B4-BE49-F238E27FC236}">
                    <a16:creationId xmlns:a16="http://schemas.microsoft.com/office/drawing/2014/main" id="{98F3295C-2D7C-E7A3-9311-0BB34E294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7" y="2452"/>
                <a:ext cx="458" cy="792"/>
              </a:xfrm>
              <a:prstGeom prst="rect">
                <a:avLst/>
              </a:prstGeom>
              <a:gradFill rotWithShape="0">
                <a:gsLst>
                  <a:gs pos="0">
                    <a:srgbClr val="3D3D3D"/>
                  </a:gs>
                  <a:gs pos="50000">
                    <a:srgbClr val="CECECE"/>
                  </a:gs>
                  <a:gs pos="100000">
                    <a:srgbClr val="3D3D3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</p:grpSp>
        <p:sp>
          <p:nvSpPr>
            <p:cNvPr id="14356" name="Oval 32">
              <a:extLst>
                <a:ext uri="{FF2B5EF4-FFF2-40B4-BE49-F238E27FC236}">
                  <a16:creationId xmlns:a16="http://schemas.microsoft.com/office/drawing/2014/main" id="{2E9AECF0-DE1D-9696-B4BE-4935E27E8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746"/>
              <a:ext cx="115" cy="127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14357" name="Oval 33">
              <a:extLst>
                <a:ext uri="{FF2B5EF4-FFF2-40B4-BE49-F238E27FC236}">
                  <a16:creationId xmlns:a16="http://schemas.microsoft.com/office/drawing/2014/main" id="{24F225B2-8A8F-FFB0-888B-9AFCD2931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739"/>
              <a:ext cx="108" cy="139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14358" name="Oval 34">
              <a:extLst>
                <a:ext uri="{FF2B5EF4-FFF2-40B4-BE49-F238E27FC236}">
                  <a16:creationId xmlns:a16="http://schemas.microsoft.com/office/drawing/2014/main" id="{4B2E4004-DBD3-A0EA-0AA3-41A99F939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2727"/>
              <a:ext cx="95" cy="163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14359" name="Oval 35">
              <a:extLst>
                <a:ext uri="{FF2B5EF4-FFF2-40B4-BE49-F238E27FC236}">
                  <a16:creationId xmlns:a16="http://schemas.microsoft.com/office/drawing/2014/main" id="{53ABC42B-F501-3814-C4D2-B5259220D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2727"/>
              <a:ext cx="84" cy="170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14360" name="Oval 36">
              <a:extLst>
                <a:ext uri="{FF2B5EF4-FFF2-40B4-BE49-F238E27FC236}">
                  <a16:creationId xmlns:a16="http://schemas.microsoft.com/office/drawing/2014/main" id="{94043373-4561-D4E5-FF0B-A01D5895A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2722"/>
              <a:ext cx="92" cy="175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14361" name="Oval 37">
              <a:extLst>
                <a:ext uri="{FF2B5EF4-FFF2-40B4-BE49-F238E27FC236}">
                  <a16:creationId xmlns:a16="http://schemas.microsoft.com/office/drawing/2014/main" id="{CDA8CA62-EFAF-6689-2A7F-81EC79B48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2722"/>
              <a:ext cx="91" cy="175"/>
            </a:xfrm>
            <a:prstGeom prst="ellipse">
              <a:avLst/>
            </a:prstGeom>
            <a:gradFill rotWithShape="0">
              <a:gsLst>
                <a:gs pos="0">
                  <a:srgbClr val="919191"/>
                </a:gs>
                <a:gs pos="50000">
                  <a:srgbClr val="FFFFFF"/>
                </a:gs>
                <a:gs pos="100000">
                  <a:srgbClr val="9191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</p:grpSp>
      <p:sp>
        <p:nvSpPr>
          <p:cNvPr id="38" name="Right Brace 37">
            <a:extLst>
              <a:ext uri="{FF2B5EF4-FFF2-40B4-BE49-F238E27FC236}">
                <a16:creationId xmlns:a16="http://schemas.microsoft.com/office/drawing/2014/main" id="{2B9211FD-7697-B3DC-C5A7-25D0FF498090}"/>
              </a:ext>
            </a:extLst>
          </p:cNvPr>
          <p:cNvSpPr/>
          <p:nvPr/>
        </p:nvSpPr>
        <p:spPr>
          <a:xfrm rot="16200000">
            <a:off x="2577704" y="3000376"/>
            <a:ext cx="389335" cy="110370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3ACBD3-75D4-5F5B-45A2-0043E88F0053}"/>
              </a:ext>
            </a:extLst>
          </p:cNvPr>
          <p:cNvCxnSpPr>
            <a:cxnSpLocks/>
            <a:stCxn id="38" idx="1"/>
          </p:cNvCxnSpPr>
          <p:nvPr/>
        </p:nvCxnSpPr>
        <p:spPr>
          <a:xfrm flipV="1">
            <a:off x="2772372" y="2514600"/>
            <a:ext cx="1190028" cy="842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BD2C3629-3137-0545-9FD2-96C5E0A49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597897" cy="620315"/>
          </a:xfrm>
        </p:spPr>
        <p:txBody>
          <a:bodyPr/>
          <a:lstStyle/>
          <a:p>
            <a:pPr eaLnBrk="1" hangingPunct="1"/>
            <a:r>
              <a:rPr lang="en-US" altLang="en-US" i="1" dirty="0">
                <a:solidFill>
                  <a:srgbClr val="FF0000"/>
                </a:solidFill>
              </a:rPr>
              <a:t>Sheet Side </a:t>
            </a:r>
            <a:r>
              <a:rPr lang="en-US" altLang="en-US" dirty="0"/>
              <a:t>HPS for surface cleaning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CDE6BA7-1DC5-F8A6-D048-110221C4C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162800" cy="5334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Maximize surface cleaning effectiveness/pressure &gt; 6 in.</a:t>
            </a:r>
          </a:p>
          <a:p>
            <a:pPr algn="ctr" eaLnBrk="1" hangingPunct="1">
              <a:buFontTx/>
              <a:buNone/>
            </a:pPr>
            <a:endParaRPr lang="en-US" alt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400223-E728-626F-B247-A9FF68CCCEFA}"/>
              </a:ext>
            </a:extLst>
          </p:cNvPr>
          <p:cNvGrpSpPr/>
          <p:nvPr/>
        </p:nvGrpSpPr>
        <p:grpSpPr>
          <a:xfrm>
            <a:off x="1339454" y="2213373"/>
            <a:ext cx="6698760" cy="2653903"/>
            <a:chOff x="1785939" y="1808164"/>
            <a:chExt cx="8931680" cy="3538537"/>
          </a:xfrm>
        </p:grpSpPr>
        <p:grpSp>
          <p:nvGrpSpPr>
            <p:cNvPr id="16391" name="Group 6">
              <a:extLst>
                <a:ext uri="{FF2B5EF4-FFF2-40B4-BE49-F238E27FC236}">
                  <a16:creationId xmlns:a16="http://schemas.microsoft.com/office/drawing/2014/main" id="{0BF4CC53-2722-25E3-BB0B-1668C5AB69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1947" y="1808164"/>
              <a:ext cx="6306629" cy="1839726"/>
              <a:chOff x="1439" y="1436"/>
              <a:chExt cx="3222" cy="940"/>
            </a:xfrm>
          </p:grpSpPr>
          <p:sp>
            <p:nvSpPr>
              <p:cNvPr id="16414" name="Rectangle 7">
                <a:extLst>
                  <a:ext uri="{FF2B5EF4-FFF2-40B4-BE49-F238E27FC236}">
                    <a16:creationId xmlns:a16="http://schemas.microsoft.com/office/drawing/2014/main" id="{BD43155C-8470-C24D-39D4-C7AAE81D0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0" y="1771"/>
                <a:ext cx="1138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7866" tIns="33338" rIns="67866" bIns="333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en-US" sz="1500" b="1"/>
                  <a:t>shower effectiveness</a:t>
                </a:r>
              </a:p>
            </p:txBody>
          </p:sp>
          <p:grpSp>
            <p:nvGrpSpPr>
              <p:cNvPr id="16415" name="Group 8">
                <a:extLst>
                  <a:ext uri="{FF2B5EF4-FFF2-40B4-BE49-F238E27FC236}">
                    <a16:creationId xmlns:a16="http://schemas.microsoft.com/office/drawing/2014/main" id="{915BCCEE-2D8C-83F6-AAC1-1C79BE5EE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9" y="1436"/>
                <a:ext cx="3222" cy="940"/>
                <a:chOff x="1439" y="1436"/>
                <a:chExt cx="3222" cy="940"/>
              </a:xfrm>
            </p:grpSpPr>
            <p:sp>
              <p:nvSpPr>
                <p:cNvPr id="16416" name="Line 9">
                  <a:extLst>
                    <a:ext uri="{FF2B5EF4-FFF2-40B4-BE49-F238E27FC236}">
                      <a16:creationId xmlns:a16="http://schemas.microsoft.com/office/drawing/2014/main" id="{F87EE3F0-A4F0-6571-7ED3-37E32886C3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2" y="1436"/>
                  <a:ext cx="0" cy="9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7" name="Line 10">
                  <a:extLst>
                    <a:ext uri="{FF2B5EF4-FFF2-40B4-BE49-F238E27FC236}">
                      <a16:creationId xmlns:a16="http://schemas.microsoft.com/office/drawing/2014/main" id="{83F37E89-30BB-FAC7-B48D-C2974803E1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9" y="2300"/>
                  <a:ext cx="322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8" name="Line 11">
                  <a:extLst>
                    <a:ext uri="{FF2B5EF4-FFF2-40B4-BE49-F238E27FC236}">
                      <a16:creationId xmlns:a16="http://schemas.microsoft.com/office/drawing/2014/main" id="{B570D374-7923-B512-B6F6-27538D895B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90" y="2165"/>
                  <a:ext cx="1057" cy="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9" name="Line 12">
                  <a:extLst>
                    <a:ext uri="{FF2B5EF4-FFF2-40B4-BE49-F238E27FC236}">
                      <a16:creationId xmlns:a16="http://schemas.microsoft.com/office/drawing/2014/main" id="{5B8A27C7-F3E4-1922-FE67-B30FFEAF79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38" y="1452"/>
                  <a:ext cx="259" cy="7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0" name="Line 13">
                  <a:extLst>
                    <a:ext uri="{FF2B5EF4-FFF2-40B4-BE49-F238E27FC236}">
                      <a16:creationId xmlns:a16="http://schemas.microsoft.com/office/drawing/2014/main" id="{986ED3A5-6770-B184-BEF1-96BA2394BE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8" y="1448"/>
                  <a:ext cx="593" cy="1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1" name="Line 14">
                  <a:extLst>
                    <a:ext uri="{FF2B5EF4-FFF2-40B4-BE49-F238E27FC236}">
                      <a16:creationId xmlns:a16="http://schemas.microsoft.com/office/drawing/2014/main" id="{E5153A24-6667-F6BC-CAFE-E146EA2A3A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1" y="1558"/>
                  <a:ext cx="699" cy="40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2" name="Line 15">
                  <a:extLst>
                    <a:ext uri="{FF2B5EF4-FFF2-40B4-BE49-F238E27FC236}">
                      <a16:creationId xmlns:a16="http://schemas.microsoft.com/office/drawing/2014/main" id="{2F99052D-97CD-A89B-DF56-DB3DE45EE3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5" y="1970"/>
                  <a:ext cx="458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392" name="Group 16">
              <a:extLst>
                <a:ext uri="{FF2B5EF4-FFF2-40B4-BE49-F238E27FC236}">
                  <a16:creationId xmlns:a16="http://schemas.microsoft.com/office/drawing/2014/main" id="{94C24452-12A0-18E8-714B-61D93DC999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5939" y="3796634"/>
              <a:ext cx="8931680" cy="1550067"/>
              <a:chOff x="1017" y="2452"/>
              <a:chExt cx="3519" cy="792"/>
            </a:xfrm>
          </p:grpSpPr>
          <p:grpSp>
            <p:nvGrpSpPr>
              <p:cNvPr id="16393" name="Group 17">
                <a:extLst>
                  <a:ext uri="{FF2B5EF4-FFF2-40B4-BE49-F238E27FC236}">
                    <a16:creationId xmlns:a16="http://schemas.microsoft.com/office/drawing/2014/main" id="{86A8CEAF-63E2-3EEB-1E05-81FD24D8A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4" y="2488"/>
                <a:ext cx="52" cy="676"/>
                <a:chOff x="4484" y="2488"/>
                <a:chExt cx="52" cy="676"/>
              </a:xfrm>
            </p:grpSpPr>
            <p:sp>
              <p:nvSpPr>
                <p:cNvPr id="16412" name="Freeform 18">
                  <a:extLst>
                    <a:ext uri="{FF2B5EF4-FFF2-40B4-BE49-F238E27FC236}">
                      <a16:creationId xmlns:a16="http://schemas.microsoft.com/office/drawing/2014/main" id="{3FE522E0-771C-69BF-B8EB-548E87C8F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4" y="2710"/>
                  <a:ext cx="35" cy="193"/>
                </a:xfrm>
                <a:custGeom>
                  <a:avLst/>
                  <a:gdLst>
                    <a:gd name="T0" fmla="*/ 34 w 35"/>
                    <a:gd name="T1" fmla="*/ 12 h 193"/>
                    <a:gd name="T2" fmla="*/ 34 w 35"/>
                    <a:gd name="T3" fmla="*/ 192 h 193"/>
                    <a:gd name="T4" fmla="*/ 19 w 35"/>
                    <a:gd name="T5" fmla="*/ 188 h 193"/>
                    <a:gd name="T6" fmla="*/ 11 w 35"/>
                    <a:gd name="T7" fmla="*/ 178 h 193"/>
                    <a:gd name="T8" fmla="*/ 5 w 35"/>
                    <a:gd name="T9" fmla="*/ 166 h 193"/>
                    <a:gd name="T10" fmla="*/ 4 w 35"/>
                    <a:gd name="T11" fmla="*/ 150 h 193"/>
                    <a:gd name="T12" fmla="*/ 0 w 35"/>
                    <a:gd name="T13" fmla="*/ 117 h 193"/>
                    <a:gd name="T14" fmla="*/ 1 w 35"/>
                    <a:gd name="T15" fmla="*/ 89 h 193"/>
                    <a:gd name="T16" fmla="*/ 4 w 35"/>
                    <a:gd name="T17" fmla="*/ 67 h 193"/>
                    <a:gd name="T18" fmla="*/ 7 w 35"/>
                    <a:gd name="T19" fmla="*/ 20 h 193"/>
                    <a:gd name="T20" fmla="*/ 20 w 35"/>
                    <a:gd name="T21" fmla="*/ 2 h 193"/>
                    <a:gd name="T22" fmla="*/ 29 w 35"/>
                    <a:gd name="T23" fmla="*/ 0 h 193"/>
                    <a:gd name="T24" fmla="*/ 32 w 35"/>
                    <a:gd name="T25" fmla="*/ 0 h 193"/>
                    <a:gd name="T26" fmla="*/ 34 w 35"/>
                    <a:gd name="T27" fmla="*/ 12 h 19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5"/>
                    <a:gd name="T43" fmla="*/ 0 h 193"/>
                    <a:gd name="T44" fmla="*/ 35 w 35"/>
                    <a:gd name="T45" fmla="*/ 193 h 19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5" h="193">
                      <a:moveTo>
                        <a:pt x="34" y="12"/>
                      </a:moveTo>
                      <a:lnTo>
                        <a:pt x="34" y="192"/>
                      </a:lnTo>
                      <a:lnTo>
                        <a:pt x="19" y="188"/>
                      </a:lnTo>
                      <a:lnTo>
                        <a:pt x="11" y="178"/>
                      </a:lnTo>
                      <a:lnTo>
                        <a:pt x="5" y="166"/>
                      </a:lnTo>
                      <a:lnTo>
                        <a:pt x="4" y="150"/>
                      </a:lnTo>
                      <a:lnTo>
                        <a:pt x="0" y="117"/>
                      </a:lnTo>
                      <a:lnTo>
                        <a:pt x="1" y="89"/>
                      </a:lnTo>
                      <a:lnTo>
                        <a:pt x="4" y="67"/>
                      </a:lnTo>
                      <a:lnTo>
                        <a:pt x="7" y="20"/>
                      </a:lnTo>
                      <a:lnTo>
                        <a:pt x="20" y="2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12"/>
                      </a:lnTo>
                    </a:path>
                  </a:pathLst>
                </a:custGeom>
                <a:gradFill rotWithShape="0">
                  <a:gsLst>
                    <a:gs pos="0">
                      <a:srgbClr val="919191"/>
                    </a:gs>
                    <a:gs pos="50000">
                      <a:srgbClr val="FFFFFF"/>
                    </a:gs>
                    <a:gs pos="100000">
                      <a:srgbClr val="91919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3" name="Line 19">
                  <a:extLst>
                    <a:ext uri="{FF2B5EF4-FFF2-40B4-BE49-F238E27FC236}">
                      <a16:creationId xmlns:a16="http://schemas.microsoft.com/office/drawing/2014/main" id="{02964149-F128-B700-AA86-343311C986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36" y="2488"/>
                  <a:ext cx="0" cy="676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394" name="Line 20">
                <a:extLst>
                  <a:ext uri="{FF2B5EF4-FFF2-40B4-BE49-F238E27FC236}">
                    <a16:creationId xmlns:a16="http://schemas.microsoft.com/office/drawing/2014/main" id="{F24B7014-FFB9-1A03-B065-1BA9473E4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7" y="2706"/>
                <a:ext cx="1955" cy="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5" name="Line 21">
                <a:extLst>
                  <a:ext uri="{FF2B5EF4-FFF2-40B4-BE49-F238E27FC236}">
                    <a16:creationId xmlns:a16="http://schemas.microsoft.com/office/drawing/2014/main" id="{036872DD-754C-7FEF-E1BF-645116734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8" y="2853"/>
                <a:ext cx="1964" cy="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" name="Freeform 22">
                <a:extLst>
                  <a:ext uri="{FF2B5EF4-FFF2-40B4-BE49-F238E27FC236}">
                    <a16:creationId xmlns:a16="http://schemas.microsoft.com/office/drawing/2014/main" id="{0FE162EF-E85E-5FBF-052A-AB6977140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2766"/>
                <a:ext cx="907" cy="84"/>
              </a:xfrm>
              <a:custGeom>
                <a:avLst/>
                <a:gdLst>
                  <a:gd name="T0" fmla="*/ 0 w 907"/>
                  <a:gd name="T1" fmla="*/ 0 h 84"/>
                  <a:gd name="T2" fmla="*/ 157 w 907"/>
                  <a:gd name="T3" fmla="*/ 0 h 84"/>
                  <a:gd name="T4" fmla="*/ 388 w 907"/>
                  <a:gd name="T5" fmla="*/ 0 h 84"/>
                  <a:gd name="T6" fmla="*/ 579 w 907"/>
                  <a:gd name="T7" fmla="*/ 2 h 84"/>
                  <a:gd name="T8" fmla="*/ 727 w 907"/>
                  <a:gd name="T9" fmla="*/ 8 h 84"/>
                  <a:gd name="T10" fmla="*/ 804 w 907"/>
                  <a:gd name="T11" fmla="*/ 16 h 84"/>
                  <a:gd name="T12" fmla="*/ 872 w 907"/>
                  <a:gd name="T13" fmla="*/ 22 h 84"/>
                  <a:gd name="T14" fmla="*/ 902 w 907"/>
                  <a:gd name="T15" fmla="*/ 28 h 84"/>
                  <a:gd name="T16" fmla="*/ 906 w 907"/>
                  <a:gd name="T17" fmla="*/ 49 h 84"/>
                  <a:gd name="T18" fmla="*/ 872 w 907"/>
                  <a:gd name="T19" fmla="*/ 57 h 84"/>
                  <a:gd name="T20" fmla="*/ 802 w 907"/>
                  <a:gd name="T21" fmla="*/ 67 h 84"/>
                  <a:gd name="T22" fmla="*/ 727 w 907"/>
                  <a:gd name="T23" fmla="*/ 75 h 84"/>
                  <a:gd name="T24" fmla="*/ 581 w 907"/>
                  <a:gd name="T25" fmla="*/ 81 h 84"/>
                  <a:gd name="T26" fmla="*/ 390 w 907"/>
                  <a:gd name="T27" fmla="*/ 83 h 84"/>
                  <a:gd name="T28" fmla="*/ 305 w 907"/>
                  <a:gd name="T29" fmla="*/ 83 h 84"/>
                  <a:gd name="T30" fmla="*/ 167 w 907"/>
                  <a:gd name="T31" fmla="*/ 83 h 84"/>
                  <a:gd name="T32" fmla="*/ 0 w 907"/>
                  <a:gd name="T33" fmla="*/ 83 h 84"/>
                  <a:gd name="T34" fmla="*/ 0 w 907"/>
                  <a:gd name="T35" fmla="*/ 0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7"/>
                  <a:gd name="T55" fmla="*/ 0 h 84"/>
                  <a:gd name="T56" fmla="*/ 907 w 907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7" h="84">
                    <a:moveTo>
                      <a:pt x="0" y="0"/>
                    </a:moveTo>
                    <a:lnTo>
                      <a:pt x="157" y="0"/>
                    </a:lnTo>
                    <a:lnTo>
                      <a:pt x="388" y="0"/>
                    </a:lnTo>
                    <a:lnTo>
                      <a:pt x="579" y="2"/>
                    </a:lnTo>
                    <a:lnTo>
                      <a:pt x="727" y="8"/>
                    </a:lnTo>
                    <a:lnTo>
                      <a:pt x="804" y="16"/>
                    </a:lnTo>
                    <a:lnTo>
                      <a:pt x="872" y="22"/>
                    </a:lnTo>
                    <a:lnTo>
                      <a:pt x="902" y="28"/>
                    </a:lnTo>
                    <a:lnTo>
                      <a:pt x="906" y="49"/>
                    </a:lnTo>
                    <a:lnTo>
                      <a:pt x="872" y="57"/>
                    </a:lnTo>
                    <a:lnTo>
                      <a:pt x="802" y="67"/>
                    </a:lnTo>
                    <a:lnTo>
                      <a:pt x="727" y="75"/>
                    </a:lnTo>
                    <a:lnTo>
                      <a:pt x="581" y="81"/>
                    </a:lnTo>
                    <a:lnTo>
                      <a:pt x="390" y="83"/>
                    </a:lnTo>
                    <a:lnTo>
                      <a:pt x="305" y="83"/>
                    </a:lnTo>
                    <a:lnTo>
                      <a:pt x="167" y="83"/>
                    </a:ln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23">
                <a:extLst>
                  <a:ext uri="{FF2B5EF4-FFF2-40B4-BE49-F238E27FC236}">
                    <a16:creationId xmlns:a16="http://schemas.microsoft.com/office/drawing/2014/main" id="{B844E25B-E25D-203A-5F56-3EB9FEB15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2766"/>
                <a:ext cx="423" cy="84"/>
              </a:xfrm>
              <a:custGeom>
                <a:avLst/>
                <a:gdLst>
                  <a:gd name="T0" fmla="*/ 422 w 423"/>
                  <a:gd name="T1" fmla="*/ 18 h 84"/>
                  <a:gd name="T2" fmla="*/ 384 w 423"/>
                  <a:gd name="T3" fmla="*/ 0 h 84"/>
                  <a:gd name="T4" fmla="*/ 328 w 423"/>
                  <a:gd name="T5" fmla="*/ 0 h 84"/>
                  <a:gd name="T6" fmla="*/ 231 w 423"/>
                  <a:gd name="T7" fmla="*/ 2 h 84"/>
                  <a:gd name="T8" fmla="*/ 161 w 423"/>
                  <a:gd name="T9" fmla="*/ 4 h 84"/>
                  <a:gd name="T10" fmla="*/ 100 w 423"/>
                  <a:gd name="T11" fmla="*/ 10 h 84"/>
                  <a:gd name="T12" fmla="*/ 34 w 423"/>
                  <a:gd name="T13" fmla="*/ 22 h 84"/>
                  <a:gd name="T14" fmla="*/ 4 w 423"/>
                  <a:gd name="T15" fmla="*/ 28 h 84"/>
                  <a:gd name="T16" fmla="*/ 0 w 423"/>
                  <a:gd name="T17" fmla="*/ 49 h 84"/>
                  <a:gd name="T18" fmla="*/ 34 w 423"/>
                  <a:gd name="T19" fmla="*/ 57 h 84"/>
                  <a:gd name="T20" fmla="*/ 96 w 423"/>
                  <a:gd name="T21" fmla="*/ 73 h 84"/>
                  <a:gd name="T22" fmla="*/ 157 w 423"/>
                  <a:gd name="T23" fmla="*/ 79 h 84"/>
                  <a:gd name="T24" fmla="*/ 229 w 423"/>
                  <a:gd name="T25" fmla="*/ 81 h 84"/>
                  <a:gd name="T26" fmla="*/ 330 w 423"/>
                  <a:gd name="T27" fmla="*/ 83 h 84"/>
                  <a:gd name="T28" fmla="*/ 362 w 423"/>
                  <a:gd name="T29" fmla="*/ 83 h 84"/>
                  <a:gd name="T30" fmla="*/ 386 w 423"/>
                  <a:gd name="T31" fmla="*/ 83 h 84"/>
                  <a:gd name="T32" fmla="*/ 422 w 423"/>
                  <a:gd name="T33" fmla="*/ 65 h 84"/>
                  <a:gd name="T34" fmla="*/ 422 w 423"/>
                  <a:gd name="T35" fmla="*/ 18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3"/>
                  <a:gd name="T55" fmla="*/ 0 h 84"/>
                  <a:gd name="T56" fmla="*/ 423 w 423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3" h="84">
                    <a:moveTo>
                      <a:pt x="422" y="18"/>
                    </a:moveTo>
                    <a:lnTo>
                      <a:pt x="384" y="0"/>
                    </a:lnTo>
                    <a:lnTo>
                      <a:pt x="328" y="0"/>
                    </a:lnTo>
                    <a:lnTo>
                      <a:pt x="231" y="2"/>
                    </a:lnTo>
                    <a:lnTo>
                      <a:pt x="161" y="4"/>
                    </a:lnTo>
                    <a:lnTo>
                      <a:pt x="100" y="10"/>
                    </a:lnTo>
                    <a:lnTo>
                      <a:pt x="34" y="22"/>
                    </a:lnTo>
                    <a:lnTo>
                      <a:pt x="4" y="28"/>
                    </a:lnTo>
                    <a:lnTo>
                      <a:pt x="0" y="49"/>
                    </a:lnTo>
                    <a:lnTo>
                      <a:pt x="34" y="57"/>
                    </a:lnTo>
                    <a:lnTo>
                      <a:pt x="96" y="73"/>
                    </a:lnTo>
                    <a:lnTo>
                      <a:pt x="157" y="79"/>
                    </a:lnTo>
                    <a:lnTo>
                      <a:pt x="229" y="81"/>
                    </a:lnTo>
                    <a:lnTo>
                      <a:pt x="330" y="83"/>
                    </a:lnTo>
                    <a:lnTo>
                      <a:pt x="362" y="83"/>
                    </a:lnTo>
                    <a:lnTo>
                      <a:pt x="386" y="83"/>
                    </a:lnTo>
                    <a:lnTo>
                      <a:pt x="422" y="65"/>
                    </a:lnTo>
                    <a:lnTo>
                      <a:pt x="422" y="18"/>
                    </a:lnTo>
                  </a:path>
                </a:pathLst>
              </a:cu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Oval 24">
                <a:extLst>
                  <a:ext uri="{FF2B5EF4-FFF2-40B4-BE49-F238E27FC236}">
                    <a16:creationId xmlns:a16="http://schemas.microsoft.com/office/drawing/2014/main" id="{99234338-9501-2838-663A-7925EF1A3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7" y="2768"/>
                <a:ext cx="167" cy="79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  <p:sp>
            <p:nvSpPr>
              <p:cNvPr id="16399" name="Oval 25">
                <a:extLst>
                  <a:ext uri="{FF2B5EF4-FFF2-40B4-BE49-F238E27FC236}">
                    <a16:creationId xmlns:a16="http://schemas.microsoft.com/office/drawing/2014/main" id="{C8B3A5D3-FD9C-CD1A-EA67-11E41BB70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" y="2768"/>
                <a:ext cx="168" cy="79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  <p:sp>
            <p:nvSpPr>
              <p:cNvPr id="16400" name="Oval 26">
                <a:extLst>
                  <a:ext uri="{FF2B5EF4-FFF2-40B4-BE49-F238E27FC236}">
                    <a16:creationId xmlns:a16="http://schemas.microsoft.com/office/drawing/2014/main" id="{74BBA0F9-372B-A231-41A9-3CCCF6088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3" y="2768"/>
                <a:ext cx="138" cy="78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  <p:sp>
            <p:nvSpPr>
              <p:cNvPr id="16401" name="Oval 27">
                <a:extLst>
                  <a:ext uri="{FF2B5EF4-FFF2-40B4-BE49-F238E27FC236}">
                    <a16:creationId xmlns:a16="http://schemas.microsoft.com/office/drawing/2014/main" id="{1B50DEFD-E1F7-18BF-3C8A-74BF38BCE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9" y="2752"/>
                <a:ext cx="129" cy="112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  <p:sp>
            <p:nvSpPr>
              <p:cNvPr id="16402" name="Oval 28">
                <a:extLst>
                  <a:ext uri="{FF2B5EF4-FFF2-40B4-BE49-F238E27FC236}">
                    <a16:creationId xmlns:a16="http://schemas.microsoft.com/office/drawing/2014/main" id="{A70B5223-0457-E0F8-30D2-96B81EFE4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2751"/>
                <a:ext cx="107" cy="115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  <p:grpSp>
            <p:nvGrpSpPr>
              <p:cNvPr id="16403" name="Group 29">
                <a:extLst>
                  <a:ext uri="{FF2B5EF4-FFF2-40B4-BE49-F238E27FC236}">
                    <a16:creationId xmlns:a16="http://schemas.microsoft.com/office/drawing/2014/main" id="{A0CACB30-8821-E7B7-494F-1B62441769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7" y="2452"/>
                <a:ext cx="565" cy="792"/>
                <a:chOff x="1017" y="2452"/>
                <a:chExt cx="565" cy="792"/>
              </a:xfrm>
            </p:grpSpPr>
            <p:sp>
              <p:nvSpPr>
                <p:cNvPr id="16410" name="Rectangle 30">
                  <a:extLst>
                    <a:ext uri="{FF2B5EF4-FFF2-40B4-BE49-F238E27FC236}">
                      <a16:creationId xmlns:a16="http://schemas.microsoft.com/office/drawing/2014/main" id="{B4A57C30-B926-8FDF-E6A1-8634BBA5CA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3" y="2638"/>
                  <a:ext cx="99" cy="351"/>
                </a:xfrm>
                <a:prstGeom prst="rect">
                  <a:avLst/>
                </a:prstGeom>
                <a:gradFill rotWithShape="0">
                  <a:gsLst>
                    <a:gs pos="0">
                      <a:srgbClr val="3D3D3D"/>
                    </a:gs>
                    <a:gs pos="50000">
                      <a:srgbClr val="CECECE"/>
                    </a:gs>
                    <a:gs pos="100000">
                      <a:srgbClr val="3D3D3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  <p:sp>
              <p:nvSpPr>
                <p:cNvPr id="16411" name="Rectangle 31">
                  <a:extLst>
                    <a:ext uri="{FF2B5EF4-FFF2-40B4-BE49-F238E27FC236}">
                      <a16:creationId xmlns:a16="http://schemas.microsoft.com/office/drawing/2014/main" id="{C8A3C5AB-CA87-F79A-6C15-98C2951605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7" y="2452"/>
                  <a:ext cx="458" cy="792"/>
                </a:xfrm>
                <a:prstGeom prst="rect">
                  <a:avLst/>
                </a:prstGeom>
                <a:gradFill rotWithShape="0">
                  <a:gsLst>
                    <a:gs pos="0">
                      <a:srgbClr val="3D3D3D"/>
                    </a:gs>
                    <a:gs pos="50000">
                      <a:srgbClr val="CECECE"/>
                    </a:gs>
                    <a:gs pos="100000">
                      <a:srgbClr val="3D3D3D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en-US"/>
                </a:p>
              </p:txBody>
            </p:sp>
          </p:grpSp>
          <p:sp>
            <p:nvSpPr>
              <p:cNvPr id="16404" name="Oval 32">
                <a:extLst>
                  <a:ext uri="{FF2B5EF4-FFF2-40B4-BE49-F238E27FC236}">
                    <a16:creationId xmlns:a16="http://schemas.microsoft.com/office/drawing/2014/main" id="{33CED3B7-6A1E-FB05-4D9A-4E55B730C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2746"/>
                <a:ext cx="115" cy="127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  <p:sp>
            <p:nvSpPr>
              <p:cNvPr id="16405" name="Oval 33">
                <a:extLst>
                  <a:ext uri="{FF2B5EF4-FFF2-40B4-BE49-F238E27FC236}">
                    <a16:creationId xmlns:a16="http://schemas.microsoft.com/office/drawing/2014/main" id="{A0D5F908-32A8-DB6E-28B0-8FB01AB91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2739"/>
                <a:ext cx="108" cy="139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  <p:sp>
            <p:nvSpPr>
              <p:cNvPr id="16406" name="Oval 34">
                <a:extLst>
                  <a:ext uri="{FF2B5EF4-FFF2-40B4-BE49-F238E27FC236}">
                    <a16:creationId xmlns:a16="http://schemas.microsoft.com/office/drawing/2014/main" id="{30A09284-59A4-965D-EAC1-967299F61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2727"/>
                <a:ext cx="95" cy="163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  <p:sp>
            <p:nvSpPr>
              <p:cNvPr id="16407" name="Oval 35">
                <a:extLst>
                  <a:ext uri="{FF2B5EF4-FFF2-40B4-BE49-F238E27FC236}">
                    <a16:creationId xmlns:a16="http://schemas.microsoft.com/office/drawing/2014/main" id="{9AA477E1-FB53-32C3-2C38-41097B0EA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2727"/>
                <a:ext cx="84" cy="170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  <p:sp>
            <p:nvSpPr>
              <p:cNvPr id="16408" name="Oval 36">
                <a:extLst>
                  <a:ext uri="{FF2B5EF4-FFF2-40B4-BE49-F238E27FC236}">
                    <a16:creationId xmlns:a16="http://schemas.microsoft.com/office/drawing/2014/main" id="{E1517C70-82F8-6E25-6A9D-803CE7413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2722"/>
                <a:ext cx="92" cy="175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  <p:sp>
            <p:nvSpPr>
              <p:cNvPr id="16409" name="Oval 37">
                <a:extLst>
                  <a:ext uri="{FF2B5EF4-FFF2-40B4-BE49-F238E27FC236}">
                    <a16:creationId xmlns:a16="http://schemas.microsoft.com/office/drawing/2014/main" id="{5F2EB1A6-F4A7-8694-5794-9ADBAA242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" y="2722"/>
                <a:ext cx="91" cy="175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FFFFFF"/>
                  </a:gs>
                  <a:gs pos="100000">
                    <a:srgbClr val="91919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/>
              </a:p>
            </p:txBody>
          </p:sp>
        </p:grpSp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E2620215-3C87-EB5A-18D6-A610A1DF11DD}"/>
              </a:ext>
            </a:extLst>
          </p:cNvPr>
          <p:cNvSpPr/>
          <p:nvPr/>
        </p:nvSpPr>
        <p:spPr>
          <a:xfrm rot="16200000">
            <a:off x="4373275" y="3186745"/>
            <a:ext cx="389335" cy="120848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45EEC68-AE0B-C822-D377-01CDDB7E1358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32829" b="139"/>
          <a:stretch/>
        </p:blipFill>
        <p:spPr bwMode="auto">
          <a:xfrm>
            <a:off x="2165329" y="4902399"/>
            <a:ext cx="6175913" cy="73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5000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817563"/>
          </a:xfrm>
        </p:spPr>
        <p:txBody>
          <a:bodyPr/>
          <a:lstStyle/>
          <a:p>
            <a:pPr eaLnBrk="1" hangingPunct="1"/>
            <a:r>
              <a:rPr lang="en-US" dirty="0"/>
              <a:t>How Important is Dispersal Area?</a:t>
            </a:r>
          </a:p>
        </p:txBody>
      </p:sp>
      <p:pic>
        <p:nvPicPr>
          <p:cNvPr id="33795" name="Picture 3" descr="nozspin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0" y="1190625"/>
            <a:ext cx="3627438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nozstat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275" y="1190625"/>
            <a:ext cx="3627438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70125" y="4918075"/>
            <a:ext cx="15113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>
                <a:solidFill>
                  <a:srgbClr val="FFFF00"/>
                </a:solidFill>
                <a:effectLst/>
                <a:latin typeface="Times New Roman" pitchFamily="18" charset="0"/>
              </a:rPr>
              <a:t>.014 dia. nozzle</a:t>
            </a:r>
          </a:p>
          <a:p>
            <a:pPr>
              <a:spcBef>
                <a:spcPct val="10000"/>
              </a:spcBef>
            </a:pPr>
            <a:r>
              <a:rPr lang="en-US" sz="2400">
                <a:solidFill>
                  <a:srgbClr val="FFFF00"/>
                </a:solidFill>
                <a:effectLst/>
                <a:latin typeface="Times New Roman" pitchFamily="18" charset="0"/>
              </a:rPr>
              <a:t>2,300 psi</a:t>
            </a:r>
          </a:p>
          <a:p>
            <a:pPr>
              <a:spcBef>
                <a:spcPct val="10000"/>
              </a:spcBef>
            </a:pPr>
            <a:r>
              <a:rPr lang="en-US" sz="2400">
                <a:solidFill>
                  <a:srgbClr val="FFFF00"/>
                </a:solidFill>
                <a:effectLst/>
                <a:latin typeface="Times New Roman" pitchFamily="18" charset="0"/>
              </a:rPr>
              <a:t>4,700 rpm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845175" y="4918075"/>
            <a:ext cx="15113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>
                <a:solidFill>
                  <a:srgbClr val="FFFF00"/>
                </a:solidFill>
                <a:effectLst/>
                <a:latin typeface="Times New Roman" pitchFamily="18" charset="0"/>
              </a:rPr>
              <a:t>.014 dia. nozzle</a:t>
            </a:r>
          </a:p>
          <a:p>
            <a:pPr>
              <a:spcBef>
                <a:spcPct val="10000"/>
              </a:spcBef>
            </a:pPr>
            <a:r>
              <a:rPr lang="en-US" sz="2400">
                <a:solidFill>
                  <a:srgbClr val="FFFF00"/>
                </a:solidFill>
                <a:effectLst/>
                <a:latin typeface="Times New Roman" pitchFamily="18" charset="0"/>
              </a:rPr>
              <a:t>2,300 psi</a:t>
            </a:r>
          </a:p>
          <a:p>
            <a:pPr>
              <a:spcBef>
                <a:spcPct val="10000"/>
              </a:spcBef>
            </a:pPr>
            <a:r>
              <a:rPr lang="en-US" sz="2400">
                <a:solidFill>
                  <a:srgbClr val="FFFF00"/>
                </a:solidFill>
                <a:effectLst/>
                <a:latin typeface="Times New Roman" pitchFamily="18" charset="0"/>
              </a:rPr>
              <a:t>0 rpm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Power Application: Jet Vs. Fan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8138" y="1044575"/>
            <a:ext cx="8380412" cy="5349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/>
              <a:t>Typical Nozzle: .040 diameter, 150 psi</a:t>
            </a:r>
          </a:p>
        </p:txBody>
      </p:sp>
      <p:graphicFrame>
        <p:nvGraphicFramePr>
          <p:cNvPr id="158765" name="Group 45"/>
          <p:cNvGraphicFramePr>
            <a:graphicFrameLocks noGrp="1"/>
          </p:cNvGraphicFramePr>
          <p:nvPr>
            <p:ph sz="half" idx="2"/>
          </p:nvPr>
        </p:nvGraphicFramePr>
        <p:xfrm>
          <a:off x="596900" y="2339975"/>
          <a:ext cx="8080375" cy="4104323"/>
        </p:xfrm>
        <a:graphic>
          <a:graphicData uri="http://schemas.openxmlformats.org/drawingml/2006/table">
            <a:tbl>
              <a:tblPr/>
              <a:tblGrid>
                <a:gridCol w="264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.040 Jet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.040 60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 fan 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.040 60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 fan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.36 gpm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.46 gpm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.46 gpm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14 watts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19 watts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19 watts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11,000 watts/in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2408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78  watts/in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2408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78  watts/in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2408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2408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2408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467 watts/in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2408C"/>
                          </a:solidFill>
                          <a:effectLst/>
                          <a:latin typeface="Arial" pitchFamily="34" charset="0"/>
                        </a:rPr>
                        <a:t>effective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2408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8762" name="Oval 42"/>
          <p:cNvSpPr>
            <a:spLocks noChangeArrowheads="1"/>
          </p:cNvSpPr>
          <p:nvPr/>
        </p:nvSpPr>
        <p:spPr bwMode="auto">
          <a:xfrm>
            <a:off x="1828800" y="2133600"/>
            <a:ext cx="153988" cy="153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3657600" y="2120900"/>
            <a:ext cx="13509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8764" name="Oval 44"/>
          <p:cNvSpPr>
            <a:spLocks noChangeArrowheads="1"/>
          </p:cNvSpPr>
          <p:nvPr/>
        </p:nvSpPr>
        <p:spPr bwMode="auto">
          <a:xfrm rot="5400000">
            <a:off x="7585869" y="2480469"/>
            <a:ext cx="13509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761" y="1311275"/>
            <a:ext cx="8583702" cy="5478463"/>
          </a:xfrm>
        </p:spPr>
        <p:txBody>
          <a:bodyPr>
            <a:normAutofit/>
          </a:bodyPr>
          <a:lstStyle/>
          <a:p>
            <a:pPr marL="552450" indent="-552450" eaLnBrk="1" hangingPunct="1">
              <a:lnSpc>
                <a:spcPct val="80000"/>
              </a:lnSpc>
              <a:defRPr/>
            </a:pPr>
            <a:r>
              <a:rPr lang="en-US" sz="2400" dirty="0"/>
              <a:t>Jet Quality, significant impact on cleaning performance</a:t>
            </a:r>
          </a:p>
          <a:p>
            <a:pPr marL="952500" lvl="1" indent="-552450" eaLnBrk="1" hangingPunct="1">
              <a:lnSpc>
                <a:spcPct val="80000"/>
              </a:lnSpc>
              <a:defRPr/>
            </a:pPr>
            <a:endParaRPr lang="en-US" sz="1500" dirty="0"/>
          </a:p>
        </p:txBody>
      </p:sp>
      <p:pic>
        <p:nvPicPr>
          <p:cNvPr id="8" name="Picture 7" descr="HPN jet difference.JPG"/>
          <p:cNvPicPr>
            <a:picLocks noChangeAspect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>
          <a:xfrm>
            <a:off x="998113" y="1847650"/>
            <a:ext cx="6515585" cy="4540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05" y="411175"/>
            <a:ext cx="7024687" cy="827087"/>
          </a:xfrm>
        </p:spPr>
        <p:txBody>
          <a:bodyPr/>
          <a:lstStyle/>
          <a:p>
            <a:pPr eaLnBrk="1" hangingPunct="1"/>
            <a:r>
              <a:rPr lang="en-US" sz="4000" dirty="0"/>
              <a:t>Felt HPN Jet Quality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3490175" y="2794715"/>
            <a:ext cx="2395470" cy="1094705"/>
          </a:xfrm>
          <a:prstGeom prst="bentConnector3">
            <a:avLst>
              <a:gd name="adj1" fmla="val 30645"/>
            </a:avLst>
          </a:prstGeom>
          <a:ln w="22225">
            <a:solidFill>
              <a:srgbClr val="FFFF00"/>
            </a:solidFill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1171977" y="2846231"/>
            <a:ext cx="1674254" cy="1043189"/>
          </a:xfrm>
          <a:prstGeom prst="bentConnector3">
            <a:avLst>
              <a:gd name="adj1" fmla="val 43077"/>
            </a:avLst>
          </a:prstGeom>
          <a:ln w="22225">
            <a:solidFill>
              <a:srgbClr val="FFFF00"/>
            </a:solidFill>
            <a:headEnd type="diamon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1825" y="1957588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“Glass Rod” type</a:t>
            </a:r>
          </a:p>
          <a:p>
            <a:r>
              <a:rPr lang="en-US" dirty="0">
                <a:solidFill>
                  <a:srgbClr val="FF0000"/>
                </a:solidFill>
              </a:rPr>
              <a:t> of appearance</a:t>
            </a:r>
          </a:p>
          <a:p>
            <a:r>
              <a:rPr lang="en-US" dirty="0">
                <a:solidFill>
                  <a:srgbClr val="FF0000"/>
                </a:solidFill>
              </a:rPr>
              <a:t>GOOD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3632" y="1942561"/>
            <a:ext cx="2621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Energy is disbursed</a:t>
            </a:r>
          </a:p>
          <a:p>
            <a:r>
              <a:rPr lang="en-US" dirty="0">
                <a:solidFill>
                  <a:srgbClr val="FF0000"/>
                </a:solidFill>
              </a:rPr>
              <a:t>over an area 6X greater</a:t>
            </a:r>
          </a:p>
          <a:p>
            <a:r>
              <a:rPr lang="en-US" dirty="0">
                <a:solidFill>
                  <a:srgbClr val="FF0000"/>
                </a:solidFill>
              </a:rPr>
              <a:t>POOR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225" y="495300"/>
            <a:ext cx="5807075" cy="606425"/>
          </a:xfrm>
          <a:noFill/>
        </p:spPr>
        <p:txBody>
          <a:bodyPr wrap="none" lIns="71438" tIns="28575" rIns="71438" bIns="28575" anchor="t">
            <a:spAutoFit/>
          </a:bodyPr>
          <a:lstStyle/>
          <a:p>
            <a:pPr eaLnBrk="1" hangingPunct="1"/>
            <a:r>
              <a:rPr lang="en-US"/>
              <a:t>How Far From the Fabric?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436563" y="1776413"/>
            <a:ext cx="7567613" cy="3140075"/>
            <a:chOff x="286" y="1548"/>
            <a:chExt cx="4767" cy="1978"/>
          </a:xfrm>
        </p:grpSpPr>
        <p:sp>
          <p:nvSpPr>
            <p:cNvPr id="159748" name="Line 4"/>
            <p:cNvSpPr>
              <a:spLocks noChangeShapeType="1"/>
            </p:cNvSpPr>
            <p:nvPr/>
          </p:nvSpPr>
          <p:spPr bwMode="auto">
            <a:xfrm>
              <a:off x="1221" y="2615"/>
              <a:ext cx="3832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49" name="Line 5"/>
            <p:cNvSpPr>
              <a:spLocks noChangeShapeType="1"/>
            </p:cNvSpPr>
            <p:nvPr/>
          </p:nvSpPr>
          <p:spPr bwMode="auto">
            <a:xfrm>
              <a:off x="1221" y="2078"/>
              <a:ext cx="3832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0" name="Line 6"/>
            <p:cNvSpPr>
              <a:spLocks noChangeShapeType="1"/>
            </p:cNvSpPr>
            <p:nvPr/>
          </p:nvSpPr>
          <p:spPr bwMode="auto">
            <a:xfrm>
              <a:off x="1221" y="1548"/>
              <a:ext cx="3832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1" name="Line 7"/>
            <p:cNvSpPr>
              <a:spLocks noChangeShapeType="1"/>
            </p:cNvSpPr>
            <p:nvPr/>
          </p:nvSpPr>
          <p:spPr bwMode="auto">
            <a:xfrm>
              <a:off x="1221" y="1548"/>
              <a:ext cx="1" cy="159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2" name="Line 8"/>
            <p:cNvSpPr>
              <a:spLocks noChangeShapeType="1"/>
            </p:cNvSpPr>
            <p:nvPr/>
          </p:nvSpPr>
          <p:spPr bwMode="auto">
            <a:xfrm>
              <a:off x="1174" y="3145"/>
              <a:ext cx="47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3" name="Line 9"/>
            <p:cNvSpPr>
              <a:spLocks noChangeShapeType="1"/>
            </p:cNvSpPr>
            <p:nvPr/>
          </p:nvSpPr>
          <p:spPr bwMode="auto">
            <a:xfrm>
              <a:off x="1174" y="2615"/>
              <a:ext cx="47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4" name="Line 10"/>
            <p:cNvSpPr>
              <a:spLocks noChangeShapeType="1"/>
            </p:cNvSpPr>
            <p:nvPr/>
          </p:nvSpPr>
          <p:spPr bwMode="auto">
            <a:xfrm>
              <a:off x="1174" y="2078"/>
              <a:ext cx="47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5" name="Line 11"/>
            <p:cNvSpPr>
              <a:spLocks noChangeShapeType="1"/>
            </p:cNvSpPr>
            <p:nvPr/>
          </p:nvSpPr>
          <p:spPr bwMode="auto">
            <a:xfrm>
              <a:off x="1174" y="1548"/>
              <a:ext cx="47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6" name="Line 12"/>
            <p:cNvSpPr>
              <a:spLocks noChangeShapeType="1"/>
            </p:cNvSpPr>
            <p:nvPr/>
          </p:nvSpPr>
          <p:spPr bwMode="auto">
            <a:xfrm>
              <a:off x="1221" y="3145"/>
              <a:ext cx="3832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7" name="Line 13"/>
            <p:cNvSpPr>
              <a:spLocks noChangeShapeType="1"/>
            </p:cNvSpPr>
            <p:nvPr/>
          </p:nvSpPr>
          <p:spPr bwMode="auto">
            <a:xfrm flipV="1">
              <a:off x="1221" y="3145"/>
              <a:ext cx="1" cy="4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8" name="Line 14"/>
            <p:cNvSpPr>
              <a:spLocks noChangeShapeType="1"/>
            </p:cNvSpPr>
            <p:nvPr/>
          </p:nvSpPr>
          <p:spPr bwMode="auto">
            <a:xfrm flipV="1">
              <a:off x="1530" y="3145"/>
              <a:ext cx="1" cy="4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9" name="Line 15"/>
            <p:cNvSpPr>
              <a:spLocks noChangeShapeType="1"/>
            </p:cNvSpPr>
            <p:nvPr/>
          </p:nvSpPr>
          <p:spPr bwMode="auto">
            <a:xfrm flipV="1">
              <a:off x="1832" y="3145"/>
              <a:ext cx="1" cy="4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60" name="Line 16"/>
            <p:cNvSpPr>
              <a:spLocks noChangeShapeType="1"/>
            </p:cNvSpPr>
            <p:nvPr/>
          </p:nvSpPr>
          <p:spPr bwMode="auto">
            <a:xfrm flipV="1">
              <a:off x="2140" y="3145"/>
              <a:ext cx="1" cy="4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61" name="Line 17"/>
            <p:cNvSpPr>
              <a:spLocks noChangeShapeType="1"/>
            </p:cNvSpPr>
            <p:nvPr/>
          </p:nvSpPr>
          <p:spPr bwMode="auto">
            <a:xfrm flipV="1">
              <a:off x="2449" y="3145"/>
              <a:ext cx="1" cy="4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62" name="Line 18"/>
            <p:cNvSpPr>
              <a:spLocks noChangeShapeType="1"/>
            </p:cNvSpPr>
            <p:nvPr/>
          </p:nvSpPr>
          <p:spPr bwMode="auto">
            <a:xfrm flipV="1">
              <a:off x="2751" y="3145"/>
              <a:ext cx="1" cy="4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63" name="Line 19"/>
            <p:cNvSpPr>
              <a:spLocks noChangeShapeType="1"/>
            </p:cNvSpPr>
            <p:nvPr/>
          </p:nvSpPr>
          <p:spPr bwMode="auto">
            <a:xfrm flipV="1">
              <a:off x="3060" y="3145"/>
              <a:ext cx="1" cy="4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64" name="Line 20"/>
            <p:cNvSpPr>
              <a:spLocks noChangeShapeType="1"/>
            </p:cNvSpPr>
            <p:nvPr/>
          </p:nvSpPr>
          <p:spPr bwMode="auto">
            <a:xfrm flipV="1">
              <a:off x="3369" y="3145"/>
              <a:ext cx="1" cy="4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65" name="Line 21"/>
            <p:cNvSpPr>
              <a:spLocks noChangeShapeType="1"/>
            </p:cNvSpPr>
            <p:nvPr/>
          </p:nvSpPr>
          <p:spPr bwMode="auto">
            <a:xfrm flipV="1">
              <a:off x="3671" y="3145"/>
              <a:ext cx="1" cy="4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66" name="Line 22"/>
            <p:cNvSpPr>
              <a:spLocks noChangeShapeType="1"/>
            </p:cNvSpPr>
            <p:nvPr/>
          </p:nvSpPr>
          <p:spPr bwMode="auto">
            <a:xfrm flipV="1">
              <a:off x="3980" y="3145"/>
              <a:ext cx="1" cy="4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67" name="Line 23"/>
            <p:cNvSpPr>
              <a:spLocks noChangeShapeType="1"/>
            </p:cNvSpPr>
            <p:nvPr/>
          </p:nvSpPr>
          <p:spPr bwMode="auto">
            <a:xfrm flipV="1">
              <a:off x="4288" y="3145"/>
              <a:ext cx="1" cy="4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68" name="Line 24"/>
            <p:cNvSpPr>
              <a:spLocks noChangeShapeType="1"/>
            </p:cNvSpPr>
            <p:nvPr/>
          </p:nvSpPr>
          <p:spPr bwMode="auto">
            <a:xfrm flipV="1">
              <a:off x="4590" y="3145"/>
              <a:ext cx="1" cy="4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69" name="Line 25"/>
            <p:cNvSpPr>
              <a:spLocks noChangeShapeType="1"/>
            </p:cNvSpPr>
            <p:nvPr/>
          </p:nvSpPr>
          <p:spPr bwMode="auto">
            <a:xfrm flipV="1">
              <a:off x="4899" y="3145"/>
              <a:ext cx="1" cy="47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5866" name="Group 26"/>
            <p:cNvGrpSpPr>
              <a:grpSpLocks/>
            </p:cNvGrpSpPr>
            <p:nvPr/>
          </p:nvGrpSpPr>
          <p:grpSpPr bwMode="auto">
            <a:xfrm>
              <a:off x="1221" y="1649"/>
              <a:ext cx="3832" cy="1053"/>
              <a:chOff x="1221" y="1649"/>
              <a:chExt cx="3832" cy="1053"/>
            </a:xfrm>
          </p:grpSpPr>
          <p:sp>
            <p:nvSpPr>
              <p:cNvPr id="159771" name="Line 27"/>
              <p:cNvSpPr>
                <a:spLocks noChangeShapeType="1"/>
              </p:cNvSpPr>
              <p:nvPr/>
            </p:nvSpPr>
            <p:spPr bwMode="auto">
              <a:xfrm>
                <a:off x="1221" y="2260"/>
                <a:ext cx="154" cy="6"/>
              </a:xfrm>
              <a:prstGeom prst="line">
                <a:avLst/>
              </a:prstGeom>
              <a:noFill/>
              <a:ln w="33401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72" name="Line 28"/>
              <p:cNvSpPr>
                <a:spLocks noChangeShapeType="1"/>
              </p:cNvSpPr>
              <p:nvPr/>
            </p:nvSpPr>
            <p:spPr bwMode="auto">
              <a:xfrm>
                <a:off x="1375" y="2266"/>
                <a:ext cx="155" cy="7"/>
              </a:xfrm>
              <a:prstGeom prst="line">
                <a:avLst/>
              </a:prstGeom>
              <a:noFill/>
              <a:ln w="33401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73" name="Line 29"/>
              <p:cNvSpPr>
                <a:spLocks noChangeShapeType="1"/>
              </p:cNvSpPr>
              <p:nvPr/>
            </p:nvSpPr>
            <p:spPr bwMode="auto">
              <a:xfrm>
                <a:off x="1530" y="2273"/>
                <a:ext cx="154" cy="7"/>
              </a:xfrm>
              <a:prstGeom prst="line">
                <a:avLst/>
              </a:prstGeom>
              <a:noFill/>
              <a:ln w="33401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74" name="Line 30"/>
              <p:cNvSpPr>
                <a:spLocks noChangeShapeType="1"/>
              </p:cNvSpPr>
              <p:nvPr/>
            </p:nvSpPr>
            <p:spPr bwMode="auto">
              <a:xfrm>
                <a:off x="1684" y="2280"/>
                <a:ext cx="148" cy="6"/>
              </a:xfrm>
              <a:prstGeom prst="line">
                <a:avLst/>
              </a:prstGeom>
              <a:noFill/>
              <a:ln w="33401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75" name="Freeform 31"/>
              <p:cNvSpPr>
                <a:spLocks/>
              </p:cNvSpPr>
              <p:nvPr/>
            </p:nvSpPr>
            <p:spPr bwMode="auto">
              <a:xfrm>
                <a:off x="1832" y="2286"/>
                <a:ext cx="15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7"/>
                  </a:cxn>
                  <a:cxn ang="0">
                    <a:pos x="154" y="7"/>
                  </a:cxn>
                </a:cxnLst>
                <a:rect l="0" t="0" r="r" b="b"/>
                <a:pathLst>
                  <a:path w="154" h="7">
                    <a:moveTo>
                      <a:pt x="0" y="0"/>
                    </a:moveTo>
                    <a:lnTo>
                      <a:pt x="74" y="7"/>
                    </a:lnTo>
                    <a:lnTo>
                      <a:pt x="154" y="7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76" name="Freeform 32"/>
              <p:cNvSpPr>
                <a:spLocks/>
              </p:cNvSpPr>
              <p:nvPr/>
            </p:nvSpPr>
            <p:spPr bwMode="auto">
              <a:xfrm>
                <a:off x="1986" y="2273"/>
                <a:ext cx="154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74" y="13"/>
                  </a:cxn>
                  <a:cxn ang="0">
                    <a:pos x="154" y="0"/>
                  </a:cxn>
                </a:cxnLst>
                <a:rect l="0" t="0" r="r" b="b"/>
                <a:pathLst>
                  <a:path w="154" h="20">
                    <a:moveTo>
                      <a:pt x="0" y="20"/>
                    </a:moveTo>
                    <a:lnTo>
                      <a:pt x="74" y="13"/>
                    </a:lnTo>
                    <a:lnTo>
                      <a:pt x="154" y="0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77" name="Freeform 33"/>
              <p:cNvSpPr>
                <a:spLocks/>
              </p:cNvSpPr>
              <p:nvPr/>
            </p:nvSpPr>
            <p:spPr bwMode="auto">
              <a:xfrm>
                <a:off x="2140" y="2246"/>
                <a:ext cx="155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74" y="14"/>
                  </a:cxn>
                  <a:cxn ang="0">
                    <a:pos x="155" y="0"/>
                  </a:cxn>
                </a:cxnLst>
                <a:rect l="0" t="0" r="r" b="b"/>
                <a:pathLst>
                  <a:path w="155" h="27">
                    <a:moveTo>
                      <a:pt x="0" y="27"/>
                    </a:moveTo>
                    <a:lnTo>
                      <a:pt x="74" y="14"/>
                    </a:lnTo>
                    <a:lnTo>
                      <a:pt x="155" y="0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78" name="Freeform 34"/>
              <p:cNvSpPr>
                <a:spLocks/>
              </p:cNvSpPr>
              <p:nvPr/>
            </p:nvSpPr>
            <p:spPr bwMode="auto">
              <a:xfrm>
                <a:off x="2295" y="2186"/>
                <a:ext cx="154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74" y="33"/>
                  </a:cxn>
                  <a:cxn ang="0">
                    <a:pos x="154" y="0"/>
                  </a:cxn>
                </a:cxnLst>
                <a:rect l="0" t="0" r="r" b="b"/>
                <a:pathLst>
                  <a:path w="154" h="60">
                    <a:moveTo>
                      <a:pt x="0" y="60"/>
                    </a:moveTo>
                    <a:lnTo>
                      <a:pt x="74" y="33"/>
                    </a:lnTo>
                    <a:lnTo>
                      <a:pt x="154" y="0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79" name="Freeform 35"/>
              <p:cNvSpPr>
                <a:spLocks/>
              </p:cNvSpPr>
              <p:nvPr/>
            </p:nvSpPr>
            <p:spPr bwMode="auto">
              <a:xfrm>
                <a:off x="2449" y="2119"/>
                <a:ext cx="155" cy="6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40" y="53"/>
                  </a:cxn>
                  <a:cxn ang="0">
                    <a:pos x="81" y="40"/>
                  </a:cxn>
                  <a:cxn ang="0">
                    <a:pos x="114" y="26"/>
                  </a:cxn>
                  <a:cxn ang="0">
                    <a:pos x="155" y="0"/>
                  </a:cxn>
                </a:cxnLst>
                <a:rect l="0" t="0" r="r" b="b"/>
                <a:pathLst>
                  <a:path w="155" h="67">
                    <a:moveTo>
                      <a:pt x="0" y="67"/>
                    </a:moveTo>
                    <a:lnTo>
                      <a:pt x="40" y="53"/>
                    </a:lnTo>
                    <a:lnTo>
                      <a:pt x="81" y="40"/>
                    </a:lnTo>
                    <a:lnTo>
                      <a:pt x="114" y="26"/>
                    </a:lnTo>
                    <a:lnTo>
                      <a:pt x="155" y="0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80" name="Freeform 36"/>
              <p:cNvSpPr>
                <a:spLocks/>
              </p:cNvSpPr>
              <p:nvPr/>
            </p:nvSpPr>
            <p:spPr bwMode="auto">
              <a:xfrm>
                <a:off x="2604" y="1937"/>
                <a:ext cx="147" cy="182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40" y="148"/>
                  </a:cxn>
                  <a:cxn ang="0">
                    <a:pos x="73" y="101"/>
                  </a:cxn>
                  <a:cxn ang="0">
                    <a:pos x="107" y="47"/>
                  </a:cxn>
                  <a:cxn ang="0">
                    <a:pos x="147" y="0"/>
                  </a:cxn>
                </a:cxnLst>
                <a:rect l="0" t="0" r="r" b="b"/>
                <a:pathLst>
                  <a:path w="147" h="182">
                    <a:moveTo>
                      <a:pt x="0" y="182"/>
                    </a:moveTo>
                    <a:lnTo>
                      <a:pt x="40" y="148"/>
                    </a:lnTo>
                    <a:lnTo>
                      <a:pt x="73" y="101"/>
                    </a:lnTo>
                    <a:lnTo>
                      <a:pt x="107" y="47"/>
                    </a:lnTo>
                    <a:lnTo>
                      <a:pt x="147" y="0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81" name="Freeform 37"/>
              <p:cNvSpPr>
                <a:spLocks/>
              </p:cNvSpPr>
              <p:nvPr/>
            </p:nvSpPr>
            <p:spPr bwMode="auto">
              <a:xfrm>
                <a:off x="2751" y="1743"/>
                <a:ext cx="155" cy="194"/>
              </a:xfrm>
              <a:custGeom>
                <a:avLst/>
                <a:gdLst/>
                <a:ahLst/>
                <a:cxnLst>
                  <a:cxn ang="0">
                    <a:pos x="0" y="194"/>
                  </a:cxn>
                  <a:cxn ang="0">
                    <a:pos x="41" y="147"/>
                  </a:cxn>
                  <a:cxn ang="0">
                    <a:pos x="74" y="94"/>
                  </a:cxn>
                  <a:cxn ang="0">
                    <a:pos x="114" y="40"/>
                  </a:cxn>
                  <a:cxn ang="0">
                    <a:pos x="155" y="0"/>
                  </a:cxn>
                </a:cxnLst>
                <a:rect l="0" t="0" r="r" b="b"/>
                <a:pathLst>
                  <a:path w="155" h="194">
                    <a:moveTo>
                      <a:pt x="0" y="194"/>
                    </a:moveTo>
                    <a:lnTo>
                      <a:pt x="41" y="147"/>
                    </a:lnTo>
                    <a:lnTo>
                      <a:pt x="74" y="94"/>
                    </a:lnTo>
                    <a:lnTo>
                      <a:pt x="114" y="40"/>
                    </a:lnTo>
                    <a:lnTo>
                      <a:pt x="155" y="0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82" name="Freeform 38"/>
              <p:cNvSpPr>
                <a:spLocks/>
              </p:cNvSpPr>
              <p:nvPr/>
            </p:nvSpPr>
            <p:spPr bwMode="auto">
              <a:xfrm>
                <a:off x="2906" y="1656"/>
                <a:ext cx="154" cy="8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40" y="53"/>
                  </a:cxn>
                  <a:cxn ang="0">
                    <a:pos x="73" y="33"/>
                  </a:cxn>
                  <a:cxn ang="0">
                    <a:pos x="114" y="13"/>
                  </a:cxn>
                  <a:cxn ang="0">
                    <a:pos x="154" y="0"/>
                  </a:cxn>
                </a:cxnLst>
                <a:rect l="0" t="0" r="r" b="b"/>
                <a:pathLst>
                  <a:path w="154" h="87">
                    <a:moveTo>
                      <a:pt x="0" y="87"/>
                    </a:moveTo>
                    <a:lnTo>
                      <a:pt x="40" y="53"/>
                    </a:lnTo>
                    <a:lnTo>
                      <a:pt x="73" y="33"/>
                    </a:lnTo>
                    <a:lnTo>
                      <a:pt x="114" y="13"/>
                    </a:lnTo>
                    <a:lnTo>
                      <a:pt x="154" y="0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83" name="Freeform 39"/>
              <p:cNvSpPr>
                <a:spLocks/>
              </p:cNvSpPr>
              <p:nvPr/>
            </p:nvSpPr>
            <p:spPr bwMode="auto">
              <a:xfrm>
                <a:off x="3060" y="1649"/>
                <a:ext cx="154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0" y="0"/>
                  </a:cxn>
                  <a:cxn ang="0">
                    <a:pos x="74" y="0"/>
                  </a:cxn>
                  <a:cxn ang="0">
                    <a:pos x="154" y="7"/>
                  </a:cxn>
                </a:cxnLst>
                <a:rect l="0" t="0" r="r" b="b"/>
                <a:pathLst>
                  <a:path w="154" h="7">
                    <a:moveTo>
                      <a:pt x="0" y="7"/>
                    </a:moveTo>
                    <a:lnTo>
                      <a:pt x="40" y="0"/>
                    </a:lnTo>
                    <a:lnTo>
                      <a:pt x="74" y="0"/>
                    </a:lnTo>
                    <a:lnTo>
                      <a:pt x="154" y="7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84" name="Freeform 40"/>
              <p:cNvSpPr>
                <a:spLocks/>
              </p:cNvSpPr>
              <p:nvPr/>
            </p:nvSpPr>
            <p:spPr bwMode="auto">
              <a:xfrm>
                <a:off x="3214" y="1656"/>
                <a:ext cx="155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6"/>
                  </a:cxn>
                  <a:cxn ang="0">
                    <a:pos x="74" y="13"/>
                  </a:cxn>
                  <a:cxn ang="0">
                    <a:pos x="114" y="27"/>
                  </a:cxn>
                  <a:cxn ang="0">
                    <a:pos x="155" y="53"/>
                  </a:cxn>
                </a:cxnLst>
                <a:rect l="0" t="0" r="r" b="b"/>
                <a:pathLst>
                  <a:path w="155" h="53">
                    <a:moveTo>
                      <a:pt x="0" y="0"/>
                    </a:moveTo>
                    <a:lnTo>
                      <a:pt x="41" y="6"/>
                    </a:lnTo>
                    <a:lnTo>
                      <a:pt x="74" y="13"/>
                    </a:lnTo>
                    <a:lnTo>
                      <a:pt x="114" y="27"/>
                    </a:lnTo>
                    <a:lnTo>
                      <a:pt x="155" y="53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85" name="Freeform 41"/>
              <p:cNvSpPr>
                <a:spLocks/>
              </p:cNvSpPr>
              <p:nvPr/>
            </p:nvSpPr>
            <p:spPr bwMode="auto">
              <a:xfrm>
                <a:off x="3369" y="1709"/>
                <a:ext cx="154" cy="1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41"/>
                  </a:cxn>
                  <a:cxn ang="0">
                    <a:pos x="80" y="88"/>
                  </a:cxn>
                  <a:cxn ang="0">
                    <a:pos x="114" y="141"/>
                  </a:cxn>
                  <a:cxn ang="0">
                    <a:pos x="154" y="195"/>
                  </a:cxn>
                </a:cxnLst>
                <a:rect l="0" t="0" r="r" b="b"/>
                <a:pathLst>
                  <a:path w="154" h="195">
                    <a:moveTo>
                      <a:pt x="0" y="0"/>
                    </a:moveTo>
                    <a:lnTo>
                      <a:pt x="40" y="41"/>
                    </a:lnTo>
                    <a:lnTo>
                      <a:pt x="80" y="88"/>
                    </a:lnTo>
                    <a:lnTo>
                      <a:pt x="114" y="141"/>
                    </a:lnTo>
                    <a:lnTo>
                      <a:pt x="154" y="195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86" name="Freeform 42"/>
              <p:cNvSpPr>
                <a:spLocks/>
              </p:cNvSpPr>
              <p:nvPr/>
            </p:nvSpPr>
            <p:spPr bwMode="auto">
              <a:xfrm>
                <a:off x="3523" y="1904"/>
                <a:ext cx="148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87"/>
                  </a:cxn>
                  <a:cxn ang="0">
                    <a:pos x="148" y="174"/>
                  </a:cxn>
                </a:cxnLst>
                <a:rect l="0" t="0" r="r" b="b"/>
                <a:pathLst>
                  <a:path w="148" h="174">
                    <a:moveTo>
                      <a:pt x="0" y="0"/>
                    </a:moveTo>
                    <a:lnTo>
                      <a:pt x="74" y="87"/>
                    </a:lnTo>
                    <a:lnTo>
                      <a:pt x="148" y="174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87" name="Freeform 43"/>
              <p:cNvSpPr>
                <a:spLocks/>
              </p:cNvSpPr>
              <p:nvPr/>
            </p:nvSpPr>
            <p:spPr bwMode="auto">
              <a:xfrm>
                <a:off x="3671" y="2078"/>
                <a:ext cx="154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88"/>
                  </a:cxn>
                  <a:cxn ang="0">
                    <a:pos x="154" y="182"/>
                  </a:cxn>
                </a:cxnLst>
                <a:rect l="0" t="0" r="r" b="b"/>
                <a:pathLst>
                  <a:path w="154" h="182">
                    <a:moveTo>
                      <a:pt x="0" y="0"/>
                    </a:moveTo>
                    <a:lnTo>
                      <a:pt x="74" y="88"/>
                    </a:lnTo>
                    <a:lnTo>
                      <a:pt x="154" y="182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88" name="Freeform 44"/>
              <p:cNvSpPr>
                <a:spLocks/>
              </p:cNvSpPr>
              <p:nvPr/>
            </p:nvSpPr>
            <p:spPr bwMode="auto">
              <a:xfrm>
                <a:off x="3825" y="2260"/>
                <a:ext cx="155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93"/>
                  </a:cxn>
                  <a:cxn ang="0">
                    <a:pos x="114" y="134"/>
                  </a:cxn>
                  <a:cxn ang="0">
                    <a:pos x="155" y="174"/>
                  </a:cxn>
                </a:cxnLst>
                <a:rect l="0" t="0" r="r" b="b"/>
                <a:pathLst>
                  <a:path w="155" h="174">
                    <a:moveTo>
                      <a:pt x="0" y="0"/>
                    </a:moveTo>
                    <a:lnTo>
                      <a:pt x="74" y="93"/>
                    </a:lnTo>
                    <a:lnTo>
                      <a:pt x="114" y="134"/>
                    </a:lnTo>
                    <a:lnTo>
                      <a:pt x="155" y="174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89" name="Freeform 45"/>
              <p:cNvSpPr>
                <a:spLocks/>
              </p:cNvSpPr>
              <p:nvPr/>
            </p:nvSpPr>
            <p:spPr bwMode="auto">
              <a:xfrm>
                <a:off x="3980" y="2434"/>
                <a:ext cx="154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60"/>
                  </a:cxn>
                  <a:cxn ang="0">
                    <a:pos x="154" y="107"/>
                  </a:cxn>
                </a:cxnLst>
                <a:rect l="0" t="0" r="r" b="b"/>
                <a:pathLst>
                  <a:path w="154" h="107">
                    <a:moveTo>
                      <a:pt x="0" y="0"/>
                    </a:moveTo>
                    <a:lnTo>
                      <a:pt x="73" y="60"/>
                    </a:lnTo>
                    <a:lnTo>
                      <a:pt x="154" y="107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90" name="Freeform 46"/>
              <p:cNvSpPr>
                <a:spLocks/>
              </p:cNvSpPr>
              <p:nvPr/>
            </p:nvSpPr>
            <p:spPr bwMode="auto">
              <a:xfrm>
                <a:off x="4134" y="2541"/>
                <a:ext cx="154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34"/>
                  </a:cxn>
                  <a:cxn ang="0">
                    <a:pos x="154" y="54"/>
                  </a:cxn>
                </a:cxnLst>
                <a:rect l="0" t="0" r="r" b="b"/>
                <a:pathLst>
                  <a:path w="154" h="54">
                    <a:moveTo>
                      <a:pt x="0" y="0"/>
                    </a:moveTo>
                    <a:lnTo>
                      <a:pt x="74" y="34"/>
                    </a:lnTo>
                    <a:lnTo>
                      <a:pt x="154" y="54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91" name="Freeform 47"/>
              <p:cNvSpPr>
                <a:spLocks/>
              </p:cNvSpPr>
              <p:nvPr/>
            </p:nvSpPr>
            <p:spPr bwMode="auto">
              <a:xfrm>
                <a:off x="4288" y="2595"/>
                <a:ext cx="155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13"/>
                  </a:cxn>
                  <a:cxn ang="0">
                    <a:pos x="155" y="20"/>
                  </a:cxn>
                </a:cxnLst>
                <a:rect l="0" t="0" r="r" b="b"/>
                <a:pathLst>
                  <a:path w="155" h="20">
                    <a:moveTo>
                      <a:pt x="0" y="0"/>
                    </a:moveTo>
                    <a:lnTo>
                      <a:pt x="81" y="13"/>
                    </a:lnTo>
                    <a:lnTo>
                      <a:pt x="155" y="20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92" name="Freeform 48"/>
              <p:cNvSpPr>
                <a:spLocks/>
              </p:cNvSpPr>
              <p:nvPr/>
            </p:nvSpPr>
            <p:spPr bwMode="auto">
              <a:xfrm>
                <a:off x="4443" y="2615"/>
                <a:ext cx="147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14"/>
                  </a:cxn>
                  <a:cxn ang="0">
                    <a:pos x="147" y="34"/>
                  </a:cxn>
                </a:cxnLst>
                <a:rect l="0" t="0" r="r" b="b"/>
                <a:pathLst>
                  <a:path w="147" h="34">
                    <a:moveTo>
                      <a:pt x="0" y="0"/>
                    </a:moveTo>
                    <a:lnTo>
                      <a:pt x="73" y="14"/>
                    </a:lnTo>
                    <a:lnTo>
                      <a:pt x="147" y="34"/>
                    </a:lnTo>
                  </a:path>
                </a:pathLst>
              </a:custGeom>
              <a:noFill/>
              <a:ln w="3340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93" name="Line 49"/>
              <p:cNvSpPr>
                <a:spLocks noChangeShapeType="1"/>
              </p:cNvSpPr>
              <p:nvPr/>
            </p:nvSpPr>
            <p:spPr bwMode="auto">
              <a:xfrm>
                <a:off x="4590" y="2649"/>
                <a:ext cx="155" cy="20"/>
              </a:xfrm>
              <a:prstGeom prst="line">
                <a:avLst/>
              </a:prstGeom>
              <a:noFill/>
              <a:ln w="33401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94" name="Line 50"/>
              <p:cNvSpPr>
                <a:spLocks noChangeShapeType="1"/>
              </p:cNvSpPr>
              <p:nvPr/>
            </p:nvSpPr>
            <p:spPr bwMode="auto">
              <a:xfrm>
                <a:off x="4745" y="2669"/>
                <a:ext cx="154" cy="13"/>
              </a:xfrm>
              <a:prstGeom prst="line">
                <a:avLst/>
              </a:prstGeom>
              <a:noFill/>
              <a:ln w="33401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95" name="Line 51"/>
              <p:cNvSpPr>
                <a:spLocks noChangeShapeType="1"/>
              </p:cNvSpPr>
              <p:nvPr/>
            </p:nvSpPr>
            <p:spPr bwMode="auto">
              <a:xfrm>
                <a:off x="4899" y="2682"/>
                <a:ext cx="154" cy="20"/>
              </a:xfrm>
              <a:prstGeom prst="line">
                <a:avLst/>
              </a:prstGeom>
              <a:noFill/>
              <a:ln w="33401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5867" name="Rectangle 52"/>
            <p:cNvSpPr>
              <a:spLocks noChangeArrowheads="1"/>
            </p:cNvSpPr>
            <p:nvPr/>
          </p:nvSpPr>
          <p:spPr bwMode="auto">
            <a:xfrm>
              <a:off x="2410" y="3353"/>
              <a:ext cx="16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chemeClr val="tx2"/>
                  </a:solidFill>
                  <a:effectLst/>
                </a:rPr>
                <a:t>Distance from Orifice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35868" name="Rectangle 53"/>
            <p:cNvSpPr>
              <a:spLocks noChangeArrowheads="1"/>
            </p:cNvSpPr>
            <p:nvPr/>
          </p:nvSpPr>
          <p:spPr bwMode="auto">
            <a:xfrm>
              <a:off x="509" y="2078"/>
              <a:ext cx="49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600" b="1">
                  <a:solidFill>
                    <a:schemeClr val="tx2"/>
                  </a:solidFill>
                  <a:effectLst/>
                </a:rPr>
                <a:t>Relative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35869" name="Rectangle 54"/>
            <p:cNvSpPr>
              <a:spLocks noChangeArrowheads="1"/>
            </p:cNvSpPr>
            <p:nvPr/>
          </p:nvSpPr>
          <p:spPr bwMode="auto">
            <a:xfrm>
              <a:off x="463" y="2239"/>
              <a:ext cx="576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chemeClr val="tx2"/>
                  </a:solidFill>
                  <a:effectLst/>
                </a:rPr>
                <a:t> Cleaning</a:t>
              </a:r>
              <a:endParaRPr lang="en-US" sz="2800" b="1" dirty="0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35870" name="Rectangle 55"/>
            <p:cNvSpPr>
              <a:spLocks noChangeArrowheads="1"/>
            </p:cNvSpPr>
            <p:nvPr/>
          </p:nvSpPr>
          <p:spPr bwMode="auto">
            <a:xfrm>
              <a:off x="286" y="2400"/>
              <a:ext cx="949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chemeClr val="tx2"/>
                  </a:solidFill>
                  <a:effectLst/>
                </a:rPr>
                <a:t> Action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chemeClr val="tx2"/>
                  </a:solidFill>
                </a:rPr>
                <a:t>(measured with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1600" b="1" dirty="0" err="1">
                  <a:solidFill>
                    <a:schemeClr val="tx2"/>
                  </a:solidFill>
                </a:rPr>
                <a:t>piezocrystal</a:t>
              </a:r>
              <a:endParaRPr lang="en-US" sz="1600" b="1" dirty="0">
                <a:solidFill>
                  <a:schemeClr val="tx2"/>
                </a:solidFill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1600" b="1" dirty="0">
                  <a:solidFill>
                    <a:schemeClr val="tx2"/>
                  </a:solidFill>
                </a:rPr>
                <a:t>s</a:t>
              </a:r>
              <a:r>
                <a:rPr lang="en-US" sz="1600" b="1" dirty="0">
                  <a:solidFill>
                    <a:schemeClr val="tx2"/>
                  </a:solidFill>
                  <a:effectLst/>
                </a:rPr>
                <a:t>ensor)</a:t>
              </a:r>
              <a:endParaRPr lang="en-US" sz="2800" b="1" dirty="0">
                <a:solidFill>
                  <a:schemeClr val="tx2"/>
                </a:solidFill>
                <a:effectLst/>
              </a:endParaRPr>
            </a:p>
          </p:txBody>
        </p: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0E59578F-29E6-5A5E-3713-A68D5DF968B8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/>
          <a:srcRect r="29057"/>
          <a:stretch/>
        </p:blipFill>
        <p:spPr bwMode="auto">
          <a:xfrm>
            <a:off x="1981200" y="5105400"/>
            <a:ext cx="7162800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Best Jet Angle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143000"/>
            <a:ext cx="8648700" cy="4953000"/>
          </a:xfrm>
        </p:spPr>
        <p:txBody>
          <a:bodyPr/>
          <a:lstStyle/>
          <a:p>
            <a:pPr eaLnBrk="1" hangingPunct="1"/>
            <a:r>
              <a:rPr lang="en-US" dirty="0"/>
              <a:t>Vector logic for “chasing” wire for </a:t>
            </a:r>
            <a:r>
              <a:rPr lang="en-US" b="1" dirty="0"/>
              <a:t>INSIDE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Vector logic for “chiseling” wire for </a:t>
            </a:r>
            <a:r>
              <a:rPr lang="en-US" b="1" dirty="0"/>
              <a:t>OUTSIDE</a:t>
            </a:r>
          </a:p>
        </p:txBody>
      </p:sp>
      <p:sp>
        <p:nvSpPr>
          <p:cNvPr id="6148" name="Line 111"/>
          <p:cNvSpPr>
            <a:spLocks noChangeShapeType="1"/>
          </p:cNvSpPr>
          <p:nvPr/>
        </p:nvSpPr>
        <p:spPr bwMode="auto">
          <a:xfrm>
            <a:off x="2971800" y="3505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6149" name="Line 112"/>
          <p:cNvSpPr>
            <a:spLocks noChangeShapeType="1"/>
          </p:cNvSpPr>
          <p:nvPr/>
        </p:nvSpPr>
        <p:spPr bwMode="auto">
          <a:xfrm>
            <a:off x="2971800" y="1828800"/>
            <a:ext cx="7620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6150" name="Text Box 113"/>
          <p:cNvSpPr txBox="1">
            <a:spLocks noChangeArrowheads="1"/>
          </p:cNvSpPr>
          <p:nvPr/>
        </p:nvSpPr>
        <p:spPr bwMode="auto">
          <a:xfrm>
            <a:off x="2057400" y="30480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Fabric speed</a:t>
            </a:r>
          </a:p>
        </p:txBody>
      </p:sp>
      <p:sp>
        <p:nvSpPr>
          <p:cNvPr id="6151" name="Text Box 114"/>
          <p:cNvSpPr txBox="1">
            <a:spLocks noChangeArrowheads="1"/>
          </p:cNvSpPr>
          <p:nvPr/>
        </p:nvSpPr>
        <p:spPr bwMode="auto">
          <a:xfrm>
            <a:off x="3200400" y="1828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Shower stream</a:t>
            </a:r>
          </a:p>
        </p:txBody>
      </p:sp>
      <p:sp>
        <p:nvSpPr>
          <p:cNvPr id="6152" name="Line 115"/>
          <p:cNvSpPr>
            <a:spLocks noChangeShapeType="1"/>
          </p:cNvSpPr>
          <p:nvPr/>
        </p:nvSpPr>
        <p:spPr bwMode="auto">
          <a:xfrm>
            <a:off x="5105400" y="18288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6153" name="Text Box 116"/>
          <p:cNvSpPr txBox="1">
            <a:spLocks noChangeArrowheads="1"/>
          </p:cNvSpPr>
          <p:nvPr/>
        </p:nvSpPr>
        <p:spPr bwMode="auto">
          <a:xfrm>
            <a:off x="5181600" y="1828800"/>
            <a:ext cx="381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Resultant vector (</a:t>
            </a:r>
            <a:r>
              <a:rPr lang="en-US" i="1" dirty="0"/>
              <a:t>from contaminant frame of reference</a:t>
            </a:r>
            <a:r>
              <a:rPr lang="en-US" dirty="0"/>
              <a:t>) into fabric depending on speed match</a:t>
            </a:r>
          </a:p>
          <a:p>
            <a:pPr>
              <a:spcBef>
                <a:spcPct val="50000"/>
              </a:spcBef>
            </a:pPr>
            <a:r>
              <a:rPr lang="en-US" sz="2800" i="1" u="sng" dirty="0">
                <a:solidFill>
                  <a:srgbClr val="FF0000"/>
                </a:solidFill>
              </a:rPr>
              <a:t>“through cleaning”</a:t>
            </a:r>
          </a:p>
        </p:txBody>
      </p:sp>
      <p:sp>
        <p:nvSpPr>
          <p:cNvPr id="6154" name="Line 118"/>
          <p:cNvSpPr>
            <a:spLocks noChangeShapeType="1"/>
          </p:cNvSpPr>
          <p:nvPr/>
        </p:nvSpPr>
        <p:spPr bwMode="auto">
          <a:xfrm>
            <a:off x="2286000" y="6248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6155" name="Text Box 119"/>
          <p:cNvSpPr txBox="1">
            <a:spLocks noChangeArrowheads="1"/>
          </p:cNvSpPr>
          <p:nvPr/>
        </p:nvSpPr>
        <p:spPr bwMode="auto">
          <a:xfrm>
            <a:off x="1371600" y="57912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Fabric speed</a:t>
            </a:r>
          </a:p>
        </p:txBody>
      </p:sp>
      <p:sp>
        <p:nvSpPr>
          <p:cNvPr id="6156" name="Line 120"/>
          <p:cNvSpPr>
            <a:spLocks noChangeShapeType="1"/>
          </p:cNvSpPr>
          <p:nvPr/>
        </p:nvSpPr>
        <p:spPr bwMode="auto">
          <a:xfrm flipH="1">
            <a:off x="2286000" y="4572000"/>
            <a:ext cx="6096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6157" name="Text Box 121"/>
          <p:cNvSpPr txBox="1">
            <a:spLocks noChangeArrowheads="1"/>
          </p:cNvSpPr>
          <p:nvPr/>
        </p:nvSpPr>
        <p:spPr bwMode="auto">
          <a:xfrm>
            <a:off x="1752600" y="45720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Shower stream</a:t>
            </a:r>
          </a:p>
        </p:txBody>
      </p:sp>
      <p:sp>
        <p:nvSpPr>
          <p:cNvPr id="6158" name="Text Box 124"/>
          <p:cNvSpPr txBox="1">
            <a:spLocks noChangeArrowheads="1"/>
          </p:cNvSpPr>
          <p:nvPr/>
        </p:nvSpPr>
        <p:spPr bwMode="auto">
          <a:xfrm>
            <a:off x="5181600" y="4473575"/>
            <a:ext cx="39624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Resultant vectors apply energy to surface contaminants, and use some energy to get contaminants OFF fabric</a:t>
            </a:r>
          </a:p>
          <a:p>
            <a:pPr>
              <a:spcBef>
                <a:spcPct val="50000"/>
              </a:spcBef>
            </a:pPr>
            <a:r>
              <a:rPr lang="en-US" sz="2800" i="1" u="sng" dirty="0">
                <a:solidFill>
                  <a:srgbClr val="FF0000"/>
                </a:solidFill>
              </a:rPr>
              <a:t>“surface cleaning”</a:t>
            </a:r>
          </a:p>
        </p:txBody>
      </p:sp>
      <p:sp>
        <p:nvSpPr>
          <p:cNvPr id="6159" name="Line 122"/>
          <p:cNvSpPr>
            <a:spLocks noChangeShapeType="1"/>
          </p:cNvSpPr>
          <p:nvPr/>
        </p:nvSpPr>
        <p:spPr bwMode="auto">
          <a:xfrm flipH="1">
            <a:off x="3843338" y="4572000"/>
            <a:ext cx="1131887" cy="1611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734817"/>
          </a:xfrm>
          <a:noFill/>
        </p:spPr>
        <p:txBody>
          <a:bodyPr wrap="square" lIns="71438" tIns="28575" rIns="71438" bIns="28575" anchor="t">
            <a:spAutoFit/>
          </a:bodyPr>
          <a:lstStyle/>
          <a:p>
            <a:pPr eaLnBrk="1" hangingPunct="1"/>
            <a:r>
              <a:rPr lang="en-US" dirty="0"/>
              <a:t>Application to Fabric Conditioning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0662" cy="3733800"/>
          </a:xfrm>
          <a:noFill/>
        </p:spPr>
        <p:txBody>
          <a:bodyPr lIns="91440" tIns="44450" rIns="90488" bIns="44450">
            <a:normAutofit fontScale="77500" lnSpcReduction="20000"/>
          </a:bodyPr>
          <a:lstStyle/>
          <a:p>
            <a:pPr eaLnBrk="1" hangingPunct="1"/>
            <a:r>
              <a:rPr lang="en-US" dirty="0"/>
              <a:t>For sheet side cleaning</a:t>
            </a:r>
          </a:p>
          <a:p>
            <a:pPr lvl="1" eaLnBrk="1" hangingPunct="1"/>
            <a:r>
              <a:rPr lang="en-US" dirty="0"/>
              <a:t>Use region of peak dynamic power</a:t>
            </a:r>
          </a:p>
          <a:p>
            <a:pPr lvl="1" eaLnBrk="1" hangingPunct="1"/>
            <a:r>
              <a:rPr lang="en-US" dirty="0"/>
              <a:t>Peak power occurs anywhere from </a:t>
            </a:r>
            <a:r>
              <a:rPr lang="en-US" b="1" i="1" dirty="0">
                <a:solidFill>
                  <a:srgbClr val="FF0000"/>
                </a:solidFill>
              </a:rPr>
              <a:t>6 to 10 inches</a:t>
            </a:r>
          </a:p>
          <a:p>
            <a:pPr lvl="1" eaLnBrk="1" hangingPunct="1"/>
            <a:r>
              <a:rPr lang="en-US" dirty="0"/>
              <a:t>Oscillation for even effect</a:t>
            </a:r>
            <a:endParaRPr lang="en-US" dirty="0">
              <a:latin typeface="Symbol" pitchFamily="18" charset="2"/>
            </a:endParaRPr>
          </a:p>
          <a:p>
            <a:pPr eaLnBrk="1" hangingPunct="1"/>
            <a:r>
              <a:rPr lang="en-US" dirty="0"/>
              <a:t>For inside cleaning</a:t>
            </a:r>
          </a:p>
          <a:p>
            <a:pPr lvl="1" eaLnBrk="1" hangingPunct="1"/>
            <a:r>
              <a:rPr lang="en-US" dirty="0"/>
              <a:t>Use region of </a:t>
            </a:r>
            <a:r>
              <a:rPr lang="en-US" i="1" dirty="0">
                <a:solidFill>
                  <a:srgbClr val="FF0000"/>
                </a:solidFill>
              </a:rPr>
              <a:t>optimum penetration</a:t>
            </a:r>
            <a:endParaRPr lang="en-US" dirty="0">
              <a:solidFill>
                <a:srgbClr val="00228E"/>
              </a:solidFill>
            </a:endParaRPr>
          </a:p>
          <a:p>
            <a:pPr lvl="1" eaLnBrk="1" hangingPunct="1"/>
            <a:r>
              <a:rPr lang="en-US" dirty="0"/>
              <a:t>Laminar flow penetrates better than 2 phase flow</a:t>
            </a:r>
          </a:p>
          <a:p>
            <a:pPr lvl="1" eaLnBrk="1" hangingPunct="1"/>
            <a:r>
              <a:rPr lang="en-US" dirty="0"/>
              <a:t>Shower should be </a:t>
            </a:r>
            <a:r>
              <a:rPr lang="en-US" b="1" i="1" dirty="0">
                <a:solidFill>
                  <a:srgbClr val="FF0000"/>
                </a:solidFill>
              </a:rPr>
              <a:t>close to fabric (3-4 in.)</a:t>
            </a:r>
          </a:p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Replace nozzles regularly to maintain good patterns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F9CEFB-0906-5ADE-F81F-0E5A98B61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41177" y="2935823"/>
            <a:ext cx="1797329" cy="56792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1066800"/>
            <a:ext cx="7696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 b="1" i="1" dirty="0"/>
              <a:t>Maintain fabric properties over life of fabric – as “steady state” as possible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remove contaminants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combat compaction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preserve permeability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maintain surface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retard wear (lubricate)</a:t>
            </a:r>
            <a:endParaRPr lang="en-US" sz="4400" b="1" dirty="0">
              <a:solidFill>
                <a:schemeClr val="tx2"/>
              </a:solidFill>
              <a:effectLst/>
              <a:latin typeface="Century Gothic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43075" y="271463"/>
            <a:ext cx="5519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effectLst/>
                <a:latin typeface="Century Gothic" pitchFamily="34" charset="0"/>
              </a:rPr>
              <a:t>Why Clean Fabrics?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81000"/>
            <a:ext cx="8229600" cy="1027113"/>
          </a:xfrm>
        </p:spPr>
        <p:txBody>
          <a:bodyPr/>
          <a:lstStyle/>
          <a:p>
            <a:r>
              <a:rPr lang="en-US" dirty="0"/>
              <a:t>On Roll or In Space?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524000"/>
            <a:ext cx="4381500" cy="46021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Energy transfer</a:t>
            </a:r>
          </a:p>
          <a:p>
            <a:pPr lvl="1"/>
            <a:r>
              <a:rPr lang="en-US" dirty="0"/>
              <a:t>If wire cannot recoil on impact energy transfer is optimized </a:t>
            </a:r>
            <a:r>
              <a:rPr lang="en-US" dirty="0">
                <a:sym typeface="Wingdings" pitchFamily="2" charset="2"/>
              </a:rPr>
              <a:t> target shower on roll</a:t>
            </a:r>
          </a:p>
          <a:p>
            <a:r>
              <a:rPr lang="en-US" dirty="0">
                <a:sym typeface="Wingdings" pitchFamily="2" charset="2"/>
              </a:rPr>
              <a:t>Mist control</a:t>
            </a:r>
          </a:p>
          <a:p>
            <a:pPr lvl="1"/>
            <a:r>
              <a:rPr lang="en-US" dirty="0">
                <a:sym typeface="Wingdings" pitchFamily="2" charset="2"/>
              </a:rPr>
              <a:t>If roll is behind wire, there is no through flow  no inside fabric run mess  target shower on roll</a:t>
            </a:r>
          </a:p>
          <a:p>
            <a:r>
              <a:rPr lang="en-US" dirty="0">
                <a:sym typeface="Wingdings" pitchFamily="2" charset="2"/>
              </a:rPr>
              <a:t>Chisel or following angle?</a:t>
            </a:r>
          </a:p>
          <a:p>
            <a:pPr lvl="1"/>
            <a:r>
              <a:rPr lang="en-US" dirty="0">
                <a:sym typeface="Wingdings" pitchFamily="2" charset="2"/>
              </a:rPr>
              <a:t>Chisel is optimum for contaminant impact</a:t>
            </a:r>
          </a:p>
          <a:p>
            <a:pPr lvl="1"/>
            <a:r>
              <a:rPr lang="en-US" dirty="0">
                <a:sym typeface="Wingdings" pitchFamily="2" charset="2"/>
              </a:rPr>
              <a:t>Mist control is probably more important  point shower in direction for best mist control</a:t>
            </a:r>
            <a:endParaRPr lang="en-US" dirty="0"/>
          </a:p>
        </p:txBody>
      </p:sp>
      <p:pic>
        <p:nvPicPr>
          <p:cNvPr id="91" name="Picture 13" descr="Outside HPS roll 3 again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5439103" y="4096314"/>
            <a:ext cx="3319789" cy="217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2" name="Group 91"/>
          <p:cNvGrpSpPr/>
          <p:nvPr/>
        </p:nvGrpSpPr>
        <p:grpSpPr>
          <a:xfrm>
            <a:off x="5211763" y="1787525"/>
            <a:ext cx="3687762" cy="1704975"/>
            <a:chOff x="5211763" y="1787525"/>
            <a:chExt cx="3687762" cy="1704975"/>
          </a:xfrm>
        </p:grpSpPr>
        <p:grpSp>
          <p:nvGrpSpPr>
            <p:cNvPr id="93" name="Group 14"/>
            <p:cNvGrpSpPr>
              <a:grpSpLocks/>
            </p:cNvGrpSpPr>
            <p:nvPr/>
          </p:nvGrpSpPr>
          <p:grpSpPr bwMode="auto">
            <a:xfrm rot="1224958">
              <a:off x="5211763" y="1787525"/>
              <a:ext cx="3687762" cy="1704975"/>
              <a:chOff x="5211763" y="1717675"/>
              <a:chExt cx="3687762" cy="1704975"/>
            </a:xfrm>
          </p:grpSpPr>
          <p:grpSp>
            <p:nvGrpSpPr>
              <p:cNvPr id="97" name="Group 32"/>
              <p:cNvGrpSpPr>
                <a:grpSpLocks/>
              </p:cNvGrpSpPr>
              <p:nvPr/>
            </p:nvGrpSpPr>
            <p:grpSpPr bwMode="auto">
              <a:xfrm flipH="1">
                <a:off x="5211767" y="1717675"/>
                <a:ext cx="3687761" cy="1111250"/>
                <a:chOff x="5211762" y="1717675"/>
                <a:chExt cx="3687764" cy="1111250"/>
              </a:xfrm>
            </p:grpSpPr>
            <p:sp>
              <p:nvSpPr>
                <p:cNvPr id="105" name="Oval 111"/>
                <p:cNvSpPr>
                  <a:spLocks noChangeArrowheads="1"/>
                </p:cNvSpPr>
                <p:nvPr/>
              </p:nvSpPr>
              <p:spPr bwMode="auto">
                <a:xfrm>
                  <a:off x="6489701" y="1717675"/>
                  <a:ext cx="1109663" cy="111125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06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7226301" y="2176464"/>
                  <a:ext cx="1673225" cy="6254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7" name="Line 113"/>
                <p:cNvSpPr>
                  <a:spLocks noChangeShapeType="1"/>
                </p:cNvSpPr>
                <p:nvPr/>
              </p:nvSpPr>
              <p:spPr bwMode="auto">
                <a:xfrm flipH="1" flipV="1">
                  <a:off x="5211762" y="2187574"/>
                  <a:ext cx="1662112" cy="614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8" name="Group 20"/>
              <p:cNvGrpSpPr>
                <a:grpSpLocks/>
              </p:cNvGrpSpPr>
              <p:nvPr/>
            </p:nvGrpSpPr>
            <p:grpSpPr bwMode="auto">
              <a:xfrm rot="-1654402">
                <a:off x="6661161" y="2974969"/>
                <a:ext cx="547689" cy="287338"/>
                <a:chOff x="6339975" y="3161060"/>
                <a:chExt cx="548292" cy="286677"/>
              </a:xfrm>
            </p:grpSpPr>
            <p:sp>
              <p:nvSpPr>
                <p:cNvPr id="103" name="Oval 121"/>
                <p:cNvSpPr>
                  <a:spLocks noChangeArrowheads="1"/>
                </p:cNvSpPr>
                <p:nvPr/>
              </p:nvSpPr>
              <p:spPr bwMode="auto">
                <a:xfrm rot="15298725" flipH="1">
                  <a:off x="6340089" y="3201561"/>
                  <a:ext cx="246062" cy="24628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4" name="Line 122"/>
                <p:cNvSpPr>
                  <a:spLocks noChangeShapeType="1"/>
                </p:cNvSpPr>
                <p:nvPr/>
              </p:nvSpPr>
              <p:spPr bwMode="auto">
                <a:xfrm rot="-6301275">
                  <a:off x="6688923" y="3032019"/>
                  <a:ext cx="70303" cy="3283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cxnSp>
            <p:nvCxnSpPr>
              <p:cNvPr id="99" name="Straight Arrow Connector 98"/>
              <p:cNvCxnSpPr>
                <a:stCxn id="105" idx="4"/>
              </p:cNvCxnSpPr>
              <p:nvPr/>
            </p:nvCxnSpPr>
            <p:spPr>
              <a:xfrm rot="16200000" flipH="1">
                <a:off x="7616031" y="2278857"/>
                <a:ext cx="288925" cy="13890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05" idx="4"/>
              </p:cNvCxnSpPr>
              <p:nvPr/>
            </p:nvCxnSpPr>
            <p:spPr>
              <a:xfrm rot="16200000" flipH="1">
                <a:off x="7616031" y="2278857"/>
                <a:ext cx="441325" cy="15414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>
                <a:stCxn id="105" idx="4"/>
              </p:cNvCxnSpPr>
              <p:nvPr/>
            </p:nvCxnSpPr>
            <p:spPr>
              <a:xfrm rot="16200000" flipH="1">
                <a:off x="7616031" y="2278857"/>
                <a:ext cx="593725" cy="16938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stCxn id="105" idx="4"/>
              </p:cNvCxnSpPr>
              <p:nvPr/>
            </p:nvCxnSpPr>
            <p:spPr>
              <a:xfrm rot="5400000">
                <a:off x="6446838" y="2581275"/>
                <a:ext cx="371475" cy="8667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16"/>
            <p:cNvGrpSpPr>
              <a:grpSpLocks noChangeAspect="1"/>
            </p:cNvGrpSpPr>
            <p:nvPr/>
          </p:nvGrpSpPr>
          <p:grpSpPr bwMode="auto">
            <a:xfrm rot="5580000" flipV="1">
              <a:off x="7573110" y="1481614"/>
              <a:ext cx="282642" cy="976131"/>
              <a:chOff x="70112" y="-70112"/>
              <a:chExt cx="47" cy="134"/>
            </a:xfrm>
          </p:grpSpPr>
          <p:sp>
            <p:nvSpPr>
              <p:cNvPr id="95" name="AutoShape 275"/>
              <p:cNvSpPr>
                <a:spLocks noChangeAspect="1" noChangeArrowheads="1"/>
              </p:cNvSpPr>
              <p:nvPr/>
            </p:nvSpPr>
            <p:spPr bwMode="auto">
              <a:xfrm>
                <a:off x="70112" y="-70025"/>
                <a:ext cx="47" cy="47"/>
              </a:xfrm>
              <a:prstGeom prst="rtTriangl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878787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sp>
          <p:sp>
            <p:nvSpPr>
              <p:cNvPr id="96" name="Line 2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112" y="-70112"/>
                <a:ext cx="0" cy="13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3053873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Felt Seams?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4775" y="1431925"/>
            <a:ext cx="4659313" cy="5373688"/>
          </a:xfrm>
        </p:spPr>
        <p:txBody>
          <a:bodyPr/>
          <a:lstStyle/>
          <a:p>
            <a:r>
              <a:rPr lang="en-US" sz="2400" dirty="0"/>
              <a:t>Clean vs. destroy</a:t>
            </a:r>
          </a:p>
          <a:p>
            <a:r>
              <a:rPr lang="en-US" sz="2400" dirty="0"/>
              <a:t>Seam needs to be continuous with felt</a:t>
            </a:r>
          </a:p>
          <a:p>
            <a:r>
              <a:rPr lang="en-US" sz="2400" dirty="0"/>
              <a:t>“Chiseling” angle tends to push seam batt out of seam</a:t>
            </a:r>
          </a:p>
          <a:p>
            <a:r>
              <a:rPr lang="en-US" sz="2400" dirty="0"/>
              <a:t>Following angle tends to lift seam flap</a:t>
            </a:r>
          </a:p>
          <a:p>
            <a:r>
              <a:rPr lang="en-US" sz="2400" dirty="0"/>
              <a:t>Ideal: resultant angle perpendicular, keep material in seam</a:t>
            </a:r>
          </a:p>
          <a:p>
            <a:r>
              <a:rPr lang="en-US" sz="2400" dirty="0"/>
              <a:t>Best angle for seam: slight following angle with resultant perpendicular to felt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071938" y="1760538"/>
            <a:ext cx="4868862" cy="238125"/>
            <a:chOff x="4071938" y="1760590"/>
            <a:chExt cx="4868862" cy="238125"/>
          </a:xfrm>
        </p:grpSpPr>
        <p:cxnSp>
          <p:nvCxnSpPr>
            <p:cNvPr id="88" name="Straight Arrow Connector 87"/>
            <p:cNvCxnSpPr/>
            <p:nvPr/>
          </p:nvCxnSpPr>
          <p:spPr>
            <a:xfrm rot="10800000" flipV="1">
              <a:off x="4071938" y="1898702"/>
              <a:ext cx="58896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651375" y="1760590"/>
              <a:ext cx="4289425" cy="238125"/>
              <a:chOff x="-4" y="243149"/>
              <a:chExt cx="4311794" cy="236715"/>
            </a:xfrm>
          </p:grpSpPr>
          <p:grpSp>
            <p:nvGrpSpPr>
              <p:cNvPr id="4" name="Group 34"/>
              <p:cNvGrpSpPr>
                <a:grpSpLocks/>
              </p:cNvGrpSpPr>
              <p:nvPr/>
            </p:nvGrpSpPr>
            <p:grpSpPr bwMode="auto">
              <a:xfrm>
                <a:off x="-4" y="385176"/>
                <a:ext cx="2467997" cy="94688"/>
                <a:chOff x="-4" y="385176"/>
                <a:chExt cx="2449934" cy="97108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2317534" y="385178"/>
                  <a:ext cx="133064" cy="97106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-4" y="385178"/>
                  <a:ext cx="2355557" cy="97106"/>
                </a:xfrm>
                <a:prstGeom prst="rect">
                  <a:avLst/>
                </a:prstGeom>
                <a:blipFill>
                  <a:blip r:embed="rId2" cstate="email"/>
                  <a:tile tx="0" ty="0" sx="100000" sy="100000" flip="none" algn="tl"/>
                </a:blip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 flipH="1">
                <a:off x="2381566" y="385169"/>
                <a:ext cx="1920624" cy="94688"/>
                <a:chOff x="2381566" y="385169"/>
                <a:chExt cx="1907167" cy="97121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4156291" y="385178"/>
                  <a:ext cx="133106" cy="97119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81541" y="385178"/>
                  <a:ext cx="1812780" cy="97119"/>
                </a:xfrm>
                <a:prstGeom prst="rect">
                  <a:avLst/>
                </a:prstGeom>
                <a:blipFill>
                  <a:blip r:embed="rId2" cstate="email"/>
                  <a:tile tx="0" ty="0" sx="100000" sy="100000" flip="none" algn="tl"/>
                </a:blip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6" name="Group 36"/>
              <p:cNvGrpSpPr/>
              <p:nvPr/>
            </p:nvGrpSpPr>
            <p:grpSpPr>
              <a:xfrm>
                <a:off x="9601" y="243149"/>
                <a:ext cx="2631252" cy="132563"/>
                <a:chOff x="9601" y="243149"/>
                <a:chExt cx="2600581" cy="132989"/>
              </a:xfrm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3000000" scaled="0"/>
                <a:tileRect/>
              </a:gradFill>
            </p:grpSpPr>
            <p:sp>
              <p:nvSpPr>
                <p:cNvPr id="42" name="Isosceles Triangle 41"/>
                <p:cNvSpPr/>
                <p:nvPr/>
              </p:nvSpPr>
              <p:spPr>
                <a:xfrm rot="4740000">
                  <a:off x="2401332" y="138790"/>
                  <a:ext cx="104492" cy="31320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9601" y="271646"/>
                  <a:ext cx="2296864" cy="104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10" name="Group 37"/>
              <p:cNvGrpSpPr/>
              <p:nvPr/>
            </p:nvGrpSpPr>
            <p:grpSpPr>
              <a:xfrm flipH="1" flipV="1">
                <a:off x="2352753" y="271538"/>
                <a:ext cx="1959037" cy="132564"/>
                <a:chOff x="2352753" y="271538"/>
                <a:chExt cx="1946476" cy="133918"/>
              </a:xfrm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3000000" scaled="0"/>
                <a:tileRect/>
              </a:gradFill>
            </p:grpSpPr>
            <p:sp>
              <p:nvSpPr>
                <p:cNvPr id="40" name="Isosceles Triangle 39"/>
                <p:cNvSpPr/>
                <p:nvPr/>
              </p:nvSpPr>
              <p:spPr>
                <a:xfrm rot="4800000">
                  <a:off x="4089183" y="166713"/>
                  <a:ext cx="105221" cy="31487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352753" y="300235"/>
                  <a:ext cx="1641146" cy="10522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39" name="Oval 38"/>
              <p:cNvSpPr/>
              <p:nvPr/>
            </p:nvSpPr>
            <p:spPr>
              <a:xfrm>
                <a:off x="2400047" y="404115"/>
                <a:ext cx="49470" cy="4734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e-DE"/>
              </a:p>
            </p:txBody>
          </p:sp>
        </p:grpSp>
      </p:grpSp>
      <p:grpSp>
        <p:nvGrpSpPr>
          <p:cNvPr id="11" name="Group 92"/>
          <p:cNvGrpSpPr>
            <a:grpSpLocks/>
          </p:cNvGrpSpPr>
          <p:nvPr/>
        </p:nvGrpSpPr>
        <p:grpSpPr bwMode="auto">
          <a:xfrm>
            <a:off x="4124325" y="2816225"/>
            <a:ext cx="4816475" cy="296863"/>
            <a:chOff x="4124328" y="2816345"/>
            <a:chExt cx="4816472" cy="296817"/>
          </a:xfrm>
        </p:grpSpPr>
        <p:cxnSp>
          <p:nvCxnSpPr>
            <p:cNvPr id="89" name="Straight Arrow Connector 88"/>
            <p:cNvCxnSpPr/>
            <p:nvPr/>
          </p:nvCxnSpPr>
          <p:spPr>
            <a:xfrm rot="10800000" flipV="1">
              <a:off x="4124328" y="3022688"/>
              <a:ext cx="58896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76"/>
            <p:cNvGrpSpPr>
              <a:grpSpLocks/>
            </p:cNvGrpSpPr>
            <p:nvPr/>
          </p:nvGrpSpPr>
          <p:grpSpPr bwMode="auto">
            <a:xfrm>
              <a:off x="4651375" y="2816345"/>
              <a:ext cx="4289425" cy="296817"/>
              <a:chOff x="4651375" y="2816345"/>
              <a:chExt cx="4289425" cy="296817"/>
            </a:xfrm>
          </p:grpSpPr>
          <p:grpSp>
            <p:nvGrpSpPr>
              <p:cNvPr id="13" name="Group 22"/>
              <p:cNvGrpSpPr>
                <a:grpSpLocks/>
              </p:cNvGrpSpPr>
              <p:nvPr/>
            </p:nvGrpSpPr>
            <p:grpSpPr bwMode="auto">
              <a:xfrm>
                <a:off x="4651375" y="3008389"/>
                <a:ext cx="2455190" cy="104773"/>
                <a:chOff x="-4" y="891062"/>
                <a:chExt cx="2449924" cy="105086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2317529" y="891076"/>
                  <a:ext cx="133064" cy="95520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-1" y="891076"/>
                  <a:ext cx="2355548" cy="105072"/>
                </a:xfrm>
                <a:prstGeom prst="rect">
                  <a:avLst/>
                </a:prstGeom>
                <a:blipFill>
                  <a:blip r:embed="rId2" cstate="email"/>
                  <a:tile tx="0" ty="0" sx="100000" sy="100000" flip="none" algn="tl"/>
                </a:blip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 flipH="1">
                <a:off x="7020580" y="3017903"/>
                <a:ext cx="1910657" cy="95248"/>
                <a:chOff x="2371860" y="900587"/>
                <a:chExt cx="1907245" cy="95538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4146646" y="900611"/>
                  <a:ext cx="133112" cy="95525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71822" y="900611"/>
                  <a:ext cx="1812856" cy="95525"/>
                </a:xfrm>
                <a:prstGeom prst="rect">
                  <a:avLst/>
                </a:prstGeom>
                <a:blipFill>
                  <a:blip r:embed="rId2" cstate="email"/>
                  <a:tile tx="0" ty="0" sx="100000" sy="100000" flip="none" algn="tl"/>
                </a:blip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24" name="Group 75"/>
              <p:cNvGrpSpPr>
                <a:grpSpLocks/>
              </p:cNvGrpSpPr>
              <p:nvPr/>
            </p:nvGrpSpPr>
            <p:grpSpPr bwMode="auto">
              <a:xfrm>
                <a:off x="4660927" y="2816345"/>
                <a:ext cx="2772665" cy="192039"/>
                <a:chOff x="4660927" y="2816345"/>
                <a:chExt cx="2772665" cy="192039"/>
              </a:xfrm>
            </p:grpSpPr>
            <p:sp>
              <p:nvSpPr>
                <p:cNvPr id="29" name="Isosceles Triangle 28"/>
                <p:cNvSpPr/>
                <p:nvPr/>
              </p:nvSpPr>
              <p:spPr bwMode="auto">
                <a:xfrm rot="4155893">
                  <a:off x="7129472" y="2614724"/>
                  <a:ext cx="103172" cy="506413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3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4660903" y="2903644"/>
                  <a:ext cx="2312986" cy="10475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3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26" name="Rectangle 25"/>
              <p:cNvSpPr/>
              <p:nvPr/>
            </p:nvSpPr>
            <p:spPr bwMode="auto">
              <a:xfrm flipH="1" flipV="1">
                <a:off x="7288214" y="2903644"/>
                <a:ext cx="1652586" cy="104759"/>
              </a:xfrm>
              <a:prstGeom prst="rect">
                <a:avLst/>
              </a:prstGeom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3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7038976" y="3036974"/>
                <a:ext cx="49213" cy="4761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7173444" y="2817887"/>
                <a:ext cx="401238" cy="190497"/>
              </a:xfrm>
              <a:custGeom>
                <a:avLst/>
                <a:gdLst>
                  <a:gd name="connsiteX0" fmla="*/ 174503 w 233455"/>
                  <a:gd name="connsiteY0" fmla="*/ 149138 h 248349"/>
                  <a:gd name="connsiteX1" fmla="*/ 210858 w 233455"/>
                  <a:gd name="connsiteY1" fmla="*/ 109147 h 248349"/>
                  <a:gd name="connsiteX2" fmla="*/ 218129 w 233455"/>
                  <a:gd name="connsiteY2" fmla="*/ 94605 h 248349"/>
                  <a:gd name="connsiteX3" fmla="*/ 232671 w 233455"/>
                  <a:gd name="connsiteY3" fmla="*/ 58251 h 248349"/>
                  <a:gd name="connsiteX4" fmla="*/ 229036 w 233455"/>
                  <a:gd name="connsiteY4" fmla="*/ 3718 h 248349"/>
                  <a:gd name="connsiteX5" fmla="*/ 218129 w 233455"/>
                  <a:gd name="connsiteY5" fmla="*/ 83 h 248349"/>
                  <a:gd name="connsiteX6" fmla="*/ 159962 w 233455"/>
                  <a:gd name="connsiteY6" fmla="*/ 3718 h 248349"/>
                  <a:gd name="connsiteX7" fmla="*/ 145420 w 233455"/>
                  <a:gd name="connsiteY7" fmla="*/ 18260 h 248349"/>
                  <a:gd name="connsiteX8" fmla="*/ 130878 w 233455"/>
                  <a:gd name="connsiteY8" fmla="*/ 29167 h 248349"/>
                  <a:gd name="connsiteX9" fmla="*/ 123607 w 233455"/>
                  <a:gd name="connsiteY9" fmla="*/ 40073 h 248349"/>
                  <a:gd name="connsiteX10" fmla="*/ 105429 w 233455"/>
                  <a:gd name="connsiteY10" fmla="*/ 65521 h 248349"/>
                  <a:gd name="connsiteX11" fmla="*/ 101794 w 233455"/>
                  <a:gd name="connsiteY11" fmla="*/ 76428 h 248349"/>
                  <a:gd name="connsiteX12" fmla="*/ 79981 w 233455"/>
                  <a:gd name="connsiteY12" fmla="*/ 94605 h 248349"/>
                  <a:gd name="connsiteX13" fmla="*/ 69074 w 233455"/>
                  <a:gd name="connsiteY13" fmla="*/ 105512 h 248349"/>
                  <a:gd name="connsiteX14" fmla="*/ 61803 w 233455"/>
                  <a:gd name="connsiteY14" fmla="*/ 123689 h 248349"/>
                  <a:gd name="connsiteX15" fmla="*/ 54532 w 233455"/>
                  <a:gd name="connsiteY15" fmla="*/ 134596 h 248349"/>
                  <a:gd name="connsiteX16" fmla="*/ 43626 w 233455"/>
                  <a:gd name="connsiteY16" fmla="*/ 156409 h 248349"/>
                  <a:gd name="connsiteX17" fmla="*/ 39990 w 233455"/>
                  <a:gd name="connsiteY17" fmla="*/ 167315 h 248349"/>
                  <a:gd name="connsiteX18" fmla="*/ 10906 w 233455"/>
                  <a:gd name="connsiteY18" fmla="*/ 189128 h 248349"/>
                  <a:gd name="connsiteX19" fmla="*/ 0 w 233455"/>
                  <a:gd name="connsiteY19" fmla="*/ 229119 h 248349"/>
                  <a:gd name="connsiteX20" fmla="*/ 3635 w 233455"/>
                  <a:gd name="connsiteY20" fmla="*/ 243661 h 248349"/>
                  <a:gd name="connsiteX21" fmla="*/ 14542 w 233455"/>
                  <a:gd name="connsiteY21" fmla="*/ 247296 h 248349"/>
                  <a:gd name="connsiteX22" fmla="*/ 87252 w 233455"/>
                  <a:gd name="connsiteY22" fmla="*/ 247296 h 248349"/>
                  <a:gd name="connsiteX23" fmla="*/ 174503 w 233455"/>
                  <a:gd name="connsiteY23" fmla="*/ 149138 h 248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3455" h="248349">
                    <a:moveTo>
                      <a:pt x="174503" y="149138"/>
                    </a:moveTo>
                    <a:cubicBezTo>
                      <a:pt x="196213" y="116571"/>
                      <a:pt x="157240" y="173488"/>
                      <a:pt x="210858" y="109147"/>
                    </a:cubicBezTo>
                    <a:cubicBezTo>
                      <a:pt x="214327" y="104984"/>
                      <a:pt x="215886" y="99539"/>
                      <a:pt x="218129" y="94605"/>
                    </a:cubicBezTo>
                    <a:cubicBezTo>
                      <a:pt x="228478" y="71838"/>
                      <a:pt x="226976" y="75337"/>
                      <a:pt x="232671" y="58251"/>
                    </a:cubicBezTo>
                    <a:cubicBezTo>
                      <a:pt x="231459" y="40073"/>
                      <a:pt x="233455" y="21392"/>
                      <a:pt x="229036" y="3718"/>
                    </a:cubicBezTo>
                    <a:cubicBezTo>
                      <a:pt x="228107" y="0"/>
                      <a:pt x="221961" y="83"/>
                      <a:pt x="218129" y="83"/>
                    </a:cubicBezTo>
                    <a:cubicBezTo>
                      <a:pt x="198702" y="83"/>
                      <a:pt x="179351" y="2506"/>
                      <a:pt x="159962" y="3718"/>
                    </a:cubicBezTo>
                    <a:cubicBezTo>
                      <a:pt x="155115" y="8565"/>
                      <a:pt x="150579" y="13746"/>
                      <a:pt x="145420" y="18260"/>
                    </a:cubicBezTo>
                    <a:cubicBezTo>
                      <a:pt x="140860" y="22250"/>
                      <a:pt x="135163" y="24882"/>
                      <a:pt x="130878" y="29167"/>
                    </a:cubicBezTo>
                    <a:cubicBezTo>
                      <a:pt x="127789" y="32256"/>
                      <a:pt x="126147" y="36518"/>
                      <a:pt x="123607" y="40073"/>
                    </a:cubicBezTo>
                    <a:cubicBezTo>
                      <a:pt x="101060" y="71638"/>
                      <a:pt x="122564" y="39819"/>
                      <a:pt x="105429" y="65521"/>
                    </a:cubicBezTo>
                    <a:cubicBezTo>
                      <a:pt x="104217" y="69157"/>
                      <a:pt x="103920" y="73239"/>
                      <a:pt x="101794" y="76428"/>
                    </a:cubicBezTo>
                    <a:cubicBezTo>
                      <a:pt x="93830" y="88373"/>
                      <a:pt x="90038" y="86224"/>
                      <a:pt x="79981" y="94605"/>
                    </a:cubicBezTo>
                    <a:cubicBezTo>
                      <a:pt x="76031" y="97897"/>
                      <a:pt x="72710" y="101876"/>
                      <a:pt x="69074" y="105512"/>
                    </a:cubicBezTo>
                    <a:cubicBezTo>
                      <a:pt x="66650" y="111571"/>
                      <a:pt x="64721" y="117852"/>
                      <a:pt x="61803" y="123689"/>
                    </a:cubicBezTo>
                    <a:cubicBezTo>
                      <a:pt x="59849" y="127597"/>
                      <a:pt x="56654" y="130776"/>
                      <a:pt x="54532" y="134596"/>
                    </a:cubicBezTo>
                    <a:cubicBezTo>
                      <a:pt x="50584" y="141702"/>
                      <a:pt x="46928" y="148981"/>
                      <a:pt x="43626" y="156409"/>
                    </a:cubicBezTo>
                    <a:cubicBezTo>
                      <a:pt x="42070" y="159911"/>
                      <a:pt x="42116" y="164127"/>
                      <a:pt x="39990" y="167315"/>
                    </a:cubicBezTo>
                    <a:cubicBezTo>
                      <a:pt x="32920" y="177920"/>
                      <a:pt x="21353" y="182860"/>
                      <a:pt x="10906" y="189128"/>
                    </a:cubicBezTo>
                    <a:cubicBezTo>
                      <a:pt x="1681" y="216803"/>
                      <a:pt x="5138" y="203425"/>
                      <a:pt x="0" y="229119"/>
                    </a:cubicBezTo>
                    <a:cubicBezTo>
                      <a:pt x="1212" y="233966"/>
                      <a:pt x="514" y="239759"/>
                      <a:pt x="3635" y="243661"/>
                    </a:cubicBezTo>
                    <a:cubicBezTo>
                      <a:pt x="6029" y="246653"/>
                      <a:pt x="10713" y="247130"/>
                      <a:pt x="14542" y="247296"/>
                    </a:cubicBezTo>
                    <a:cubicBezTo>
                      <a:pt x="38756" y="248349"/>
                      <a:pt x="63015" y="247296"/>
                      <a:pt x="87252" y="247296"/>
                    </a:cubicBezTo>
                    <a:lnTo>
                      <a:pt x="174503" y="1491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e-DE"/>
              </a:p>
            </p:txBody>
          </p:sp>
        </p:grpSp>
      </p:grpSp>
      <p:grpSp>
        <p:nvGrpSpPr>
          <p:cNvPr id="25" name="Group 93"/>
          <p:cNvGrpSpPr>
            <a:grpSpLocks/>
          </p:cNvGrpSpPr>
          <p:nvPr/>
        </p:nvGrpSpPr>
        <p:grpSpPr bwMode="auto">
          <a:xfrm>
            <a:off x="4133850" y="3832225"/>
            <a:ext cx="4830763" cy="266700"/>
            <a:chOff x="4133854" y="3832300"/>
            <a:chExt cx="4830758" cy="266700"/>
          </a:xfrm>
        </p:grpSpPr>
        <p:cxnSp>
          <p:nvCxnSpPr>
            <p:cNvPr id="90" name="Straight Arrow Connector 89"/>
            <p:cNvCxnSpPr/>
            <p:nvPr/>
          </p:nvCxnSpPr>
          <p:spPr>
            <a:xfrm rot="10800000" flipV="1">
              <a:off x="4133854" y="4003750"/>
              <a:ext cx="58896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54" name="Group 5"/>
            <p:cNvGrpSpPr>
              <a:grpSpLocks/>
            </p:cNvGrpSpPr>
            <p:nvPr/>
          </p:nvGrpSpPr>
          <p:grpSpPr bwMode="auto">
            <a:xfrm>
              <a:off x="4675187" y="3832300"/>
              <a:ext cx="4289425" cy="266700"/>
              <a:chOff x="9514" y="1214684"/>
              <a:chExt cx="4311804" cy="266252"/>
            </a:xfrm>
          </p:grpSpPr>
          <p:grpSp>
            <p:nvGrpSpPr>
              <p:cNvPr id="5155" name="Group 9"/>
              <p:cNvGrpSpPr>
                <a:grpSpLocks/>
              </p:cNvGrpSpPr>
              <p:nvPr/>
            </p:nvGrpSpPr>
            <p:grpSpPr bwMode="auto">
              <a:xfrm>
                <a:off x="9514" y="1385844"/>
                <a:ext cx="2467987" cy="95092"/>
                <a:chOff x="9514" y="1385844"/>
                <a:chExt cx="2449924" cy="97523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2327058" y="1385846"/>
                  <a:ext cx="133065" cy="97521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9518" y="1385846"/>
                  <a:ext cx="2355558" cy="97521"/>
                </a:xfrm>
                <a:prstGeom prst="rect">
                  <a:avLst/>
                </a:prstGeom>
                <a:blipFill>
                  <a:blip r:embed="rId2" cstate="email"/>
                  <a:tile tx="0" ty="0" sx="100000" sy="100000" flip="none" algn="tl"/>
                </a:blip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5156" name="Group 10"/>
              <p:cNvGrpSpPr>
                <a:grpSpLocks/>
              </p:cNvGrpSpPr>
              <p:nvPr/>
            </p:nvGrpSpPr>
            <p:grpSpPr bwMode="auto">
              <a:xfrm flipH="1">
                <a:off x="2391111" y="1385839"/>
                <a:ext cx="1920611" cy="95091"/>
                <a:chOff x="2391111" y="1385839"/>
                <a:chExt cx="1907154" cy="97535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4165841" y="1385846"/>
                  <a:ext cx="133106" cy="97534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391089" y="1385846"/>
                  <a:ext cx="1812783" cy="97534"/>
                </a:xfrm>
                <a:prstGeom prst="rect">
                  <a:avLst/>
                </a:prstGeom>
                <a:blipFill>
                  <a:blip r:embed="rId2" cstate="email"/>
                  <a:tile tx="0" ty="0" sx="100000" sy="100000" flip="none" algn="tl"/>
                </a:blip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5157" name="Group 11"/>
              <p:cNvGrpSpPr/>
              <p:nvPr/>
            </p:nvGrpSpPr>
            <p:grpSpPr>
              <a:xfrm>
                <a:off x="19123" y="1214684"/>
                <a:ext cx="2640845" cy="161655"/>
                <a:chOff x="19123" y="1214684"/>
                <a:chExt cx="2612111" cy="162527"/>
              </a:xfrm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3000000" scaled="0"/>
                <a:tileRect/>
              </a:gradFill>
            </p:grpSpPr>
            <p:sp>
              <p:nvSpPr>
                <p:cNvPr id="17" name="Isosceles Triangle 16"/>
                <p:cNvSpPr/>
                <p:nvPr/>
              </p:nvSpPr>
              <p:spPr>
                <a:xfrm rot="3960000">
                  <a:off x="2398210" y="1077263"/>
                  <a:ext cx="95604" cy="370445"/>
                </a:xfrm>
                <a:prstGeom prst="triangle">
                  <a:avLst/>
                </a:prstGeom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9123" y="1281607"/>
                  <a:ext cx="2298658" cy="956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5158" name="Group 12"/>
              <p:cNvGrpSpPr/>
              <p:nvPr/>
            </p:nvGrpSpPr>
            <p:grpSpPr>
              <a:xfrm flipH="1" flipV="1">
                <a:off x="2362293" y="1271739"/>
                <a:ext cx="1959025" cy="133128"/>
                <a:chOff x="2362293" y="1271739"/>
                <a:chExt cx="1946476" cy="133917"/>
              </a:xfrm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3000000" scaled="0"/>
                <a:tileRect/>
              </a:gradFill>
            </p:grpSpPr>
            <p:sp>
              <p:nvSpPr>
                <p:cNvPr id="15" name="Isosceles Triangle 14"/>
                <p:cNvSpPr/>
                <p:nvPr/>
              </p:nvSpPr>
              <p:spPr>
                <a:xfrm rot="4800000">
                  <a:off x="4098723" y="1166914"/>
                  <a:ext cx="105221" cy="31487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362293" y="1300435"/>
                  <a:ext cx="1641146" cy="10522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2409572" y="1404864"/>
                <a:ext cx="49469" cy="4754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e-DE"/>
              </a:p>
            </p:txBody>
          </p:sp>
        </p:grpSp>
      </p:grpSp>
      <p:sp>
        <p:nvSpPr>
          <p:cNvPr id="7" name="TextBox 59"/>
          <p:cNvSpPr txBox="1"/>
          <p:nvPr/>
        </p:nvSpPr>
        <p:spPr>
          <a:xfrm>
            <a:off x="4819650" y="1430338"/>
            <a:ext cx="1104900" cy="2619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New Condition</a:t>
            </a:r>
          </a:p>
        </p:txBody>
      </p:sp>
      <p:sp>
        <p:nvSpPr>
          <p:cNvPr id="8" name="TextBox 60"/>
          <p:cNvSpPr txBox="1"/>
          <p:nvPr/>
        </p:nvSpPr>
        <p:spPr>
          <a:xfrm>
            <a:off x="4859338" y="2420938"/>
            <a:ext cx="720725" cy="2841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Peel Back</a:t>
            </a:r>
          </a:p>
        </p:txBody>
      </p:sp>
      <p:sp>
        <p:nvSpPr>
          <p:cNvPr id="9" name="TextBox 61"/>
          <p:cNvSpPr txBox="1"/>
          <p:nvPr/>
        </p:nvSpPr>
        <p:spPr>
          <a:xfrm>
            <a:off x="4810125" y="3443288"/>
            <a:ext cx="1508125" cy="2841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Flap wornout/damaged</a:t>
            </a:r>
          </a:p>
        </p:txBody>
      </p:sp>
      <p:sp>
        <p:nvSpPr>
          <p:cNvPr id="5130" name="Line 112"/>
          <p:cNvSpPr>
            <a:spLocks noChangeShapeType="1"/>
          </p:cNvSpPr>
          <p:nvPr/>
        </p:nvSpPr>
        <p:spPr bwMode="auto">
          <a:xfrm>
            <a:off x="6873875" y="2328863"/>
            <a:ext cx="233363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131" name="Line 112"/>
          <p:cNvSpPr>
            <a:spLocks noChangeShapeType="1"/>
          </p:cNvSpPr>
          <p:nvPr/>
        </p:nvSpPr>
        <p:spPr bwMode="auto">
          <a:xfrm flipH="1">
            <a:off x="7259638" y="3328988"/>
            <a:ext cx="284162" cy="557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132" name="Line 112"/>
          <p:cNvSpPr>
            <a:spLocks noChangeShapeType="1"/>
          </p:cNvSpPr>
          <p:nvPr/>
        </p:nvSpPr>
        <p:spPr bwMode="auto">
          <a:xfrm rot="21300000" flipH="1">
            <a:off x="7013575" y="4257675"/>
            <a:ext cx="46038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133" name="Text Box 114"/>
          <p:cNvSpPr txBox="1">
            <a:spLocks noChangeArrowheads="1"/>
          </p:cNvSpPr>
          <p:nvPr/>
        </p:nvSpPr>
        <p:spPr bwMode="auto">
          <a:xfrm>
            <a:off x="7015163" y="2185988"/>
            <a:ext cx="2128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Energy Vector</a:t>
            </a:r>
          </a:p>
        </p:txBody>
      </p:sp>
      <p:grpSp>
        <p:nvGrpSpPr>
          <p:cNvPr id="5159" name="Group 111"/>
          <p:cNvGrpSpPr>
            <a:grpSpLocks noChangeAspect="1"/>
          </p:cNvGrpSpPr>
          <p:nvPr/>
        </p:nvGrpSpPr>
        <p:grpSpPr bwMode="auto">
          <a:xfrm>
            <a:off x="5346700" y="5235575"/>
            <a:ext cx="3016250" cy="1508125"/>
            <a:chOff x="4905458" y="5181600"/>
            <a:chExt cx="3350909" cy="1676400"/>
          </a:xfrm>
        </p:grpSpPr>
        <p:grpSp>
          <p:nvGrpSpPr>
            <p:cNvPr id="5160" name="Group 110"/>
            <p:cNvGrpSpPr>
              <a:grpSpLocks noChangeAspect="1"/>
            </p:cNvGrpSpPr>
            <p:nvPr/>
          </p:nvGrpSpPr>
          <p:grpSpPr bwMode="auto">
            <a:xfrm flipH="1">
              <a:off x="5843624" y="5181601"/>
              <a:ext cx="571500" cy="1257300"/>
              <a:chOff x="4843462" y="5181600"/>
              <a:chExt cx="762000" cy="1676400"/>
            </a:xfrm>
          </p:grpSpPr>
          <p:sp>
            <p:nvSpPr>
              <p:cNvPr id="5152" name="Line 111"/>
              <p:cNvSpPr>
                <a:spLocks noChangeShapeType="1"/>
              </p:cNvSpPr>
              <p:nvPr/>
            </p:nvSpPr>
            <p:spPr bwMode="auto">
              <a:xfrm>
                <a:off x="4843462" y="68580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53" name="Line 112"/>
              <p:cNvSpPr>
                <a:spLocks noChangeShapeType="1"/>
              </p:cNvSpPr>
              <p:nvPr/>
            </p:nvSpPr>
            <p:spPr bwMode="auto">
              <a:xfrm>
                <a:off x="4843462" y="5181600"/>
                <a:ext cx="762000" cy="1676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48" name="Text Box 113"/>
            <p:cNvSpPr txBox="1">
              <a:spLocks noChangeArrowheads="1"/>
            </p:cNvSpPr>
            <p:nvPr/>
          </p:nvSpPr>
          <p:spPr bwMode="auto">
            <a:xfrm>
              <a:off x="4905458" y="6216650"/>
              <a:ext cx="10668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Fabric speed</a:t>
              </a:r>
            </a:p>
          </p:txBody>
        </p:sp>
        <p:sp>
          <p:nvSpPr>
            <p:cNvPr id="5149" name="Text Box 114"/>
            <p:cNvSpPr txBox="1">
              <a:spLocks noChangeArrowheads="1"/>
            </p:cNvSpPr>
            <p:nvPr/>
          </p:nvSpPr>
          <p:spPr bwMode="auto">
            <a:xfrm>
              <a:off x="5119567" y="5335535"/>
              <a:ext cx="10668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Shower stream</a:t>
              </a:r>
            </a:p>
          </p:txBody>
        </p:sp>
        <p:sp>
          <p:nvSpPr>
            <p:cNvPr id="5150" name="Line 115"/>
            <p:cNvSpPr>
              <a:spLocks noChangeShapeType="1"/>
            </p:cNvSpPr>
            <p:nvPr/>
          </p:nvSpPr>
          <p:spPr bwMode="auto">
            <a:xfrm>
              <a:off x="6443390" y="5181600"/>
              <a:ext cx="0" cy="1280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51" name="Text Box 116"/>
            <p:cNvSpPr txBox="1">
              <a:spLocks noChangeArrowheads="1"/>
            </p:cNvSpPr>
            <p:nvPr/>
          </p:nvSpPr>
          <p:spPr bwMode="auto">
            <a:xfrm>
              <a:off x="6442161" y="5506525"/>
              <a:ext cx="1814206" cy="71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Resultant energy vector</a:t>
              </a:r>
            </a:p>
          </p:txBody>
        </p:sp>
      </p:grpSp>
      <p:grpSp>
        <p:nvGrpSpPr>
          <p:cNvPr id="5161" name="Group 94"/>
          <p:cNvGrpSpPr>
            <a:grpSpLocks/>
          </p:cNvGrpSpPr>
          <p:nvPr/>
        </p:nvGrpSpPr>
        <p:grpSpPr bwMode="auto">
          <a:xfrm>
            <a:off x="4024313" y="4756150"/>
            <a:ext cx="4868862" cy="238125"/>
            <a:chOff x="4071938" y="1760590"/>
            <a:chExt cx="4868862" cy="238125"/>
          </a:xfrm>
        </p:grpSpPr>
        <p:cxnSp>
          <p:nvCxnSpPr>
            <p:cNvPr id="96" name="Straight Arrow Connector 95"/>
            <p:cNvCxnSpPr/>
            <p:nvPr/>
          </p:nvCxnSpPr>
          <p:spPr>
            <a:xfrm rot="10800000" flipV="1">
              <a:off x="4071938" y="1898703"/>
              <a:ext cx="58896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62" name="Group 3"/>
            <p:cNvGrpSpPr>
              <a:grpSpLocks/>
            </p:cNvGrpSpPr>
            <p:nvPr/>
          </p:nvGrpSpPr>
          <p:grpSpPr bwMode="auto">
            <a:xfrm>
              <a:off x="4651375" y="1760590"/>
              <a:ext cx="4289424" cy="238125"/>
              <a:chOff x="-4" y="243149"/>
              <a:chExt cx="4311794" cy="236715"/>
            </a:xfrm>
          </p:grpSpPr>
          <p:grpSp>
            <p:nvGrpSpPr>
              <p:cNvPr id="5163" name="Group 34"/>
              <p:cNvGrpSpPr>
                <a:grpSpLocks/>
              </p:cNvGrpSpPr>
              <p:nvPr/>
            </p:nvGrpSpPr>
            <p:grpSpPr bwMode="auto">
              <a:xfrm>
                <a:off x="-4" y="385178"/>
                <a:ext cx="2468669" cy="94686"/>
                <a:chOff x="-4" y="385178"/>
                <a:chExt cx="2450602" cy="97106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2317536" y="385178"/>
                  <a:ext cx="133064" cy="97106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-4" y="385178"/>
                  <a:ext cx="2355558" cy="97106"/>
                </a:xfrm>
                <a:prstGeom prst="rect">
                  <a:avLst/>
                </a:prstGeom>
                <a:blipFill>
                  <a:blip r:embed="rId2" cstate="email"/>
                  <a:tile tx="0" ty="0" sx="100000" sy="100000" flip="none" algn="tl"/>
                </a:blip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5164" name="Group 35"/>
              <p:cNvGrpSpPr>
                <a:grpSpLocks/>
              </p:cNvGrpSpPr>
              <p:nvPr/>
            </p:nvGrpSpPr>
            <p:grpSpPr bwMode="auto">
              <a:xfrm flipH="1">
                <a:off x="2380904" y="385178"/>
                <a:ext cx="1921315" cy="94686"/>
                <a:chOff x="2381541" y="385178"/>
                <a:chExt cx="1907856" cy="97119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4156297" y="385178"/>
                  <a:ext cx="133106" cy="97119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2381544" y="385178"/>
                  <a:ext cx="1812783" cy="97119"/>
                </a:xfrm>
                <a:prstGeom prst="rect">
                  <a:avLst/>
                </a:prstGeom>
                <a:blipFill>
                  <a:blip r:embed="rId2" cstate="email"/>
                  <a:tile tx="0" ty="0" sx="100000" sy="100000" flip="none" algn="tl"/>
                </a:blip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5165" name="Group 36"/>
              <p:cNvGrpSpPr/>
              <p:nvPr/>
            </p:nvGrpSpPr>
            <p:grpSpPr>
              <a:xfrm>
                <a:off x="9601" y="243149"/>
                <a:ext cx="2631252" cy="132563"/>
                <a:chOff x="9601" y="243149"/>
                <a:chExt cx="2600581" cy="132989"/>
              </a:xfrm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3000000" scaled="0"/>
                <a:tileRect/>
              </a:gradFill>
            </p:grpSpPr>
            <p:sp>
              <p:nvSpPr>
                <p:cNvPr id="105" name="Isosceles Triangle 104"/>
                <p:cNvSpPr/>
                <p:nvPr/>
              </p:nvSpPr>
              <p:spPr>
                <a:xfrm rot="4740000">
                  <a:off x="2401332" y="138790"/>
                  <a:ext cx="104492" cy="31320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9601" y="271646"/>
                  <a:ext cx="2296864" cy="1044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5166" name="Group 37"/>
              <p:cNvGrpSpPr/>
              <p:nvPr/>
            </p:nvGrpSpPr>
            <p:grpSpPr>
              <a:xfrm flipH="1" flipV="1">
                <a:off x="2352753" y="271538"/>
                <a:ext cx="1959037" cy="132564"/>
                <a:chOff x="2352753" y="271538"/>
                <a:chExt cx="1946476" cy="133918"/>
              </a:xfrm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3000000" scaled="0"/>
                <a:tileRect/>
              </a:gradFill>
            </p:grpSpPr>
            <p:sp>
              <p:nvSpPr>
                <p:cNvPr id="103" name="Isosceles Triangle 102"/>
                <p:cNvSpPr/>
                <p:nvPr/>
              </p:nvSpPr>
              <p:spPr>
                <a:xfrm rot="4800000">
                  <a:off x="4089183" y="166713"/>
                  <a:ext cx="105221" cy="31487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2352753" y="300235"/>
                  <a:ext cx="1641146" cy="10522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2400048" y="404115"/>
                <a:ext cx="49470" cy="4734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e-DE"/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416925" cy="588962"/>
          </a:xfrm>
        </p:spPr>
        <p:txBody>
          <a:bodyPr/>
          <a:lstStyle/>
          <a:p>
            <a:pPr eaLnBrk="1" hangingPunct="1"/>
            <a:r>
              <a:rPr lang="en-US" dirty="0"/>
              <a:t>Oscillation of High Pressure Showers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381635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dirty="0"/>
              <a:t>It’s not just a good idea,</a:t>
            </a:r>
          </a:p>
          <a:p>
            <a:pPr algn="ctr" eaLnBrk="1" hangingPunct="1">
              <a:buFontTx/>
              <a:buNone/>
            </a:pPr>
            <a:endParaRPr lang="en-US" sz="4000" dirty="0"/>
          </a:p>
          <a:p>
            <a:pPr algn="ctr" eaLnBrk="1" hangingPunct="1">
              <a:buFontTx/>
              <a:buNone/>
            </a:pPr>
            <a:r>
              <a:rPr lang="en-US" sz="6000" i="1" dirty="0"/>
              <a:t>It’s the law!</a:t>
            </a:r>
            <a:endParaRPr lang="en-US" sz="4000"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863" y="412750"/>
            <a:ext cx="6586537" cy="588963"/>
          </a:xfrm>
        </p:spPr>
        <p:txBody>
          <a:bodyPr/>
          <a:lstStyle/>
          <a:p>
            <a:pPr eaLnBrk="1" hangingPunct="1"/>
            <a:r>
              <a:rPr lang="en-US" dirty="0"/>
              <a:t>Crank Arm Oscillators</a:t>
            </a:r>
          </a:p>
        </p:txBody>
      </p:sp>
      <p:sp>
        <p:nvSpPr>
          <p:cNvPr id="163843" name="Line 3"/>
          <p:cNvSpPr>
            <a:spLocks noChangeShapeType="1"/>
          </p:cNvSpPr>
          <p:nvPr/>
        </p:nvSpPr>
        <p:spPr bwMode="auto">
          <a:xfrm>
            <a:off x="0" y="1104900"/>
            <a:ext cx="796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857250" y="1808163"/>
            <a:ext cx="9972675" cy="5364162"/>
            <a:chOff x="472" y="1017"/>
            <a:chExt cx="6282" cy="3379"/>
          </a:xfrm>
        </p:grpSpPr>
        <p:grpSp>
          <p:nvGrpSpPr>
            <p:cNvPr id="39941" name="Group 5"/>
            <p:cNvGrpSpPr>
              <a:grpSpLocks/>
            </p:cNvGrpSpPr>
            <p:nvPr/>
          </p:nvGrpSpPr>
          <p:grpSpPr bwMode="auto">
            <a:xfrm>
              <a:off x="756" y="1324"/>
              <a:ext cx="1200" cy="1046"/>
              <a:chOff x="756" y="1324"/>
              <a:chExt cx="1200" cy="1046"/>
            </a:xfrm>
          </p:grpSpPr>
          <p:sp>
            <p:nvSpPr>
              <p:cNvPr id="163846" name="Freeform 6"/>
              <p:cNvSpPr>
                <a:spLocks/>
              </p:cNvSpPr>
              <p:nvPr/>
            </p:nvSpPr>
            <p:spPr bwMode="auto">
              <a:xfrm>
                <a:off x="756" y="2178"/>
                <a:ext cx="432" cy="192"/>
              </a:xfrm>
              <a:custGeom>
                <a:avLst/>
                <a:gdLst/>
                <a:ahLst/>
                <a:cxnLst>
                  <a:cxn ang="0">
                    <a:pos x="252" y="0"/>
                  </a:cxn>
                  <a:cxn ang="0">
                    <a:pos x="138" y="84"/>
                  </a:cxn>
                  <a:cxn ang="0">
                    <a:pos x="0" y="84"/>
                  </a:cxn>
                  <a:cxn ang="0">
                    <a:pos x="0" y="192"/>
                  </a:cxn>
                  <a:cxn ang="0">
                    <a:pos x="258" y="192"/>
                  </a:cxn>
                  <a:cxn ang="0">
                    <a:pos x="432" y="60"/>
                  </a:cxn>
                  <a:cxn ang="0">
                    <a:pos x="252" y="0"/>
                  </a:cxn>
                </a:cxnLst>
                <a:rect l="0" t="0" r="r" b="b"/>
                <a:pathLst>
                  <a:path w="432" h="192">
                    <a:moveTo>
                      <a:pt x="252" y="0"/>
                    </a:moveTo>
                    <a:lnTo>
                      <a:pt x="138" y="84"/>
                    </a:lnTo>
                    <a:lnTo>
                      <a:pt x="0" y="84"/>
                    </a:lnTo>
                    <a:lnTo>
                      <a:pt x="0" y="192"/>
                    </a:lnTo>
                    <a:lnTo>
                      <a:pt x="258" y="192"/>
                    </a:lnTo>
                    <a:lnTo>
                      <a:pt x="432" y="6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2700" cap="flat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847" name="Freeform 7"/>
              <p:cNvSpPr>
                <a:spLocks/>
              </p:cNvSpPr>
              <p:nvPr/>
            </p:nvSpPr>
            <p:spPr bwMode="auto">
              <a:xfrm flipH="1">
                <a:off x="1524" y="2178"/>
                <a:ext cx="432" cy="192"/>
              </a:xfrm>
              <a:custGeom>
                <a:avLst/>
                <a:gdLst/>
                <a:ahLst/>
                <a:cxnLst>
                  <a:cxn ang="0">
                    <a:pos x="252" y="0"/>
                  </a:cxn>
                  <a:cxn ang="0">
                    <a:pos x="138" y="84"/>
                  </a:cxn>
                  <a:cxn ang="0">
                    <a:pos x="0" y="84"/>
                  </a:cxn>
                  <a:cxn ang="0">
                    <a:pos x="0" y="192"/>
                  </a:cxn>
                  <a:cxn ang="0">
                    <a:pos x="258" y="192"/>
                  </a:cxn>
                  <a:cxn ang="0">
                    <a:pos x="432" y="60"/>
                  </a:cxn>
                  <a:cxn ang="0">
                    <a:pos x="252" y="0"/>
                  </a:cxn>
                </a:cxnLst>
                <a:rect l="0" t="0" r="r" b="b"/>
                <a:pathLst>
                  <a:path w="432" h="192">
                    <a:moveTo>
                      <a:pt x="252" y="0"/>
                    </a:moveTo>
                    <a:lnTo>
                      <a:pt x="138" y="84"/>
                    </a:lnTo>
                    <a:lnTo>
                      <a:pt x="0" y="84"/>
                    </a:lnTo>
                    <a:lnTo>
                      <a:pt x="0" y="192"/>
                    </a:lnTo>
                    <a:lnTo>
                      <a:pt x="258" y="192"/>
                    </a:lnTo>
                    <a:lnTo>
                      <a:pt x="432" y="6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2700" cap="flat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848" name="Oval 8"/>
              <p:cNvSpPr>
                <a:spLocks noChangeArrowheads="1"/>
              </p:cNvSpPr>
              <p:nvPr/>
            </p:nvSpPr>
            <p:spPr bwMode="auto">
              <a:xfrm>
                <a:off x="860" y="1324"/>
                <a:ext cx="1003" cy="100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849" name="Oval 9"/>
              <p:cNvSpPr>
                <a:spLocks noChangeArrowheads="1"/>
              </p:cNvSpPr>
              <p:nvPr/>
            </p:nvSpPr>
            <p:spPr bwMode="auto">
              <a:xfrm>
                <a:off x="1158" y="1622"/>
                <a:ext cx="408" cy="408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3850" name="Rectangle 10"/>
            <p:cNvSpPr>
              <a:spLocks noChangeArrowheads="1"/>
            </p:cNvSpPr>
            <p:nvPr/>
          </p:nvSpPr>
          <p:spPr bwMode="auto">
            <a:xfrm rot="1855272">
              <a:off x="1404" y="1344"/>
              <a:ext cx="156" cy="55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>
              <a:off x="1488" y="1410"/>
              <a:ext cx="1320" cy="402"/>
            </a:xfrm>
            <a:prstGeom prst="line">
              <a:avLst/>
            </a:prstGeom>
            <a:noFill/>
            <a:ln w="1905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852" name="Oval 12"/>
            <p:cNvSpPr>
              <a:spLocks noChangeArrowheads="1"/>
            </p:cNvSpPr>
            <p:nvPr/>
          </p:nvSpPr>
          <p:spPr bwMode="auto">
            <a:xfrm rot="1855272">
              <a:off x="1314" y="1742"/>
              <a:ext cx="120" cy="120"/>
            </a:xfrm>
            <a:prstGeom prst="ellipse">
              <a:avLst/>
            </a:prstGeom>
            <a:solidFill>
              <a:srgbClr val="3333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853" name="Oval 13"/>
            <p:cNvSpPr>
              <a:spLocks noChangeAspect="1" noChangeArrowheads="1"/>
            </p:cNvSpPr>
            <p:nvPr/>
          </p:nvSpPr>
          <p:spPr bwMode="auto">
            <a:xfrm rot="1855272">
              <a:off x="1532" y="1399"/>
              <a:ext cx="92" cy="92"/>
            </a:xfrm>
            <a:prstGeom prst="ellipse">
              <a:avLst/>
            </a:prstGeom>
            <a:solidFill>
              <a:srgbClr val="3333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854" name="Arc 14"/>
            <p:cNvSpPr>
              <a:spLocks/>
            </p:cNvSpPr>
            <p:nvPr/>
          </p:nvSpPr>
          <p:spPr bwMode="auto">
            <a:xfrm rot="18835289">
              <a:off x="1033" y="1038"/>
              <a:ext cx="610" cy="5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855" name="Rectangle 15"/>
            <p:cNvSpPr>
              <a:spLocks noChangeArrowheads="1"/>
            </p:cNvSpPr>
            <p:nvPr/>
          </p:nvSpPr>
          <p:spPr bwMode="auto">
            <a:xfrm>
              <a:off x="472" y="2369"/>
              <a:ext cx="1728" cy="776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9948" name="Group 16"/>
            <p:cNvGrpSpPr>
              <a:grpSpLocks/>
            </p:cNvGrpSpPr>
            <p:nvPr/>
          </p:nvGrpSpPr>
          <p:grpSpPr bwMode="auto">
            <a:xfrm>
              <a:off x="2669" y="1458"/>
              <a:ext cx="4085" cy="2938"/>
              <a:chOff x="2669" y="1458"/>
              <a:chExt cx="4085" cy="2938"/>
            </a:xfrm>
          </p:grpSpPr>
          <p:sp>
            <p:nvSpPr>
              <p:cNvPr id="163857" name="Freeform 17"/>
              <p:cNvSpPr>
                <a:spLocks/>
              </p:cNvSpPr>
              <p:nvPr/>
            </p:nvSpPr>
            <p:spPr bwMode="auto">
              <a:xfrm>
                <a:off x="2669" y="2255"/>
                <a:ext cx="3527" cy="2141"/>
              </a:xfrm>
              <a:custGeom>
                <a:avLst/>
                <a:gdLst/>
                <a:ahLst/>
                <a:cxnLst>
                  <a:cxn ang="0">
                    <a:pos x="3217" y="0"/>
                  </a:cxn>
                  <a:cxn ang="0">
                    <a:pos x="0" y="0"/>
                  </a:cxn>
                  <a:cxn ang="0">
                    <a:pos x="745" y="2141"/>
                  </a:cxn>
                  <a:cxn ang="0">
                    <a:pos x="3527" y="2120"/>
                  </a:cxn>
                  <a:cxn ang="0">
                    <a:pos x="3217" y="0"/>
                  </a:cxn>
                </a:cxnLst>
                <a:rect l="0" t="0" r="r" b="b"/>
                <a:pathLst>
                  <a:path w="3527" h="2141">
                    <a:moveTo>
                      <a:pt x="3217" y="0"/>
                    </a:moveTo>
                    <a:lnTo>
                      <a:pt x="0" y="0"/>
                    </a:lnTo>
                    <a:lnTo>
                      <a:pt x="745" y="2141"/>
                    </a:lnTo>
                    <a:lnTo>
                      <a:pt x="3527" y="2120"/>
                    </a:lnTo>
                    <a:lnTo>
                      <a:pt x="3217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flat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9953" name="Group 18"/>
              <p:cNvGrpSpPr>
                <a:grpSpLocks/>
              </p:cNvGrpSpPr>
              <p:nvPr/>
            </p:nvGrpSpPr>
            <p:grpSpPr bwMode="auto">
              <a:xfrm>
                <a:off x="2682" y="1458"/>
                <a:ext cx="4072" cy="1212"/>
                <a:chOff x="2682" y="1458"/>
                <a:chExt cx="4072" cy="1212"/>
              </a:xfrm>
            </p:grpSpPr>
            <p:grpSp>
              <p:nvGrpSpPr>
                <p:cNvPr id="39954" name="Group 19"/>
                <p:cNvGrpSpPr>
                  <a:grpSpLocks/>
                </p:cNvGrpSpPr>
                <p:nvPr/>
              </p:nvGrpSpPr>
              <p:grpSpPr bwMode="auto">
                <a:xfrm>
                  <a:off x="2897" y="1710"/>
                  <a:ext cx="3857" cy="951"/>
                  <a:chOff x="0" y="2236"/>
                  <a:chExt cx="5760" cy="2052"/>
                </a:xfrm>
              </p:grpSpPr>
              <p:grpSp>
                <p:nvGrpSpPr>
                  <p:cNvPr id="4001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15" y="2681"/>
                    <a:ext cx="352" cy="1607"/>
                    <a:chOff x="1215" y="2704"/>
                    <a:chExt cx="352" cy="1358"/>
                  </a:xfrm>
                </p:grpSpPr>
                <p:sp>
                  <p:nvSpPr>
                    <p:cNvPr id="163861" name="Rectangle 2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731" y="3365"/>
                      <a:ext cx="1309" cy="85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19191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919191"/>
                        </a:gs>
                        <a:gs pos="100000">
                          <a:srgbClr val="919191">
                            <a:gamma/>
                            <a:tint val="0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3862" name="Rectangle 22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341" y="2576"/>
                      <a:ext cx="100" cy="35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  <a:gs pos="50000">
                          <a:srgbClr val="CECECE"/>
                        </a:gs>
                        <a:gs pos="10000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63863" name="Rectangle 2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650" y="-414"/>
                    <a:ext cx="460" cy="57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ECECE">
                          <a:gamma/>
                          <a:shade val="29804"/>
                          <a:invGamma/>
                        </a:srgbClr>
                      </a:gs>
                      <a:gs pos="50000">
                        <a:srgbClr val="CECECE"/>
                      </a:gs>
                      <a:gs pos="100000">
                        <a:srgbClr val="CECECE">
                          <a:gamma/>
                          <a:shade val="29804"/>
                          <a:invGamma/>
                        </a:srgbClr>
                      </a:gs>
                    </a:gsLst>
                    <a:lin ang="5400000" scaled="1"/>
                  </a:gradFill>
                  <a:ln w="12700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4001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938" y="2681"/>
                    <a:ext cx="352" cy="1607"/>
                    <a:chOff x="1215" y="2704"/>
                    <a:chExt cx="352" cy="1358"/>
                  </a:xfrm>
                </p:grpSpPr>
                <p:sp>
                  <p:nvSpPr>
                    <p:cNvPr id="163865" name="Rectangle 25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730" y="3366"/>
                      <a:ext cx="1309" cy="8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19191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919191"/>
                        </a:gs>
                        <a:gs pos="100000">
                          <a:srgbClr val="919191">
                            <a:gamma/>
                            <a:tint val="0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3866" name="Rectangle 26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341" y="2576"/>
                      <a:ext cx="100" cy="35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  <a:gs pos="50000">
                          <a:srgbClr val="CECECE"/>
                        </a:gs>
                        <a:gs pos="10000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01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661" y="2681"/>
                    <a:ext cx="352" cy="1607"/>
                    <a:chOff x="1215" y="2704"/>
                    <a:chExt cx="352" cy="1358"/>
                  </a:xfrm>
                </p:grpSpPr>
                <p:sp>
                  <p:nvSpPr>
                    <p:cNvPr id="163868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730" y="3366"/>
                      <a:ext cx="1309" cy="8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19191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919191"/>
                        </a:gs>
                        <a:gs pos="100000">
                          <a:srgbClr val="919191">
                            <a:gamma/>
                            <a:tint val="0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3869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341" y="2576"/>
                      <a:ext cx="100" cy="35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  <a:gs pos="50000">
                          <a:srgbClr val="CECECE"/>
                        </a:gs>
                        <a:gs pos="10000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01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384" y="2681"/>
                    <a:ext cx="352" cy="1607"/>
                    <a:chOff x="1215" y="2704"/>
                    <a:chExt cx="352" cy="1358"/>
                  </a:xfrm>
                </p:grpSpPr>
                <p:sp>
                  <p:nvSpPr>
                    <p:cNvPr id="163871" name="Rectangle 3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730" y="3366"/>
                      <a:ext cx="1309" cy="8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19191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919191"/>
                        </a:gs>
                        <a:gs pos="100000">
                          <a:srgbClr val="919191">
                            <a:gamma/>
                            <a:tint val="0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3872" name="Rectangle 32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341" y="2576"/>
                      <a:ext cx="100" cy="35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  <a:gs pos="50000">
                          <a:srgbClr val="CECECE"/>
                        </a:gs>
                        <a:gs pos="10000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01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3107" y="2681"/>
                    <a:ext cx="352" cy="1607"/>
                    <a:chOff x="1215" y="2704"/>
                    <a:chExt cx="352" cy="1358"/>
                  </a:xfrm>
                </p:grpSpPr>
                <p:sp>
                  <p:nvSpPr>
                    <p:cNvPr id="163874" name="Rectangle 34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731" y="3365"/>
                      <a:ext cx="1309" cy="85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19191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919191"/>
                        </a:gs>
                        <a:gs pos="100000">
                          <a:srgbClr val="919191">
                            <a:gamma/>
                            <a:tint val="0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3875" name="Rectangle 35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340" y="2579"/>
                      <a:ext cx="100" cy="349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  <a:gs pos="50000">
                          <a:srgbClr val="CECECE"/>
                        </a:gs>
                        <a:gs pos="10000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01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3830" y="2681"/>
                    <a:ext cx="352" cy="1607"/>
                    <a:chOff x="1215" y="2704"/>
                    <a:chExt cx="352" cy="1358"/>
                  </a:xfrm>
                </p:grpSpPr>
                <p:sp>
                  <p:nvSpPr>
                    <p:cNvPr id="163877" name="Rectangle 3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730" y="3365"/>
                      <a:ext cx="1309" cy="85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19191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919191"/>
                        </a:gs>
                        <a:gs pos="100000">
                          <a:srgbClr val="919191">
                            <a:gamma/>
                            <a:tint val="0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3878" name="Rectangle 38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340" y="2579"/>
                      <a:ext cx="100" cy="349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  <a:gs pos="50000">
                          <a:srgbClr val="CECECE"/>
                        </a:gs>
                        <a:gs pos="10000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01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553" y="2681"/>
                    <a:ext cx="352" cy="1607"/>
                    <a:chOff x="1215" y="2704"/>
                    <a:chExt cx="352" cy="1358"/>
                  </a:xfrm>
                </p:grpSpPr>
                <p:sp>
                  <p:nvSpPr>
                    <p:cNvPr id="163880" name="Rectangle 40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730" y="3365"/>
                      <a:ext cx="1309" cy="85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19191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919191"/>
                        </a:gs>
                        <a:gs pos="100000">
                          <a:srgbClr val="919191">
                            <a:gamma/>
                            <a:tint val="0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3881" name="Rectangle 4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340" y="2579"/>
                      <a:ext cx="100" cy="349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  <a:gs pos="50000">
                          <a:srgbClr val="CECECE"/>
                        </a:gs>
                        <a:gs pos="10000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02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5276" y="2681"/>
                    <a:ext cx="352" cy="1607"/>
                    <a:chOff x="1215" y="2704"/>
                    <a:chExt cx="352" cy="1358"/>
                  </a:xfrm>
                </p:grpSpPr>
                <p:sp>
                  <p:nvSpPr>
                    <p:cNvPr id="163883" name="Rectangl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732" y="3365"/>
                      <a:ext cx="1309" cy="85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19191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919191"/>
                        </a:gs>
                        <a:gs pos="100000">
                          <a:srgbClr val="919191">
                            <a:gamma/>
                            <a:tint val="0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3884" name="Rectangle 44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341" y="2576"/>
                      <a:ext cx="100" cy="35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  <a:gs pos="50000">
                          <a:srgbClr val="CECECE"/>
                        </a:gs>
                        <a:gs pos="100000">
                          <a:srgbClr val="CECECE">
                            <a:gamma/>
                            <a:shade val="29804"/>
                            <a:invGamma/>
                          </a:srgbClr>
                        </a:gs>
                      </a:gsLst>
                      <a:lin ang="0" scaled="1"/>
                    </a:gra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  <p:sp>
              <p:nvSpPr>
                <p:cNvPr id="163885" name="Rectangle 45"/>
                <p:cNvSpPr>
                  <a:spLocks noChangeArrowheads="1"/>
                </p:cNvSpPr>
                <p:nvPr/>
              </p:nvSpPr>
              <p:spPr bwMode="auto">
                <a:xfrm>
                  <a:off x="2682" y="1710"/>
                  <a:ext cx="222" cy="222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3886" name="Oval 46"/>
                <p:cNvSpPr>
                  <a:spLocks noChangeAspect="1" noChangeArrowheads="1"/>
                </p:cNvSpPr>
                <p:nvPr/>
              </p:nvSpPr>
              <p:spPr bwMode="auto">
                <a:xfrm rot="1855272">
                  <a:off x="2750" y="1777"/>
                  <a:ext cx="92" cy="92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3887" name="Line 47"/>
                <p:cNvSpPr>
                  <a:spLocks noChangeShapeType="1"/>
                </p:cNvSpPr>
                <p:nvPr/>
              </p:nvSpPr>
              <p:spPr bwMode="auto">
                <a:xfrm>
                  <a:off x="3289" y="1458"/>
                  <a:ext cx="1045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 type="stealth" w="lg" len="lg"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39958" name="Group 48"/>
                <p:cNvGrpSpPr>
                  <a:grpSpLocks/>
                </p:cNvGrpSpPr>
                <p:nvPr/>
              </p:nvGrpSpPr>
              <p:grpSpPr bwMode="auto">
                <a:xfrm>
                  <a:off x="2970" y="2376"/>
                  <a:ext cx="354" cy="288"/>
                  <a:chOff x="2970" y="2376"/>
                  <a:chExt cx="354" cy="288"/>
                </a:xfrm>
              </p:grpSpPr>
              <p:sp>
                <p:nvSpPr>
                  <p:cNvPr id="163889" name="Line 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6" y="2556"/>
                    <a:ext cx="150" cy="10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890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92"/>
                    <a:ext cx="126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891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62"/>
                    <a:ext cx="24" cy="10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892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14"/>
                    <a:ext cx="144" cy="150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893" name="Line 5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0" y="2640"/>
                    <a:ext cx="156" cy="18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894" name="Line 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2" y="2502"/>
                    <a:ext cx="24" cy="156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895" name="Line 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94" y="2376"/>
                    <a:ext cx="126" cy="28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896" name="Line 5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72" y="2586"/>
                    <a:ext cx="24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959" name="Group 57"/>
                <p:cNvGrpSpPr>
                  <a:grpSpLocks/>
                </p:cNvGrpSpPr>
                <p:nvPr/>
              </p:nvGrpSpPr>
              <p:grpSpPr bwMode="auto">
                <a:xfrm>
                  <a:off x="3522" y="2370"/>
                  <a:ext cx="222" cy="288"/>
                  <a:chOff x="2970" y="2376"/>
                  <a:chExt cx="354" cy="288"/>
                </a:xfrm>
              </p:grpSpPr>
              <p:sp>
                <p:nvSpPr>
                  <p:cNvPr id="163898" name="Line 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6" y="2556"/>
                    <a:ext cx="150" cy="10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899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92"/>
                    <a:ext cx="126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00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62"/>
                    <a:ext cx="24" cy="10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01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14"/>
                    <a:ext cx="144" cy="150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02" name="Line 6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0" y="2640"/>
                    <a:ext cx="156" cy="18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03" name="Line 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2" y="2502"/>
                    <a:ext cx="24" cy="156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04" name="Line 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94" y="2376"/>
                    <a:ext cx="126" cy="28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05" name="Line 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72" y="2586"/>
                    <a:ext cx="24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960" name="Group 66"/>
                <p:cNvGrpSpPr>
                  <a:grpSpLocks/>
                </p:cNvGrpSpPr>
                <p:nvPr/>
              </p:nvGrpSpPr>
              <p:grpSpPr bwMode="auto">
                <a:xfrm flipH="1">
                  <a:off x="3912" y="2508"/>
                  <a:ext cx="402" cy="150"/>
                  <a:chOff x="2970" y="2376"/>
                  <a:chExt cx="354" cy="288"/>
                </a:xfrm>
              </p:grpSpPr>
              <p:sp>
                <p:nvSpPr>
                  <p:cNvPr id="163907" name="Line 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6" y="2556"/>
                    <a:ext cx="150" cy="10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08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93"/>
                    <a:ext cx="128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09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62"/>
                    <a:ext cx="26" cy="10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10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14"/>
                    <a:ext cx="144" cy="150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11" name="Line 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0" y="2641"/>
                    <a:ext cx="156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12" name="Line 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2" y="2503"/>
                    <a:ext cx="24" cy="156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13" name="Line 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94" y="2376"/>
                    <a:ext cx="126" cy="28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14" name="Line 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72" y="2585"/>
                    <a:ext cx="24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961" name="Group 75"/>
                <p:cNvGrpSpPr>
                  <a:grpSpLocks/>
                </p:cNvGrpSpPr>
                <p:nvPr/>
              </p:nvGrpSpPr>
              <p:grpSpPr bwMode="auto">
                <a:xfrm>
                  <a:off x="4458" y="2274"/>
                  <a:ext cx="288" cy="390"/>
                  <a:chOff x="2970" y="2376"/>
                  <a:chExt cx="354" cy="288"/>
                </a:xfrm>
              </p:grpSpPr>
              <p:sp>
                <p:nvSpPr>
                  <p:cNvPr id="163916" name="Line 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6" y="2556"/>
                    <a:ext cx="150" cy="10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17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92"/>
                    <a:ext cx="125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18" name="Line 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62"/>
                    <a:ext cx="23" cy="10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19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14"/>
                    <a:ext cx="144" cy="150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20" name="Line 8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0" y="2640"/>
                    <a:ext cx="156" cy="18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21" name="Line 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2" y="2502"/>
                    <a:ext cx="26" cy="156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22" name="Line 8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95" y="2376"/>
                    <a:ext cx="125" cy="28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23" name="Line 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72" y="2586"/>
                    <a:ext cx="25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962" name="Group 84"/>
                <p:cNvGrpSpPr>
                  <a:grpSpLocks/>
                </p:cNvGrpSpPr>
                <p:nvPr/>
              </p:nvGrpSpPr>
              <p:grpSpPr bwMode="auto">
                <a:xfrm flipH="1">
                  <a:off x="4908" y="2364"/>
                  <a:ext cx="354" cy="288"/>
                  <a:chOff x="2970" y="2376"/>
                  <a:chExt cx="354" cy="288"/>
                </a:xfrm>
              </p:grpSpPr>
              <p:sp>
                <p:nvSpPr>
                  <p:cNvPr id="163925" name="Line 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6" y="2556"/>
                    <a:ext cx="150" cy="10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26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92"/>
                    <a:ext cx="126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27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62"/>
                    <a:ext cx="24" cy="10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28" name="Line 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0" y="2514"/>
                    <a:ext cx="144" cy="150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29" name="Line 8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0" y="2640"/>
                    <a:ext cx="156" cy="18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30" name="Line 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2" y="2502"/>
                    <a:ext cx="24" cy="156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31" name="Line 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94" y="2376"/>
                    <a:ext cx="126" cy="28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32" name="Line 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72" y="2586"/>
                    <a:ext cx="24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963" name="Group 93"/>
                <p:cNvGrpSpPr>
                  <a:grpSpLocks/>
                </p:cNvGrpSpPr>
                <p:nvPr/>
              </p:nvGrpSpPr>
              <p:grpSpPr bwMode="auto">
                <a:xfrm>
                  <a:off x="5418" y="2466"/>
                  <a:ext cx="306" cy="204"/>
                  <a:chOff x="2970" y="2376"/>
                  <a:chExt cx="354" cy="288"/>
                </a:xfrm>
              </p:grpSpPr>
              <p:sp>
                <p:nvSpPr>
                  <p:cNvPr id="163934" name="Line 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6" y="2557"/>
                    <a:ext cx="150" cy="10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35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1" y="2592"/>
                    <a:ext cx="125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36" name="Line 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1" y="2562"/>
                    <a:ext cx="23" cy="10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37" name="Line 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1" y="2514"/>
                    <a:ext cx="143" cy="150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38" name="Line 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0" y="2640"/>
                    <a:ext cx="156" cy="18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39" name="Line 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2" y="2502"/>
                    <a:ext cx="24" cy="157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40" name="Line 1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94" y="2376"/>
                    <a:ext cx="126" cy="28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3941" name="Line 10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072" y="2586"/>
                    <a:ext cx="24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63942" name="Line 102"/>
            <p:cNvSpPr>
              <a:spLocks noChangeShapeType="1"/>
            </p:cNvSpPr>
            <p:nvPr/>
          </p:nvSpPr>
          <p:spPr bwMode="auto">
            <a:xfrm>
              <a:off x="4551" y="2875"/>
              <a:ext cx="197" cy="579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43" name="Freeform 103"/>
            <p:cNvSpPr>
              <a:spLocks/>
            </p:cNvSpPr>
            <p:nvPr/>
          </p:nvSpPr>
          <p:spPr bwMode="auto">
            <a:xfrm>
              <a:off x="3240" y="3879"/>
              <a:ext cx="2894" cy="186"/>
            </a:xfrm>
            <a:custGeom>
              <a:avLst/>
              <a:gdLst/>
              <a:ahLst/>
              <a:cxnLst>
                <a:cxn ang="0">
                  <a:pos x="62" y="183"/>
                </a:cxn>
                <a:cxn ang="0">
                  <a:pos x="2881" y="186"/>
                </a:cxn>
                <a:cxn ang="0">
                  <a:pos x="2894" y="0"/>
                </a:cxn>
                <a:cxn ang="0">
                  <a:pos x="0" y="6"/>
                </a:cxn>
                <a:cxn ang="0">
                  <a:pos x="62" y="183"/>
                </a:cxn>
              </a:cxnLst>
              <a:rect l="0" t="0" r="r" b="b"/>
              <a:pathLst>
                <a:path w="2894" h="186">
                  <a:moveTo>
                    <a:pt x="62" y="183"/>
                  </a:moveTo>
                  <a:lnTo>
                    <a:pt x="2881" y="186"/>
                  </a:lnTo>
                  <a:lnTo>
                    <a:pt x="2894" y="0"/>
                  </a:lnTo>
                  <a:lnTo>
                    <a:pt x="0" y="6"/>
                  </a:lnTo>
                  <a:lnTo>
                    <a:pt x="62" y="183"/>
                  </a:lnTo>
                  <a:close/>
                </a:path>
              </a:pathLst>
            </a:custGeom>
            <a:solidFill>
              <a:srgbClr val="A2C1FE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44" name="Freeform 104"/>
            <p:cNvSpPr>
              <a:spLocks/>
            </p:cNvSpPr>
            <p:nvPr/>
          </p:nvSpPr>
          <p:spPr bwMode="auto">
            <a:xfrm>
              <a:off x="3155" y="3645"/>
              <a:ext cx="2859" cy="91"/>
            </a:xfrm>
            <a:custGeom>
              <a:avLst/>
              <a:gdLst/>
              <a:ahLst/>
              <a:cxnLst>
                <a:cxn ang="0">
                  <a:pos x="34" y="90"/>
                </a:cxn>
                <a:cxn ang="0">
                  <a:pos x="2845" y="91"/>
                </a:cxn>
                <a:cxn ang="0">
                  <a:pos x="2859" y="2"/>
                </a:cxn>
                <a:cxn ang="0">
                  <a:pos x="0" y="0"/>
                </a:cxn>
                <a:cxn ang="0">
                  <a:pos x="34" y="90"/>
                </a:cxn>
              </a:cxnLst>
              <a:rect l="0" t="0" r="r" b="b"/>
              <a:pathLst>
                <a:path w="2859" h="91">
                  <a:moveTo>
                    <a:pt x="34" y="90"/>
                  </a:moveTo>
                  <a:lnTo>
                    <a:pt x="2845" y="91"/>
                  </a:lnTo>
                  <a:lnTo>
                    <a:pt x="2859" y="2"/>
                  </a:lnTo>
                  <a:lnTo>
                    <a:pt x="0" y="0"/>
                  </a:lnTo>
                  <a:lnTo>
                    <a:pt x="34" y="90"/>
                  </a:lnTo>
                  <a:close/>
                </a:path>
              </a:pathLst>
            </a:custGeom>
            <a:solidFill>
              <a:srgbClr val="A2C1FE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24862" cy="588962"/>
          </a:xfrm>
        </p:spPr>
        <p:txBody>
          <a:bodyPr/>
          <a:lstStyle/>
          <a:p>
            <a:pPr eaLnBrk="1" hangingPunct="1"/>
            <a:r>
              <a:rPr lang="en-US" dirty="0"/>
              <a:t>Importance of Proper Oscillation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3" y="1123950"/>
            <a:ext cx="7751762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381000"/>
            <a:ext cx="5865813" cy="609600"/>
          </a:xfrm>
        </p:spPr>
        <p:txBody>
          <a:bodyPr/>
          <a:lstStyle/>
          <a:p>
            <a:pPr eaLnBrk="1" hangingPunct="1"/>
            <a:r>
              <a:rPr lang="en-US"/>
              <a:t>Low Speed Oscillation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1173163"/>
            <a:ext cx="7918450" cy="1887537"/>
          </a:xfrm>
          <a:noFill/>
        </p:spPr>
        <p:txBody>
          <a:bodyPr/>
          <a:lstStyle/>
          <a:p>
            <a:pPr eaLnBrk="1" hangingPunct="1"/>
            <a:r>
              <a:rPr lang="en-US"/>
              <a:t>Coordinate oscillator speed with fabric speed</a:t>
            </a:r>
          </a:p>
          <a:p>
            <a:pPr eaLnBrk="1" hangingPunct="1"/>
            <a:r>
              <a:rPr lang="en-US"/>
              <a:t>Perfect, even coverage</a:t>
            </a:r>
          </a:p>
        </p:txBody>
      </p:sp>
      <p:sp>
        <p:nvSpPr>
          <p:cNvPr id="166916" name="Line 4"/>
          <p:cNvSpPr>
            <a:spLocks noChangeShapeType="1"/>
          </p:cNvSpPr>
          <p:nvPr/>
        </p:nvSpPr>
        <p:spPr bwMode="auto">
          <a:xfrm>
            <a:off x="2925763" y="3216275"/>
            <a:ext cx="37433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-446088" y="3332163"/>
            <a:ext cx="10628313" cy="3101975"/>
            <a:chOff x="-281" y="2099"/>
            <a:chExt cx="6695" cy="1954"/>
          </a:xfrm>
        </p:grpSpPr>
        <p:sp>
          <p:nvSpPr>
            <p:cNvPr id="166918" name="Rectangle 6"/>
            <p:cNvSpPr>
              <a:spLocks noChangeArrowheads="1"/>
            </p:cNvSpPr>
            <p:nvPr/>
          </p:nvSpPr>
          <p:spPr bwMode="auto">
            <a:xfrm>
              <a:off x="-174" y="2099"/>
              <a:ext cx="6217" cy="195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19" name="Line 7"/>
            <p:cNvSpPr>
              <a:spLocks noChangeShapeType="1"/>
            </p:cNvSpPr>
            <p:nvPr/>
          </p:nvSpPr>
          <p:spPr bwMode="auto">
            <a:xfrm>
              <a:off x="-149" y="2132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0" name="Line 8"/>
            <p:cNvSpPr>
              <a:spLocks noChangeShapeType="1"/>
            </p:cNvSpPr>
            <p:nvPr/>
          </p:nvSpPr>
          <p:spPr bwMode="auto">
            <a:xfrm>
              <a:off x="-153" y="2188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1" name="Line 9"/>
            <p:cNvSpPr>
              <a:spLocks noChangeShapeType="1"/>
            </p:cNvSpPr>
            <p:nvPr/>
          </p:nvSpPr>
          <p:spPr bwMode="auto">
            <a:xfrm>
              <a:off x="-157" y="2244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2" name="Line 10"/>
            <p:cNvSpPr>
              <a:spLocks noChangeShapeType="1"/>
            </p:cNvSpPr>
            <p:nvPr/>
          </p:nvSpPr>
          <p:spPr bwMode="auto">
            <a:xfrm>
              <a:off x="-161" y="2300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3" name="Line 11"/>
            <p:cNvSpPr>
              <a:spLocks noChangeShapeType="1"/>
            </p:cNvSpPr>
            <p:nvPr/>
          </p:nvSpPr>
          <p:spPr bwMode="auto">
            <a:xfrm>
              <a:off x="-165" y="2356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4" name="Line 12"/>
            <p:cNvSpPr>
              <a:spLocks noChangeShapeType="1"/>
            </p:cNvSpPr>
            <p:nvPr/>
          </p:nvSpPr>
          <p:spPr bwMode="auto">
            <a:xfrm>
              <a:off x="-169" y="2412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5" name="Line 13"/>
            <p:cNvSpPr>
              <a:spLocks noChangeShapeType="1"/>
            </p:cNvSpPr>
            <p:nvPr/>
          </p:nvSpPr>
          <p:spPr bwMode="auto">
            <a:xfrm>
              <a:off x="-173" y="2468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6" name="Line 14"/>
            <p:cNvSpPr>
              <a:spLocks noChangeShapeType="1"/>
            </p:cNvSpPr>
            <p:nvPr/>
          </p:nvSpPr>
          <p:spPr bwMode="auto">
            <a:xfrm>
              <a:off x="-177" y="2524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7" name="Line 15"/>
            <p:cNvSpPr>
              <a:spLocks noChangeShapeType="1"/>
            </p:cNvSpPr>
            <p:nvPr/>
          </p:nvSpPr>
          <p:spPr bwMode="auto">
            <a:xfrm>
              <a:off x="-181" y="2580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8" name="Line 16"/>
            <p:cNvSpPr>
              <a:spLocks noChangeShapeType="1"/>
            </p:cNvSpPr>
            <p:nvPr/>
          </p:nvSpPr>
          <p:spPr bwMode="auto">
            <a:xfrm>
              <a:off x="-185" y="2636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9" name="Line 17"/>
            <p:cNvSpPr>
              <a:spLocks noChangeShapeType="1"/>
            </p:cNvSpPr>
            <p:nvPr/>
          </p:nvSpPr>
          <p:spPr bwMode="auto">
            <a:xfrm>
              <a:off x="-189" y="2692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30" name="Line 18"/>
            <p:cNvSpPr>
              <a:spLocks noChangeShapeType="1"/>
            </p:cNvSpPr>
            <p:nvPr/>
          </p:nvSpPr>
          <p:spPr bwMode="auto">
            <a:xfrm>
              <a:off x="-193" y="2748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31" name="Line 19"/>
            <p:cNvSpPr>
              <a:spLocks noChangeShapeType="1"/>
            </p:cNvSpPr>
            <p:nvPr/>
          </p:nvSpPr>
          <p:spPr bwMode="auto">
            <a:xfrm>
              <a:off x="-197" y="2804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32" name="Line 20"/>
            <p:cNvSpPr>
              <a:spLocks noChangeShapeType="1"/>
            </p:cNvSpPr>
            <p:nvPr/>
          </p:nvSpPr>
          <p:spPr bwMode="auto">
            <a:xfrm>
              <a:off x="-201" y="2860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33" name="Line 21"/>
            <p:cNvSpPr>
              <a:spLocks noChangeShapeType="1"/>
            </p:cNvSpPr>
            <p:nvPr/>
          </p:nvSpPr>
          <p:spPr bwMode="auto">
            <a:xfrm>
              <a:off x="-205" y="2916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34" name="Line 22"/>
            <p:cNvSpPr>
              <a:spLocks noChangeShapeType="1"/>
            </p:cNvSpPr>
            <p:nvPr/>
          </p:nvSpPr>
          <p:spPr bwMode="auto">
            <a:xfrm>
              <a:off x="-209" y="2972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35" name="Line 23"/>
            <p:cNvSpPr>
              <a:spLocks noChangeShapeType="1"/>
            </p:cNvSpPr>
            <p:nvPr/>
          </p:nvSpPr>
          <p:spPr bwMode="auto">
            <a:xfrm>
              <a:off x="-213" y="3028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36" name="Line 24"/>
            <p:cNvSpPr>
              <a:spLocks noChangeShapeType="1"/>
            </p:cNvSpPr>
            <p:nvPr/>
          </p:nvSpPr>
          <p:spPr bwMode="auto">
            <a:xfrm>
              <a:off x="-217" y="3084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37" name="Line 25"/>
            <p:cNvSpPr>
              <a:spLocks noChangeShapeType="1"/>
            </p:cNvSpPr>
            <p:nvPr/>
          </p:nvSpPr>
          <p:spPr bwMode="auto">
            <a:xfrm>
              <a:off x="-221" y="3140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38" name="Line 26"/>
            <p:cNvSpPr>
              <a:spLocks noChangeShapeType="1"/>
            </p:cNvSpPr>
            <p:nvPr/>
          </p:nvSpPr>
          <p:spPr bwMode="auto">
            <a:xfrm>
              <a:off x="-225" y="3196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39" name="Line 27"/>
            <p:cNvSpPr>
              <a:spLocks noChangeShapeType="1"/>
            </p:cNvSpPr>
            <p:nvPr/>
          </p:nvSpPr>
          <p:spPr bwMode="auto">
            <a:xfrm>
              <a:off x="-229" y="3252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40" name="Line 28"/>
            <p:cNvSpPr>
              <a:spLocks noChangeShapeType="1"/>
            </p:cNvSpPr>
            <p:nvPr/>
          </p:nvSpPr>
          <p:spPr bwMode="auto">
            <a:xfrm>
              <a:off x="-233" y="3308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41" name="Line 29"/>
            <p:cNvSpPr>
              <a:spLocks noChangeShapeType="1"/>
            </p:cNvSpPr>
            <p:nvPr/>
          </p:nvSpPr>
          <p:spPr bwMode="auto">
            <a:xfrm>
              <a:off x="-237" y="3364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42" name="Line 30"/>
            <p:cNvSpPr>
              <a:spLocks noChangeShapeType="1"/>
            </p:cNvSpPr>
            <p:nvPr/>
          </p:nvSpPr>
          <p:spPr bwMode="auto">
            <a:xfrm>
              <a:off x="-241" y="3420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43" name="Line 31"/>
            <p:cNvSpPr>
              <a:spLocks noChangeShapeType="1"/>
            </p:cNvSpPr>
            <p:nvPr/>
          </p:nvSpPr>
          <p:spPr bwMode="auto">
            <a:xfrm>
              <a:off x="-245" y="3476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44" name="Line 32"/>
            <p:cNvSpPr>
              <a:spLocks noChangeShapeType="1"/>
            </p:cNvSpPr>
            <p:nvPr/>
          </p:nvSpPr>
          <p:spPr bwMode="auto">
            <a:xfrm>
              <a:off x="-249" y="3532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45" name="Line 33"/>
            <p:cNvSpPr>
              <a:spLocks noChangeShapeType="1"/>
            </p:cNvSpPr>
            <p:nvPr/>
          </p:nvSpPr>
          <p:spPr bwMode="auto">
            <a:xfrm>
              <a:off x="-253" y="3588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46" name="Line 34"/>
            <p:cNvSpPr>
              <a:spLocks noChangeShapeType="1"/>
            </p:cNvSpPr>
            <p:nvPr/>
          </p:nvSpPr>
          <p:spPr bwMode="auto">
            <a:xfrm>
              <a:off x="-257" y="3644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47" name="Line 35"/>
            <p:cNvSpPr>
              <a:spLocks noChangeShapeType="1"/>
            </p:cNvSpPr>
            <p:nvPr/>
          </p:nvSpPr>
          <p:spPr bwMode="auto">
            <a:xfrm>
              <a:off x="-261" y="3700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48" name="Line 36"/>
            <p:cNvSpPr>
              <a:spLocks noChangeShapeType="1"/>
            </p:cNvSpPr>
            <p:nvPr/>
          </p:nvSpPr>
          <p:spPr bwMode="auto">
            <a:xfrm>
              <a:off x="-265" y="3756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49" name="Line 37"/>
            <p:cNvSpPr>
              <a:spLocks noChangeShapeType="1"/>
            </p:cNvSpPr>
            <p:nvPr/>
          </p:nvSpPr>
          <p:spPr bwMode="auto">
            <a:xfrm>
              <a:off x="-269" y="3812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50" name="Line 38"/>
            <p:cNvSpPr>
              <a:spLocks noChangeShapeType="1"/>
            </p:cNvSpPr>
            <p:nvPr/>
          </p:nvSpPr>
          <p:spPr bwMode="auto">
            <a:xfrm>
              <a:off x="-273" y="3868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51" name="Line 39"/>
            <p:cNvSpPr>
              <a:spLocks noChangeShapeType="1"/>
            </p:cNvSpPr>
            <p:nvPr/>
          </p:nvSpPr>
          <p:spPr bwMode="auto">
            <a:xfrm>
              <a:off x="-277" y="3924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52" name="Line 40"/>
            <p:cNvSpPr>
              <a:spLocks noChangeShapeType="1"/>
            </p:cNvSpPr>
            <p:nvPr/>
          </p:nvSpPr>
          <p:spPr bwMode="auto">
            <a:xfrm>
              <a:off x="-281" y="3980"/>
              <a:ext cx="6563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3" y="693738"/>
            <a:ext cx="5451475" cy="606425"/>
          </a:xfrm>
          <a:noFill/>
        </p:spPr>
        <p:txBody>
          <a:bodyPr wrap="none" lIns="71438" tIns="28575" rIns="71438" bIns="28575" anchor="t">
            <a:spAutoFit/>
          </a:bodyPr>
          <a:lstStyle/>
          <a:p>
            <a:pPr eaLnBrk="1" hangingPunct="1"/>
            <a:r>
              <a:rPr lang="en-US"/>
              <a:t>Even, Uniform Coverage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2028825"/>
            <a:ext cx="7918450" cy="3633788"/>
          </a:xfrm>
          <a:noFill/>
        </p:spPr>
        <p:txBody>
          <a:bodyPr wrap="none" lIns="92075" tIns="46038" rIns="92075" bIns="46038" anchor="ctr"/>
          <a:lstStyle/>
          <a:p>
            <a:pPr algn="ctr" eaLnBrk="1" hangingPunct="1">
              <a:buFontTx/>
              <a:buNone/>
            </a:pPr>
            <a:r>
              <a:rPr lang="en-US" u="sng"/>
              <a:t>Oscillator Speed Calculations</a:t>
            </a:r>
            <a:endParaRPr lang="en-US"/>
          </a:p>
          <a:p>
            <a:pPr algn="ctr"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r>
              <a:rPr lang="en-US"/>
              <a:t>Traversing Speed = </a:t>
            </a:r>
            <a:r>
              <a:rPr lang="en-US" u="sng"/>
              <a:t>M/C speed x Noz. Dia</a:t>
            </a:r>
            <a:r>
              <a:rPr lang="en-US"/>
              <a:t>.</a:t>
            </a:r>
          </a:p>
          <a:p>
            <a:pPr algn="ctr" eaLnBrk="1" hangingPunct="1">
              <a:buFontTx/>
              <a:buNone/>
            </a:pPr>
            <a:r>
              <a:rPr lang="en-US"/>
              <a:t>                                        Fabric Length</a:t>
            </a:r>
          </a:p>
          <a:p>
            <a:pPr algn="ctr"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359650" cy="588963"/>
          </a:xfrm>
        </p:spPr>
        <p:txBody>
          <a:bodyPr/>
          <a:lstStyle/>
          <a:p>
            <a:pPr eaLnBrk="1" hangingPunct="1"/>
            <a:r>
              <a:rPr lang="en-US" dirty="0"/>
              <a:t>A Note on Scanning Jet Showers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97862" cy="47879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Continuous cleaning: STEADY STATE</a:t>
            </a:r>
          </a:p>
          <a:p>
            <a:pPr eaLnBrk="1" hangingPunct="1"/>
            <a:r>
              <a:rPr lang="en-US" dirty="0"/>
              <a:t>Treat Streaks</a:t>
            </a:r>
          </a:p>
          <a:p>
            <a:pPr lvl="1" eaLnBrk="1" hangingPunct="1"/>
            <a:r>
              <a:rPr lang="en-US" dirty="0"/>
              <a:t>direct cleaning to area of greatest concern</a:t>
            </a:r>
          </a:p>
          <a:p>
            <a:pPr lvl="1" eaLnBrk="1" hangingPunct="1"/>
            <a:r>
              <a:rPr lang="en-US" dirty="0"/>
              <a:t>maintain better profiles</a:t>
            </a:r>
          </a:p>
          <a:p>
            <a:pPr eaLnBrk="1" hangingPunct="1"/>
            <a:r>
              <a:rPr lang="en-US" dirty="0"/>
              <a:t>Reliability</a:t>
            </a:r>
          </a:p>
          <a:p>
            <a:pPr lvl="1" eaLnBrk="1" hangingPunct="1"/>
            <a:r>
              <a:rPr lang="en-US" dirty="0"/>
              <a:t>Shower beam</a:t>
            </a:r>
          </a:p>
          <a:p>
            <a:pPr lvl="1" eaLnBrk="1" hangingPunct="1"/>
            <a:r>
              <a:rPr lang="en-US" dirty="0"/>
              <a:t>High pressure supply system</a:t>
            </a:r>
          </a:p>
          <a:p>
            <a:pPr lvl="1" eaLnBrk="1" hangingPunct="1"/>
            <a:r>
              <a:rPr lang="en-US" i="1" dirty="0"/>
              <a:t>Maintenance program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1492250"/>
            <a:ext cx="6629400" cy="1793875"/>
          </a:xfrm>
        </p:spPr>
        <p:txBody>
          <a:bodyPr/>
          <a:lstStyle/>
          <a:p>
            <a:pPr eaLnBrk="1" hangingPunct="1"/>
            <a:r>
              <a:rPr lang="en-US" sz="6000"/>
              <a:t>Other Profile</a:t>
            </a:r>
            <a:br>
              <a:rPr lang="en-US" sz="6000"/>
            </a:br>
            <a:r>
              <a:rPr lang="en-US" sz="6000"/>
              <a:t>Considerations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762000"/>
          </a:xfrm>
          <a:noFill/>
        </p:spPr>
        <p:txBody>
          <a:bodyPr/>
          <a:lstStyle/>
          <a:p>
            <a:pPr eaLnBrk="1" hangingPunct="1"/>
            <a:r>
              <a:rPr lang="en-US" sz="4400"/>
              <a:t>The Battle Against</a:t>
            </a:r>
          </a:p>
          <a:p>
            <a:pPr eaLnBrk="1" hangingPunct="1"/>
            <a:r>
              <a:rPr lang="en-US" sz="4400"/>
              <a:t>Nozzle Plugging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306388"/>
            <a:ext cx="9048750" cy="581025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i="1">
                <a:solidFill>
                  <a:schemeClr val="tx1"/>
                </a:solidFill>
              </a:rPr>
              <a:t>Filtration vs. Nozzle Plugging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153988" y="1328738"/>
            <a:ext cx="8685212" cy="4929187"/>
            <a:chOff x="144" y="837"/>
            <a:chExt cx="5471" cy="3105"/>
          </a:xfrm>
        </p:grpSpPr>
        <p:pic>
          <p:nvPicPr>
            <p:cNvPr id="47108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837"/>
              <a:ext cx="5471" cy="3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013" name="Rectangle 5"/>
            <p:cNvSpPr>
              <a:spLocks noChangeArrowheads="1"/>
            </p:cNvSpPr>
            <p:nvPr/>
          </p:nvSpPr>
          <p:spPr bwMode="auto">
            <a:xfrm>
              <a:off x="3576" y="1428"/>
              <a:ext cx="168" cy="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14" name="Rectangle 6"/>
            <p:cNvSpPr>
              <a:spLocks noChangeArrowheads="1"/>
            </p:cNvSpPr>
            <p:nvPr/>
          </p:nvSpPr>
          <p:spPr bwMode="auto">
            <a:xfrm>
              <a:off x="3714" y="2136"/>
              <a:ext cx="168" cy="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15" name="Rectangle 7"/>
            <p:cNvSpPr>
              <a:spLocks noChangeArrowheads="1"/>
            </p:cNvSpPr>
            <p:nvPr/>
          </p:nvSpPr>
          <p:spPr bwMode="auto">
            <a:xfrm>
              <a:off x="3624" y="2730"/>
              <a:ext cx="168" cy="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1EED6875-9663-9E45-92D5-35AFFB8C2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3292079" cy="77033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Showers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2957E456-9C3D-2145-99A9-DC3862E35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250531" cy="378737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4313" indent="-214313"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700" dirty="0"/>
              <a:t>Why Shower?</a:t>
            </a:r>
          </a:p>
          <a:p>
            <a:pPr marL="471488" lvl="1" indent="-171450"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 dirty="0"/>
              <a:t>Apply chemical</a:t>
            </a:r>
          </a:p>
          <a:p>
            <a:pPr marL="471488" lvl="1" indent="-171450"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 dirty="0"/>
              <a:t>Apply water</a:t>
            </a:r>
          </a:p>
          <a:p>
            <a:pPr marL="728663" lvl="2"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100" dirty="0"/>
              <a:t>lubricate</a:t>
            </a:r>
          </a:p>
          <a:p>
            <a:pPr marL="728663" lvl="2"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100" dirty="0"/>
              <a:t>CLEAN</a:t>
            </a:r>
          </a:p>
          <a:p>
            <a:pPr marL="942975" lvl="3" indent="-128588"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1800" dirty="0"/>
              <a:t>flushing</a:t>
            </a:r>
          </a:p>
          <a:p>
            <a:pPr marL="1157288" lvl="4" indent="-128588"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1800" dirty="0"/>
              <a:t>direct/suction</a:t>
            </a:r>
          </a:p>
          <a:p>
            <a:pPr marL="1157288" lvl="4" indent="-128588"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1800" dirty="0"/>
              <a:t>flooded nip</a:t>
            </a:r>
          </a:p>
          <a:p>
            <a:pPr marL="942975" lvl="3" indent="-128588"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1800" dirty="0"/>
              <a:t>kinetic energy</a:t>
            </a: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37FD5064-B693-954B-ADA2-E8E69DB1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066800"/>
            <a:ext cx="358497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700" dirty="0">
                <a:solidFill>
                  <a:schemeClr val="tx1"/>
                </a:solidFill>
              </a:rPr>
              <a:t> Shower Types 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-</a:t>
            </a:r>
            <a:r>
              <a:rPr lang="en-US" altLang="en-US" sz="2100" dirty="0">
                <a:solidFill>
                  <a:schemeClr val="tx1"/>
                </a:solidFill>
              </a:rPr>
              <a:t>Fan Jet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	even distribution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-Needle Jet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	apply energy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-Single Jet Scanning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135173" name="Text Box 5">
            <a:extLst>
              <a:ext uri="{FF2B5EF4-FFF2-40B4-BE49-F238E27FC236}">
                <a16:creationId xmlns:a16="http://schemas.microsoft.com/office/drawing/2014/main" id="{467698A3-76D8-7F49-AF53-7A00B1327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485344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1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Tappi</a:t>
            </a:r>
            <a:r>
              <a:rPr lang="en-US" altLang="en-US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TIP 0404-61, “Paper Machine Shower Recommendations”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4AB2AC-49BB-3060-31B9-1AD4523AF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9" t="11708" b="32959"/>
          <a:stretch/>
        </p:blipFill>
        <p:spPr>
          <a:xfrm>
            <a:off x="3276600" y="3276600"/>
            <a:ext cx="3810850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EA3D18-2946-E38E-3906-45A5AD77E0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42" b="11788"/>
          <a:stretch/>
        </p:blipFill>
        <p:spPr>
          <a:xfrm>
            <a:off x="5605300" y="4800600"/>
            <a:ext cx="3388528" cy="19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89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207963"/>
            <a:ext cx="9048750" cy="684212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i="1">
                <a:solidFill>
                  <a:schemeClr val="tx1"/>
                </a:solidFill>
              </a:rPr>
              <a:t>Brush Showers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915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463675"/>
            <a:ext cx="86248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media specification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9086" y="1182779"/>
            <a:ext cx="8648700" cy="652463"/>
          </a:xfrm>
        </p:spPr>
        <p:txBody>
          <a:bodyPr>
            <a:normAutofit/>
          </a:bodyPr>
          <a:lstStyle/>
          <a:p>
            <a:r>
              <a:rPr lang="en-US" sz="2400" dirty="0"/>
              <a:t>Nozzle orifice size defines the barrier dimension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09868" y="1866319"/>
            <a:ext cx="5602310" cy="3478414"/>
          </a:xfrm>
          <a:prstGeom prst="rect">
            <a:avLst/>
          </a:prstGeom>
          <a:ln w="47625" cmpd="thickThin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530" y="1838319"/>
            <a:ext cx="2967927" cy="4837044"/>
          </a:xfrm>
          <a:prstGeom prst="rect">
            <a:avLst/>
          </a:prstGeom>
          <a:ln w="53975" cmpd="thickThin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00748" y="5533693"/>
            <a:ext cx="584325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sz="2800" kern="0" dirty="0">
                <a:solidFill>
                  <a:srgbClr val="000090"/>
                </a:solidFill>
                <a:latin typeface="+mn-lt"/>
              </a:rPr>
              <a:t>Loading defines the frequency of service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filter’s total open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determines</a:t>
            </a:r>
            <a:r>
              <a:rPr lang="en-US" sz="2400" kern="0" dirty="0">
                <a:solidFill>
                  <a:srgbClr val="000090"/>
                </a:solidFill>
                <a:latin typeface="+mn-lt"/>
              </a:rPr>
              <a:t> the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</a:rPr>
              <a:t>Δ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</a:rPr>
              <a:t>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4233-25B6-D248-8DE6-EB1D159C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4972050" cy="971550"/>
          </a:xfrm>
        </p:spPr>
        <p:txBody>
          <a:bodyPr/>
          <a:lstStyle/>
          <a:p>
            <a:pPr>
              <a:defRPr/>
            </a:pPr>
            <a:r>
              <a:rPr lang="en-US" dirty="0"/>
              <a:t>Felt Dewatering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784F-341C-B444-B991-31C253D07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186" y="2021682"/>
            <a:ext cx="6486525" cy="4302918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err="1"/>
              <a:t>Uhle</a:t>
            </a:r>
            <a:r>
              <a:rPr lang="en-US" dirty="0"/>
              <a:t> boxes</a:t>
            </a:r>
          </a:p>
          <a:p>
            <a:pPr lvl="1">
              <a:defRPr/>
            </a:pPr>
            <a:r>
              <a:rPr lang="en-US" dirty="0"/>
              <a:t>Remove water from the felt</a:t>
            </a:r>
          </a:p>
          <a:p>
            <a:pPr lvl="1">
              <a:defRPr/>
            </a:pPr>
            <a:r>
              <a:rPr lang="en-US" dirty="0"/>
              <a:t>Help keep felts clean</a:t>
            </a:r>
          </a:p>
          <a:p>
            <a:pPr>
              <a:defRPr/>
            </a:pPr>
            <a:r>
              <a:rPr lang="en-US" dirty="0"/>
              <a:t>Vacuum is applied to felts via stationary boxes to remove water from them</a:t>
            </a:r>
          </a:p>
          <a:p>
            <a:pPr lvl="1">
              <a:defRPr/>
            </a:pPr>
            <a:r>
              <a:rPr lang="en-US" dirty="0"/>
              <a:t>Called </a:t>
            </a:r>
            <a:r>
              <a:rPr lang="en-US" dirty="0" err="1"/>
              <a:t>uhle</a:t>
            </a:r>
            <a:r>
              <a:rPr lang="en-US" dirty="0"/>
              <a:t> boxes or suction boxes</a:t>
            </a:r>
          </a:p>
          <a:p>
            <a:pPr lvl="1">
              <a:defRPr/>
            </a:pPr>
            <a:r>
              <a:rPr lang="en-US" dirty="0"/>
              <a:t>Vacuum levels are conventionally up to 15 </a:t>
            </a:r>
            <a:r>
              <a:rPr lang="en-US" dirty="0" err="1"/>
              <a:t>inHg</a:t>
            </a:r>
            <a:r>
              <a:rPr lang="en-US" dirty="0"/>
              <a:t>, but can be as high as 20+ </a:t>
            </a:r>
            <a:r>
              <a:rPr lang="en-US" dirty="0" err="1"/>
              <a:t>inHg</a:t>
            </a:r>
            <a:r>
              <a:rPr lang="en-US" dirty="0"/>
              <a:t> (highly loaded presses, heavy felts)</a:t>
            </a:r>
          </a:p>
          <a:p>
            <a:pPr lvl="1">
              <a:defRPr/>
            </a:pPr>
            <a:r>
              <a:rPr lang="en-US" dirty="0"/>
              <a:t>New, more permeable felts have lower vacuums</a:t>
            </a:r>
          </a:p>
          <a:p>
            <a:pPr>
              <a:defRPr/>
            </a:pPr>
            <a:r>
              <a:rPr lang="en-US" dirty="0"/>
              <a:t>Conventionally, presses express water from the sheet to the felt, and water is then removed from the felt at the </a:t>
            </a:r>
            <a:r>
              <a:rPr lang="en-US" dirty="0" err="1"/>
              <a:t>uhle</a:t>
            </a:r>
            <a:r>
              <a:rPr lang="en-US" dirty="0"/>
              <a:t> box</a:t>
            </a:r>
          </a:p>
          <a:p>
            <a:pPr lvl="1">
              <a:defRPr/>
            </a:pPr>
            <a:r>
              <a:rPr lang="en-US" dirty="0"/>
              <a:t>Many modern machines depend on press </a:t>
            </a:r>
            <a:r>
              <a:rPr lang="en-US" b="1" dirty="0"/>
              <a:t>nip dewatering</a:t>
            </a:r>
            <a:r>
              <a:rPr lang="en-US" dirty="0"/>
              <a:t>; water is removed from the felt at the press making </a:t>
            </a:r>
            <a:r>
              <a:rPr lang="en-US" dirty="0" err="1"/>
              <a:t>uhle</a:t>
            </a:r>
            <a:r>
              <a:rPr lang="en-US" dirty="0"/>
              <a:t> dewatering less critical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93E64-205C-6D4D-9AD4-76F42B3F4D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-12423"/>
            <a:ext cx="3505201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34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81000"/>
            <a:ext cx="6129337" cy="609600"/>
          </a:xfrm>
        </p:spPr>
        <p:txBody>
          <a:bodyPr/>
          <a:lstStyle/>
          <a:p>
            <a:pPr eaLnBrk="1" hangingPunct="1"/>
            <a:r>
              <a:rPr lang="en-US"/>
              <a:t>Traditional Uhle Sizing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09600" y="1295400"/>
            <a:ext cx="824865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285750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tx2"/>
                </a:solidFill>
                <a:effectLst/>
                <a:latin typeface="Times New Roman" pitchFamily="18" charset="0"/>
              </a:rPr>
              <a:t>Calculate dwell time for machine conditions, target moisture content.</a:t>
            </a:r>
          </a:p>
          <a:p>
            <a:pPr marL="685800" lvl="1" indent="-228600" eaLnBrk="0" hangingPunct="0">
              <a:spcBef>
                <a:spcPct val="20000"/>
              </a:spcBef>
              <a:spcAft>
                <a:spcPct val="10000"/>
              </a:spcAft>
              <a:buFontTx/>
              <a:buChar char="–"/>
            </a:pPr>
            <a:r>
              <a:rPr lang="en-US" sz="2400" dirty="0">
                <a:solidFill>
                  <a:schemeClr val="tx2"/>
                </a:solidFill>
                <a:effectLst/>
                <a:latin typeface="Times New Roman" pitchFamily="18" charset="0"/>
              </a:rPr>
              <a:t>First press: .8 - .7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itchFamily="18" charset="0"/>
              </a:rPr>
              <a:t>lb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itchFamily="18" charset="0"/>
              </a:rPr>
              <a:t> H</a:t>
            </a:r>
            <a:r>
              <a:rPr lang="en-US" sz="2400" baseline="-25000" dirty="0">
                <a:solidFill>
                  <a:schemeClr val="tx2"/>
                </a:solidFill>
                <a:effectLst/>
                <a:latin typeface="Times New Roman" pitchFamily="18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itchFamily="18" charset="0"/>
              </a:rPr>
              <a:t>O/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itchFamily="18" charset="0"/>
              </a:rPr>
              <a:t>lb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itchFamily="18" charset="0"/>
              </a:rPr>
              <a:t> felt</a:t>
            </a:r>
          </a:p>
          <a:p>
            <a:pPr marL="685800" lvl="1" indent="-228600" eaLnBrk="0" hangingPunct="0">
              <a:spcBef>
                <a:spcPct val="20000"/>
              </a:spcBef>
              <a:spcAft>
                <a:spcPct val="10000"/>
              </a:spcAft>
              <a:buFontTx/>
              <a:buChar char="–"/>
            </a:pPr>
            <a:r>
              <a:rPr lang="en-US" sz="2400" dirty="0">
                <a:solidFill>
                  <a:schemeClr val="tx2"/>
                </a:solidFill>
                <a:effectLst/>
                <a:latin typeface="Times New Roman" pitchFamily="18" charset="0"/>
              </a:rPr>
              <a:t>Second press: .7 - .62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itchFamily="18" charset="0"/>
              </a:rPr>
              <a:t>lb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itchFamily="18" charset="0"/>
              </a:rPr>
              <a:t> H</a:t>
            </a:r>
            <a:r>
              <a:rPr lang="en-US" sz="2400" baseline="-25000" dirty="0">
                <a:solidFill>
                  <a:schemeClr val="tx2"/>
                </a:solidFill>
                <a:effectLst/>
                <a:latin typeface="Times New Roman" pitchFamily="18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itchFamily="18" charset="0"/>
              </a:rPr>
              <a:t>O/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itchFamily="18" charset="0"/>
              </a:rPr>
              <a:t>lb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itchFamily="18" charset="0"/>
              </a:rPr>
              <a:t> felt</a:t>
            </a:r>
          </a:p>
          <a:p>
            <a:pPr marL="685800" lvl="1" indent="-228600" eaLnBrk="0" hangingPunct="0">
              <a:spcBef>
                <a:spcPct val="20000"/>
              </a:spcBef>
              <a:spcAft>
                <a:spcPct val="10000"/>
              </a:spcAft>
              <a:buFontTx/>
              <a:buChar char="–"/>
            </a:pPr>
            <a:r>
              <a:rPr lang="en-US" sz="2400" dirty="0">
                <a:solidFill>
                  <a:schemeClr val="tx2"/>
                </a:solidFill>
                <a:effectLst/>
                <a:latin typeface="Times New Roman" pitchFamily="18" charset="0"/>
              </a:rPr>
              <a:t>Third press: .6 - .54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itchFamily="18" charset="0"/>
              </a:rPr>
              <a:t>lb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itchFamily="18" charset="0"/>
              </a:rPr>
              <a:t> H</a:t>
            </a:r>
            <a:r>
              <a:rPr lang="en-US" sz="2400" baseline="-25000" dirty="0">
                <a:solidFill>
                  <a:schemeClr val="tx2"/>
                </a:solidFill>
                <a:effectLst/>
                <a:latin typeface="Times New Roman" pitchFamily="18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itchFamily="18" charset="0"/>
              </a:rPr>
              <a:t>O/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itchFamily="18" charset="0"/>
              </a:rPr>
              <a:t>lb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itchFamily="18" charset="0"/>
              </a:rPr>
              <a:t> felt</a:t>
            </a:r>
          </a:p>
          <a:p>
            <a:pPr marL="685800" lvl="1" indent="-228600" eaLnBrk="0" hangingPunct="0">
              <a:spcBef>
                <a:spcPct val="20000"/>
              </a:spcBef>
              <a:spcAft>
                <a:spcPct val="10000"/>
              </a:spcAft>
            </a:pPr>
            <a:r>
              <a:rPr lang="en-US" sz="2400" b="1" dirty="0">
                <a:solidFill>
                  <a:schemeClr val="tx2"/>
                </a:solidFill>
                <a:effectLst/>
                <a:latin typeface="Geneva"/>
              </a:rPr>
              <a:t>F2 = 1.23 • F1^(.819) • Q^(-.024) •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Geneva"/>
              </a:rPr>
              <a:t>dP</a:t>
            </a:r>
            <a:r>
              <a:rPr lang="en-US" sz="2400" b="1" dirty="0">
                <a:solidFill>
                  <a:schemeClr val="tx2"/>
                </a:solidFill>
                <a:effectLst/>
                <a:latin typeface="Geneva"/>
              </a:rPr>
              <a:t>^(-.124) • D^(-.096)</a:t>
            </a:r>
          </a:p>
          <a:p>
            <a:pPr marL="685800" lvl="1" indent="-228600" eaLnBrk="0" hangingPunct="0">
              <a:spcBef>
                <a:spcPct val="20000"/>
              </a:spcBef>
              <a:spcAft>
                <a:spcPct val="10000"/>
              </a:spcAft>
            </a:pPr>
            <a:r>
              <a:rPr lang="en-US" sz="2400" b="1" dirty="0">
                <a:solidFill>
                  <a:schemeClr val="tx2"/>
                </a:solidFill>
                <a:latin typeface="Geneva"/>
              </a:rPr>
              <a:t>NOTE: this equation was determined empirically and felts have changed radically. It can be used only for rough estimates of dewatering</a:t>
            </a:r>
            <a:endParaRPr lang="en-US" sz="2400" dirty="0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</a:pPr>
            <a:endParaRPr lang="en-US" sz="1200" dirty="0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tx2"/>
                </a:solidFill>
                <a:effectLst/>
                <a:latin typeface="Times New Roman" pitchFamily="18" charset="0"/>
              </a:rPr>
              <a:t>Calculate airflows with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itchFamily="18" charset="0"/>
              </a:rPr>
              <a:t>Decrosta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itchFamily="18" charset="0"/>
              </a:rPr>
              <a:t> equation. (still gives a reasonable estimate of airflow)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777875" y="1212850"/>
            <a:ext cx="7326313" cy="5092700"/>
            <a:chOff x="710" y="955"/>
            <a:chExt cx="4615" cy="3208"/>
          </a:xfrm>
        </p:grpSpPr>
        <p:grpSp>
          <p:nvGrpSpPr>
            <p:cNvPr id="2053" name="Group 3"/>
            <p:cNvGrpSpPr>
              <a:grpSpLocks/>
            </p:cNvGrpSpPr>
            <p:nvPr/>
          </p:nvGrpSpPr>
          <p:grpSpPr bwMode="auto">
            <a:xfrm>
              <a:off x="710" y="955"/>
              <a:ext cx="4585" cy="1212"/>
              <a:chOff x="720" y="1152"/>
              <a:chExt cx="4585" cy="1212"/>
            </a:xfrm>
          </p:grpSpPr>
          <p:sp>
            <p:nvSpPr>
              <p:cNvPr id="2066" name="Rectangle 4"/>
              <p:cNvSpPr>
                <a:spLocks noChangeArrowheads="1"/>
              </p:cNvSpPr>
              <p:nvPr/>
            </p:nvSpPr>
            <p:spPr bwMode="auto">
              <a:xfrm>
                <a:off x="720" y="1584"/>
                <a:ext cx="703" cy="4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4800" b="1">
                    <a:effectLst/>
                  </a:rPr>
                  <a:t>V =</a:t>
                </a:r>
              </a:p>
            </p:txBody>
          </p:sp>
          <p:grpSp>
            <p:nvGrpSpPr>
              <p:cNvPr id="2067" name="Group 5"/>
              <p:cNvGrpSpPr>
                <a:grpSpLocks/>
              </p:cNvGrpSpPr>
              <p:nvPr/>
            </p:nvGrpSpPr>
            <p:grpSpPr bwMode="auto">
              <a:xfrm>
                <a:off x="2736" y="1776"/>
                <a:ext cx="858" cy="588"/>
                <a:chOff x="2872" y="1680"/>
                <a:chExt cx="858" cy="588"/>
              </a:xfrm>
            </p:grpSpPr>
            <p:sp>
              <p:nvSpPr>
                <p:cNvPr id="2076" name="Rectangle 6"/>
                <p:cNvSpPr>
                  <a:spLocks noChangeArrowheads="1"/>
                </p:cNvSpPr>
                <p:nvPr/>
              </p:nvSpPr>
              <p:spPr bwMode="auto">
                <a:xfrm>
                  <a:off x="2872" y="1824"/>
                  <a:ext cx="344" cy="33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lnSpc>
                      <a:spcPct val="90000"/>
                    </a:lnSpc>
                  </a:pPr>
                  <a:r>
                    <a:rPr lang="en-US" sz="3200" b="1">
                      <a:effectLst/>
                    </a:rPr>
                    <a:t>m</a:t>
                  </a:r>
                </a:p>
              </p:txBody>
            </p:sp>
            <p:sp>
              <p:nvSpPr>
                <p:cNvPr id="2077" name="Rectangle 7"/>
                <p:cNvSpPr>
                  <a:spLocks noChangeArrowheads="1"/>
                </p:cNvSpPr>
                <p:nvPr/>
              </p:nvSpPr>
              <p:spPr bwMode="auto">
                <a:xfrm>
                  <a:off x="3168" y="1680"/>
                  <a:ext cx="562" cy="33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lnSpc>
                      <a:spcPct val="90000"/>
                    </a:lnSpc>
                  </a:pPr>
                  <a:r>
                    <a:rPr lang="en-US" sz="3200" b="1">
                      <a:effectLst/>
                    </a:rPr>
                    <a:t>.</a:t>
                  </a:r>
                  <a:r>
                    <a:rPr lang="en-US" sz="2800" b="1">
                      <a:effectLst/>
                    </a:rPr>
                    <a:t>628</a:t>
                  </a:r>
                  <a:endParaRPr lang="en-US" sz="3200" b="1">
                    <a:effectLst/>
                  </a:endParaRPr>
                </a:p>
              </p:txBody>
            </p:sp>
            <p:sp>
              <p:nvSpPr>
                <p:cNvPr id="2078" name="Rectangle 8"/>
                <p:cNvSpPr>
                  <a:spLocks noChangeArrowheads="1"/>
                </p:cNvSpPr>
                <p:nvPr/>
              </p:nvSpPr>
              <p:spPr bwMode="auto">
                <a:xfrm>
                  <a:off x="3120" y="1968"/>
                  <a:ext cx="378" cy="3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lnSpc>
                      <a:spcPct val="90000"/>
                    </a:lnSpc>
                  </a:pPr>
                  <a:r>
                    <a:rPr lang="en-US" sz="2800" b="1">
                      <a:effectLst/>
                    </a:rPr>
                    <a:t>p1</a:t>
                  </a:r>
                </a:p>
              </p:txBody>
            </p:sp>
          </p:grpSp>
          <p:grpSp>
            <p:nvGrpSpPr>
              <p:cNvPr id="2068" name="Group 9"/>
              <p:cNvGrpSpPr>
                <a:grpSpLocks/>
              </p:cNvGrpSpPr>
              <p:nvPr/>
            </p:nvGrpSpPr>
            <p:grpSpPr bwMode="auto">
              <a:xfrm>
                <a:off x="1440" y="1152"/>
                <a:ext cx="3865" cy="636"/>
                <a:chOff x="1440" y="1152"/>
                <a:chExt cx="3865" cy="636"/>
              </a:xfrm>
            </p:grpSpPr>
            <p:sp>
              <p:nvSpPr>
                <p:cNvPr id="206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40" y="1344"/>
                  <a:ext cx="3408" cy="36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sz="3600" b="1">
                      <a:effectLst/>
                    </a:rPr>
                    <a:t>.069 </a:t>
                  </a:r>
                  <a:r>
                    <a:rPr lang="en-US" sz="2400" b="1">
                      <a:effectLst/>
                    </a:rPr>
                    <a:t>x</a:t>
                  </a:r>
                  <a:r>
                    <a:rPr lang="en-US" sz="3600" b="1">
                      <a:effectLst/>
                    </a:rPr>
                    <a:t> </a:t>
                  </a:r>
                  <a:r>
                    <a:rPr lang="en-US" sz="3600" b="1">
                      <a:effectLst/>
                      <a:latin typeface="Symbol" pitchFamily="18" charset="2"/>
                    </a:rPr>
                    <a:t>D</a:t>
                  </a:r>
                  <a:r>
                    <a:rPr lang="en-US" sz="3600" b="1">
                      <a:effectLst/>
                    </a:rPr>
                    <a:t>P      </a:t>
                  </a:r>
                  <a:r>
                    <a:rPr lang="en-US" sz="2400" b="1">
                      <a:effectLst/>
                    </a:rPr>
                    <a:t>x</a:t>
                  </a:r>
                  <a:r>
                    <a:rPr lang="en-US" sz="3600" b="1">
                      <a:effectLst/>
                    </a:rPr>
                    <a:t> t     </a:t>
                  </a:r>
                  <a:r>
                    <a:rPr lang="en-US" sz="2400" b="1">
                      <a:effectLst/>
                    </a:rPr>
                    <a:t>x</a:t>
                  </a:r>
                  <a:r>
                    <a:rPr lang="en-US" sz="3600" b="1">
                      <a:effectLst/>
                    </a:rPr>
                    <a:t> perm</a:t>
                  </a:r>
                </a:p>
              </p:txBody>
            </p:sp>
            <p:sp>
              <p:nvSpPr>
                <p:cNvPr id="179211" name="Line 11"/>
                <p:cNvSpPr>
                  <a:spLocks noChangeShapeType="1"/>
                </p:cNvSpPr>
                <p:nvPr/>
              </p:nvSpPr>
              <p:spPr bwMode="auto">
                <a:xfrm>
                  <a:off x="1488" y="1776"/>
                  <a:ext cx="37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071" name="Group 12"/>
                <p:cNvGrpSpPr>
                  <a:grpSpLocks/>
                </p:cNvGrpSpPr>
                <p:nvPr/>
              </p:nvGrpSpPr>
              <p:grpSpPr bwMode="auto">
                <a:xfrm>
                  <a:off x="2688" y="1152"/>
                  <a:ext cx="2617" cy="636"/>
                  <a:chOff x="2688" y="1152"/>
                  <a:chExt cx="2617" cy="636"/>
                </a:xfrm>
              </p:grpSpPr>
              <p:sp>
                <p:nvSpPr>
                  <p:cNvPr id="207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200"/>
                    <a:ext cx="553" cy="30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>
                      <a:lnSpc>
                        <a:spcPct val="90000"/>
                      </a:lnSpc>
                    </a:pPr>
                    <a:r>
                      <a:rPr lang="en-US" sz="2800" b="1">
                        <a:effectLst/>
                      </a:rPr>
                      <a:t>.476</a:t>
                    </a:r>
                  </a:p>
                </p:txBody>
              </p:sp>
              <p:sp>
                <p:nvSpPr>
                  <p:cNvPr id="207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152"/>
                    <a:ext cx="446" cy="36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>
                      <a:lnSpc>
                        <a:spcPct val="90000"/>
                      </a:lnSpc>
                    </a:pPr>
                    <a:r>
                      <a:rPr lang="en-US" sz="3600" b="1">
                        <a:effectLst/>
                      </a:rPr>
                      <a:t>.</a:t>
                    </a:r>
                    <a:r>
                      <a:rPr lang="en-US" sz="2800" b="1">
                        <a:effectLst/>
                      </a:rPr>
                      <a:t>11</a:t>
                    </a:r>
                    <a:endParaRPr lang="en-US" sz="3600" b="1">
                      <a:effectLst/>
                    </a:endParaRPr>
                  </a:p>
                </p:txBody>
              </p:sp>
              <p:sp>
                <p:nvSpPr>
                  <p:cNvPr id="207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1200"/>
                    <a:ext cx="553" cy="30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>
                      <a:lnSpc>
                        <a:spcPct val="90000"/>
                      </a:lnSpc>
                    </a:pPr>
                    <a:r>
                      <a:rPr lang="en-US" sz="2800" b="1">
                        <a:effectLst/>
                      </a:rPr>
                      <a:t>.916</a:t>
                    </a:r>
                    <a:endParaRPr lang="en-US" sz="3600" b="1">
                      <a:effectLst/>
                    </a:endParaRPr>
                  </a:p>
                </p:txBody>
              </p:sp>
              <p:sp>
                <p:nvSpPr>
                  <p:cNvPr id="207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488"/>
                    <a:ext cx="253" cy="30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>
                      <a:lnSpc>
                        <a:spcPct val="90000"/>
                      </a:lnSpc>
                    </a:pPr>
                    <a:r>
                      <a:rPr lang="en-US" sz="2800" b="1">
                        <a:effectLst/>
                      </a:rPr>
                      <a:t>d</a:t>
                    </a:r>
                  </a:p>
                </p:txBody>
              </p:sp>
            </p:grpSp>
          </p:grpSp>
        </p:grpSp>
        <p:grpSp>
          <p:nvGrpSpPr>
            <p:cNvPr id="2054" name="Group 17"/>
            <p:cNvGrpSpPr>
              <a:grpSpLocks/>
            </p:cNvGrpSpPr>
            <p:nvPr/>
          </p:nvGrpSpPr>
          <p:grpSpPr bwMode="auto">
            <a:xfrm>
              <a:off x="717" y="2052"/>
              <a:ext cx="4608" cy="1369"/>
              <a:chOff x="768" y="2352"/>
              <a:chExt cx="4608" cy="1369"/>
            </a:xfrm>
          </p:grpSpPr>
          <p:sp>
            <p:nvSpPr>
              <p:cNvPr id="2059" name="Rectangle 18"/>
              <p:cNvSpPr>
                <a:spLocks noChangeArrowheads="1"/>
              </p:cNvSpPr>
              <p:nvPr/>
            </p:nvSpPr>
            <p:spPr bwMode="auto">
              <a:xfrm>
                <a:off x="768" y="3024"/>
                <a:ext cx="703" cy="4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4800" b="1">
                    <a:effectLst/>
                  </a:rPr>
                  <a:t>V =</a:t>
                </a:r>
              </a:p>
            </p:txBody>
          </p:sp>
          <p:grpSp>
            <p:nvGrpSpPr>
              <p:cNvPr id="2060" name="Group 19"/>
              <p:cNvGrpSpPr>
                <a:grpSpLocks/>
              </p:cNvGrpSpPr>
              <p:nvPr/>
            </p:nvGrpSpPr>
            <p:grpSpPr bwMode="auto">
              <a:xfrm>
                <a:off x="3360" y="3312"/>
                <a:ext cx="532" cy="409"/>
                <a:chOff x="2880" y="3024"/>
                <a:chExt cx="532" cy="409"/>
              </a:xfrm>
            </p:grpSpPr>
            <p:sp>
              <p:nvSpPr>
                <p:cNvPr id="2064" name="Rectangle 20"/>
                <p:cNvSpPr>
                  <a:spLocks noChangeArrowheads="1"/>
                </p:cNvSpPr>
                <p:nvPr/>
              </p:nvSpPr>
              <p:spPr bwMode="auto">
                <a:xfrm>
                  <a:off x="2880" y="3024"/>
                  <a:ext cx="344" cy="33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lnSpc>
                      <a:spcPct val="90000"/>
                    </a:lnSpc>
                  </a:pPr>
                  <a:r>
                    <a:rPr lang="en-US" sz="3200" b="1">
                      <a:effectLst/>
                    </a:rPr>
                    <a:t>m</a:t>
                  </a:r>
                </a:p>
              </p:txBody>
            </p:sp>
            <p:sp>
              <p:nvSpPr>
                <p:cNvPr id="2065" name="Rectangle 21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340" cy="2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lnSpc>
                      <a:spcPct val="90000"/>
                    </a:lnSpc>
                  </a:pPr>
                  <a:r>
                    <a:rPr lang="en-US" sz="2400" b="1">
                      <a:effectLst/>
                    </a:rPr>
                    <a:t>p1</a:t>
                  </a:r>
                  <a:endParaRPr lang="en-US" sz="7200" b="1">
                    <a:effectLst/>
                  </a:endParaRPr>
                </a:p>
              </p:txBody>
            </p:sp>
          </p:grpSp>
          <p:sp>
            <p:nvSpPr>
              <p:cNvPr id="179222" name="Line 22"/>
              <p:cNvSpPr>
                <a:spLocks noChangeShapeType="1"/>
              </p:cNvSpPr>
              <p:nvPr/>
            </p:nvSpPr>
            <p:spPr bwMode="auto">
              <a:xfrm flipV="1">
                <a:off x="2160" y="3264"/>
                <a:ext cx="32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2" name="Text Box 23"/>
              <p:cNvSpPr txBox="1">
                <a:spLocks noChangeArrowheads="1"/>
              </p:cNvSpPr>
              <p:nvPr/>
            </p:nvSpPr>
            <p:spPr bwMode="auto">
              <a:xfrm>
                <a:off x="1584" y="2352"/>
                <a:ext cx="3792" cy="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8800" b="1">
                    <a:effectLst/>
                  </a:rPr>
                  <a:t>  </a:t>
                </a:r>
                <a:r>
                  <a:rPr lang="en-US" sz="3700" b="1">
                    <a:effectLst/>
                    <a:latin typeface="Symbol" pitchFamily="18" charset="2"/>
                  </a:rPr>
                  <a:t>D</a:t>
                </a:r>
                <a:r>
                  <a:rPr lang="en-US" sz="3700" b="1">
                    <a:effectLst/>
                  </a:rPr>
                  <a:t>P</a:t>
                </a:r>
                <a:r>
                  <a:rPr lang="en-US" sz="8800" b="1">
                    <a:effectLst/>
                  </a:rPr>
                  <a:t>  </a:t>
                </a:r>
                <a:r>
                  <a:rPr lang="en-US" sz="2400" b="1">
                    <a:effectLst/>
                  </a:rPr>
                  <a:t>t</a:t>
                </a:r>
                <a:r>
                  <a:rPr lang="en-US" sz="8800" b="1">
                    <a:effectLst/>
                  </a:rPr>
                  <a:t>  </a:t>
                </a:r>
                <a:r>
                  <a:rPr lang="en-US" sz="9600" b="1">
                    <a:effectLst/>
                  </a:rPr>
                  <a:t>perm</a:t>
                </a:r>
                <a:endParaRPr lang="en-US" sz="8800" b="1">
                  <a:effectLst/>
                </a:endParaRPr>
              </a:p>
            </p:txBody>
          </p:sp>
          <p:sp>
            <p:nvSpPr>
              <p:cNvPr id="2063" name="Rectangle 24"/>
              <p:cNvSpPr>
                <a:spLocks noChangeArrowheads="1"/>
              </p:cNvSpPr>
              <p:nvPr/>
            </p:nvSpPr>
            <p:spPr bwMode="auto">
              <a:xfrm>
                <a:off x="2928" y="2928"/>
                <a:ext cx="204" cy="21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b="1">
                    <a:effectLst/>
                  </a:rPr>
                  <a:t>d</a:t>
                </a:r>
              </a:p>
            </p:txBody>
          </p:sp>
        </p:grpSp>
        <p:grpSp>
          <p:nvGrpSpPr>
            <p:cNvPr id="2055" name="Group 25"/>
            <p:cNvGrpSpPr>
              <a:grpSpLocks/>
            </p:cNvGrpSpPr>
            <p:nvPr/>
          </p:nvGrpSpPr>
          <p:grpSpPr bwMode="auto">
            <a:xfrm>
              <a:off x="1438" y="3547"/>
              <a:ext cx="3116" cy="616"/>
              <a:chOff x="517" y="3434"/>
              <a:chExt cx="3116" cy="616"/>
            </a:xfrm>
          </p:grpSpPr>
          <p:graphicFrame>
            <p:nvGraphicFramePr>
              <p:cNvPr id="2050" name="Object 26"/>
              <p:cNvGraphicFramePr>
                <a:graphicFrameLocks noChangeAspect="1"/>
              </p:cNvGraphicFramePr>
              <p:nvPr/>
            </p:nvGraphicFramePr>
            <p:xfrm>
              <a:off x="1820" y="3511"/>
              <a:ext cx="1641" cy="5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736560" imgH="241200" progId="Equation.3">
                      <p:embed/>
                    </p:oleObj>
                  </mc:Choice>
                  <mc:Fallback>
                    <p:oleObj name="Equation" r:id="rId2" imgW="736560" imgH="241200" progId="Equation.3">
                      <p:embed/>
                      <p:pic>
                        <p:nvPicPr>
                          <p:cNvPr id="205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0" y="3511"/>
                            <a:ext cx="1641" cy="53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6" name="Text Box 27"/>
              <p:cNvSpPr txBox="1">
                <a:spLocks noChangeArrowheads="1"/>
              </p:cNvSpPr>
              <p:nvPr/>
            </p:nvSpPr>
            <p:spPr bwMode="auto">
              <a:xfrm>
                <a:off x="517" y="3703"/>
                <a:ext cx="1572" cy="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800" b="1">
                    <a:effectLst/>
                  </a:rPr>
                  <a:t>Just like</a:t>
                </a:r>
              </a:p>
            </p:txBody>
          </p:sp>
          <p:sp>
            <p:nvSpPr>
              <p:cNvPr id="179228" name="AutoShape 28"/>
              <p:cNvSpPr>
                <a:spLocks/>
              </p:cNvSpPr>
              <p:nvPr/>
            </p:nvSpPr>
            <p:spPr bwMode="auto">
              <a:xfrm>
                <a:off x="3372" y="3434"/>
                <a:ext cx="261" cy="576"/>
              </a:xfrm>
              <a:prstGeom prst="rightBrace">
                <a:avLst>
                  <a:gd name="adj1" fmla="val 18391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9229" name="AutoShape 29"/>
              <p:cNvSpPr>
                <a:spLocks/>
              </p:cNvSpPr>
              <p:nvPr/>
            </p:nvSpPr>
            <p:spPr bwMode="auto">
              <a:xfrm>
                <a:off x="631" y="3485"/>
                <a:ext cx="227" cy="565"/>
              </a:xfrm>
              <a:prstGeom prst="leftBrace">
                <a:avLst>
                  <a:gd name="adj1" fmla="val 20742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2" name="Rectangle 30"/>
          <p:cNvSpPr>
            <a:spLocks noGrp="1" noChangeArrowheads="1"/>
          </p:cNvSpPr>
          <p:nvPr>
            <p:ph type="title"/>
          </p:nvPr>
        </p:nvSpPr>
        <p:spPr>
          <a:xfrm>
            <a:off x="381000" y="23037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/>
              <a:t>Decrosta</a:t>
            </a:r>
            <a:r>
              <a:rPr lang="en-US" dirty="0"/>
              <a:t> Airflow Equation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9088" y="381000"/>
            <a:ext cx="2797175" cy="666750"/>
          </a:xfrm>
          <a:noFill/>
        </p:spPr>
        <p:txBody>
          <a:bodyPr wrap="none" lIns="71438" tIns="28575" rIns="71438" bIns="28575" anchor="t">
            <a:spAutoFit/>
          </a:bodyPr>
          <a:lstStyle/>
          <a:p>
            <a:pPr eaLnBrk="1" hangingPunct="1"/>
            <a:r>
              <a:rPr lang="en-US" sz="4000"/>
              <a:t>Dwell Time</a:t>
            </a:r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455613" y="3048000"/>
            <a:ext cx="8075612" cy="1166813"/>
            <a:chOff x="287" y="2360"/>
            <a:chExt cx="5087" cy="735"/>
          </a:xfrm>
        </p:grpSpPr>
        <p:sp>
          <p:nvSpPr>
            <p:cNvPr id="55301" name="Rectangle 4"/>
            <p:cNvSpPr>
              <a:spLocks noChangeArrowheads="1"/>
            </p:cNvSpPr>
            <p:nvPr/>
          </p:nvSpPr>
          <p:spPr bwMode="auto">
            <a:xfrm>
              <a:off x="287" y="2511"/>
              <a:ext cx="380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4775" tIns="52388" rIns="104775" bIns="52388">
              <a:spAutoFit/>
            </a:bodyPr>
            <a:lstStyle/>
            <a:p>
              <a:pPr defTabSz="1033463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3600" b="1">
                  <a:effectLst/>
                </a:rPr>
                <a:t>= </a:t>
              </a:r>
            </a:p>
          </p:txBody>
        </p:sp>
        <p:grpSp>
          <p:nvGrpSpPr>
            <p:cNvPr id="55302" name="Group 5"/>
            <p:cNvGrpSpPr>
              <a:grpSpLocks/>
            </p:cNvGrpSpPr>
            <p:nvPr/>
          </p:nvGrpSpPr>
          <p:grpSpPr bwMode="auto">
            <a:xfrm>
              <a:off x="657" y="2360"/>
              <a:ext cx="4717" cy="735"/>
              <a:chOff x="657" y="2360"/>
              <a:chExt cx="4717" cy="735"/>
            </a:xfrm>
          </p:grpSpPr>
          <p:sp>
            <p:nvSpPr>
              <p:cNvPr id="55303" name="Rectangle 6"/>
              <p:cNvSpPr>
                <a:spLocks noChangeArrowheads="1"/>
              </p:cNvSpPr>
              <p:nvPr/>
            </p:nvSpPr>
            <p:spPr bwMode="auto">
              <a:xfrm>
                <a:off x="814" y="2360"/>
                <a:ext cx="4560" cy="3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04775" tIns="52388" rIns="104775" bIns="52388">
                <a:spAutoFit/>
              </a:bodyPr>
              <a:lstStyle/>
              <a:p>
                <a:pPr defTabSz="1033463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3200" b="1">
                    <a:effectLst/>
                  </a:rPr>
                  <a:t>5 </a:t>
                </a:r>
                <a:r>
                  <a:rPr lang="en-US" sz="2000" b="1">
                    <a:effectLst/>
                  </a:rPr>
                  <a:t>x</a:t>
                </a:r>
                <a:r>
                  <a:rPr lang="en-US" sz="3200" b="1">
                    <a:effectLst/>
                  </a:rPr>
                  <a:t> </a:t>
                </a:r>
                <a:r>
                  <a:rPr lang="en-US" sz="3200" b="1" i="1">
                    <a:effectLst/>
                  </a:rPr>
                  <a:t>no. of slots </a:t>
                </a:r>
                <a:r>
                  <a:rPr lang="en-US" sz="2000" b="1">
                    <a:effectLst/>
                  </a:rPr>
                  <a:t>x </a:t>
                </a:r>
                <a:r>
                  <a:rPr lang="en-US" sz="3200" b="1" i="1">
                    <a:effectLst/>
                  </a:rPr>
                  <a:t>slot width</a:t>
                </a:r>
                <a:r>
                  <a:rPr lang="en-US" sz="3200" b="1">
                    <a:effectLst/>
                  </a:rPr>
                  <a:t> (inches)</a:t>
                </a:r>
              </a:p>
            </p:txBody>
          </p:sp>
          <p:sp>
            <p:nvSpPr>
              <p:cNvPr id="55304" name="Rectangle 7"/>
              <p:cNvSpPr>
                <a:spLocks noChangeArrowheads="1"/>
              </p:cNvSpPr>
              <p:nvPr/>
            </p:nvSpPr>
            <p:spPr bwMode="auto">
              <a:xfrm>
                <a:off x="2285" y="2753"/>
                <a:ext cx="1757" cy="3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04775" tIns="52388" rIns="104775" bIns="52388">
                <a:spAutoFit/>
              </a:bodyPr>
              <a:lstStyle/>
              <a:p>
                <a:pPr defTabSz="1033463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3200" b="1" i="1">
                    <a:effectLst/>
                  </a:rPr>
                  <a:t>speed</a:t>
                </a:r>
                <a:r>
                  <a:rPr lang="en-US" sz="3200" b="1">
                    <a:effectLst/>
                  </a:rPr>
                  <a:t> (fpm)</a:t>
                </a:r>
              </a:p>
            </p:txBody>
          </p:sp>
          <p:sp>
            <p:nvSpPr>
              <p:cNvPr id="180232" name="Line 8"/>
              <p:cNvSpPr>
                <a:spLocks noChangeShapeType="1"/>
              </p:cNvSpPr>
              <p:nvPr/>
            </p:nvSpPr>
            <p:spPr bwMode="auto">
              <a:xfrm>
                <a:off x="657" y="2719"/>
                <a:ext cx="46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5300" name="Rectangle 9"/>
          <p:cNvSpPr>
            <a:spLocks noChangeArrowheads="1"/>
          </p:cNvSpPr>
          <p:nvPr/>
        </p:nvSpPr>
        <p:spPr bwMode="auto">
          <a:xfrm>
            <a:off x="2598738" y="1838325"/>
            <a:ext cx="4310062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4775" tIns="52388" rIns="104775" bIns="52388">
            <a:spAutoFit/>
          </a:bodyPr>
          <a:lstStyle/>
          <a:p>
            <a:pPr defTabSz="1033463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200" b="1">
                <a:effectLst/>
              </a:rPr>
              <a:t>dwell time (seconds)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09588"/>
            <a:ext cx="4648200" cy="898525"/>
          </a:xfrm>
        </p:spPr>
        <p:txBody>
          <a:bodyPr/>
          <a:lstStyle/>
          <a:p>
            <a:pPr eaLnBrk="1" hangingPunct="1"/>
            <a:r>
              <a:rPr lang="en-US" dirty="0"/>
              <a:t>Pipe Sizing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338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/>
              <a:t>Air Velocity limit: pressure drop across pipe is less than 2 in.- H</a:t>
            </a:r>
            <a:r>
              <a:rPr lang="en-US" sz="3600" baseline="-25000"/>
              <a:t>2</a:t>
            </a:r>
            <a:r>
              <a:rPr lang="en-US" sz="3600"/>
              <a:t>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/>
              <a:t>&lt;3000 fpm before separator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/>
              <a:t>&lt;5000 fpm after separator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/>
              <a:t>&lt;500 fpm in separator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/>
          </a:p>
          <a:p>
            <a:pPr eaLnBrk="1" hangingPunct="1">
              <a:lnSpc>
                <a:spcPct val="90000"/>
              </a:lnSpc>
            </a:pPr>
            <a:r>
              <a:rPr lang="en-US" sz="3600"/>
              <a:t>Structure: maximum stress below 16,000 psi</a:t>
            </a:r>
          </a:p>
          <a:p>
            <a:pPr eaLnBrk="1" hangingPunct="1">
              <a:lnSpc>
                <a:spcPct val="90000"/>
              </a:lnSpc>
            </a:pPr>
            <a:endParaRPr lang="en-US" sz="3600"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457200"/>
            <a:ext cx="2936875" cy="588963"/>
          </a:xfrm>
        </p:spPr>
        <p:txBody>
          <a:bodyPr/>
          <a:lstStyle/>
          <a:p>
            <a:pPr eaLnBrk="1" hangingPunct="1"/>
            <a:r>
              <a:rPr lang="en-US" dirty="0"/>
              <a:t>Slot Width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349375"/>
            <a:ext cx="8299450" cy="38195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/>
              <a:t>Dwell time is the ONLY effect of slot width:</a:t>
            </a:r>
          </a:p>
          <a:p>
            <a:pPr lvl="1" eaLnBrk="1" hangingPunct="1"/>
            <a:r>
              <a:rPr lang="en-US"/>
              <a:t>1 x 1” = 2 x 1/2” </a:t>
            </a:r>
            <a:r>
              <a:rPr lang="en-US" i="1"/>
              <a:t>FOR DEWATERING</a:t>
            </a:r>
            <a:endParaRPr lang="en-US"/>
          </a:p>
          <a:p>
            <a:pPr eaLnBrk="1" hangingPunct="1"/>
            <a:r>
              <a:rPr lang="en-US"/>
              <a:t>More narrow slots are better than fewer wide slots: felt wear</a:t>
            </a:r>
          </a:p>
          <a:p>
            <a:pPr eaLnBrk="1" hangingPunct="1"/>
            <a:r>
              <a:rPr lang="en-US"/>
              <a:t>Fewer wider slots are less likely to plug</a:t>
            </a:r>
          </a:p>
          <a:p>
            <a:pPr eaLnBrk="1" hangingPunct="1"/>
            <a:r>
              <a:rPr lang="en-US"/>
              <a:t>“Break to atmosphere” between slots doesn’t matter.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>
            <a:extLst>
              <a:ext uri="{FF2B5EF4-FFF2-40B4-BE49-F238E27FC236}">
                <a16:creationId xmlns:a16="http://schemas.microsoft.com/office/drawing/2014/main" id="{D69C1105-D985-6545-85A8-0C5FF7F3C2B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8" name="Text Box 3">
            <a:extLst>
              <a:ext uri="{FF2B5EF4-FFF2-40B4-BE49-F238E27FC236}">
                <a16:creationId xmlns:a16="http://schemas.microsoft.com/office/drawing/2014/main" id="{AF289F4A-29DA-E148-88A9-0B331B817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5216" y="1029891"/>
            <a:ext cx="5553075" cy="314325"/>
          </a:xfrm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altLang="en-US" sz="2400" i="1">
                <a:solidFill>
                  <a:srgbClr val="FF3300"/>
                </a:solidFill>
              </a:rPr>
              <a:t>Wear Surface Materials</a:t>
            </a:r>
            <a:endParaRPr lang="en-US" altLang="en-US" sz="2400"/>
          </a:p>
        </p:txBody>
      </p:sp>
      <p:sp>
        <p:nvSpPr>
          <p:cNvPr id="209924" name="Rectangle 4">
            <a:extLst>
              <a:ext uri="{FF2B5EF4-FFF2-40B4-BE49-F238E27FC236}">
                <a16:creationId xmlns:a16="http://schemas.microsoft.com/office/drawing/2014/main" id="{8EF9B5CB-A9EF-7C45-A0DD-EB35C75EA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1729978"/>
            <a:ext cx="277416" cy="1547813"/>
          </a:xfrm>
          <a:prstGeom prst="rect">
            <a:avLst/>
          </a:prstGeom>
          <a:solidFill>
            <a:srgbClr val="D2FE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48E9535F-3654-F742-A0C4-A8A25DCCF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811" y="1803797"/>
            <a:ext cx="277415" cy="1547813"/>
          </a:xfrm>
          <a:prstGeom prst="rect">
            <a:avLst/>
          </a:prstGeom>
          <a:solidFill>
            <a:srgbClr val="D2FE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9" name="Text Box 6">
            <a:extLst>
              <a:ext uri="{FF2B5EF4-FFF2-40B4-BE49-F238E27FC236}">
                <a16:creationId xmlns:a16="http://schemas.microsoft.com/office/drawing/2014/main" id="{88DB2997-95E7-134E-B923-9277F3781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655" y="1809751"/>
            <a:ext cx="4101703" cy="12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Cost Vs. Benefit: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cover life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fabric life</a:t>
            </a:r>
          </a:p>
        </p:txBody>
      </p:sp>
    </p:spTree>
    <p:extLst>
      <p:ext uri="{BB962C8B-B14F-4D97-AF65-F5344CB8AC3E}">
        <p14:creationId xmlns:p14="http://schemas.microsoft.com/office/powerpoint/2010/main" val="38042266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CCBBDE0E-5E6C-3244-9684-3E834FE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1" y="857250"/>
            <a:ext cx="5307806" cy="620316"/>
          </a:xfrm>
        </p:spPr>
        <p:txBody>
          <a:bodyPr/>
          <a:lstStyle/>
          <a:p>
            <a:pPr>
              <a:defRPr/>
            </a:pPr>
            <a:r>
              <a:rPr lang="en-US" sz="2100" dirty="0"/>
              <a:t>Slot Width, Fabric Penetration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107E971A-50CF-C748-8879-035EF3A6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733675"/>
            <a:ext cx="3469481" cy="30099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500" dirty="0"/>
              <a:t>Wide Slots</a:t>
            </a:r>
          </a:p>
          <a:p>
            <a:pPr lvl="1">
              <a:defRPr/>
            </a:pPr>
            <a:r>
              <a:rPr lang="en-US" sz="1200" dirty="0"/>
              <a:t>Provide high dwell time</a:t>
            </a:r>
          </a:p>
          <a:p>
            <a:pPr lvl="1">
              <a:defRPr/>
            </a:pPr>
            <a:r>
              <a:rPr lang="en-US" sz="1200" dirty="0">
                <a:solidFill>
                  <a:srgbClr val="FF0000"/>
                </a:solidFill>
              </a:rPr>
              <a:t>Create high fabric wear</a:t>
            </a:r>
          </a:p>
          <a:p>
            <a:pPr lvl="1">
              <a:defRPr/>
            </a:pPr>
            <a:r>
              <a:rPr lang="en-US" sz="1200" dirty="0">
                <a:solidFill>
                  <a:srgbClr val="FF0000"/>
                </a:solidFill>
              </a:rPr>
              <a:t>Create high seam stresses</a:t>
            </a:r>
          </a:p>
          <a:p>
            <a:pPr>
              <a:defRPr/>
            </a:pPr>
            <a:r>
              <a:rPr lang="en-US" sz="1500" dirty="0"/>
              <a:t>¾ </a:t>
            </a:r>
            <a:r>
              <a:rPr lang="en-US" sz="1500" dirty="0" err="1"/>
              <a:t>vs</a:t>
            </a:r>
            <a:r>
              <a:rPr lang="en-US" sz="1500" dirty="0"/>
              <a:t> 1.5 inch slot width, 15 in-Hg</a:t>
            </a:r>
          </a:p>
          <a:p>
            <a:pPr lvl="1">
              <a:defRPr/>
            </a:pPr>
            <a:r>
              <a:rPr lang="en-US" sz="1200" dirty="0"/>
              <a:t>Fabric deflection: .035 </a:t>
            </a:r>
            <a:r>
              <a:rPr lang="en-US" sz="1200" dirty="0" err="1"/>
              <a:t>vs</a:t>
            </a:r>
            <a:r>
              <a:rPr lang="en-US" sz="1200" dirty="0"/>
              <a:t> .138 in.</a:t>
            </a:r>
          </a:p>
          <a:p>
            <a:pPr lvl="1">
              <a:defRPr/>
            </a:pPr>
            <a:r>
              <a:rPr lang="en-US" sz="1200" dirty="0"/>
              <a:t>Edge angle: 10</a:t>
            </a:r>
            <a:r>
              <a:rPr lang="en-US" sz="1200" baseline="30000" dirty="0"/>
              <a:t>0</a:t>
            </a:r>
            <a:r>
              <a:rPr lang="en-US" sz="1200" dirty="0"/>
              <a:t> </a:t>
            </a:r>
            <a:r>
              <a:rPr lang="en-US" sz="1200" dirty="0" err="1"/>
              <a:t>vs</a:t>
            </a:r>
            <a:r>
              <a:rPr lang="en-US" sz="1200" dirty="0"/>
              <a:t> 20</a:t>
            </a:r>
            <a:r>
              <a:rPr lang="en-US" sz="1200" baseline="30000" dirty="0"/>
              <a:t>0</a:t>
            </a:r>
            <a:r>
              <a:rPr lang="en-US" sz="1200" dirty="0"/>
              <a:t> </a:t>
            </a:r>
          </a:p>
          <a:p>
            <a:pPr lvl="1">
              <a:defRPr/>
            </a:pPr>
            <a:r>
              <a:rPr lang="en-US" sz="1200" dirty="0">
                <a:solidFill>
                  <a:srgbClr val="FF0000"/>
                </a:solidFill>
              </a:rPr>
              <a:t>At least twice the damage</a:t>
            </a:r>
          </a:p>
          <a:p>
            <a:pPr>
              <a:defRPr/>
            </a:pPr>
            <a:r>
              <a:rPr lang="en-US" sz="1500" dirty="0"/>
              <a:t>Multiple narrower slots are better</a:t>
            </a:r>
          </a:p>
          <a:p>
            <a:pPr lvl="1">
              <a:defRPr/>
            </a:pPr>
            <a:r>
              <a:rPr lang="en-US" sz="1200" dirty="0"/>
              <a:t>Less fabric wear</a:t>
            </a:r>
          </a:p>
          <a:p>
            <a:pPr lvl="1">
              <a:defRPr/>
            </a:pPr>
            <a:r>
              <a:rPr lang="en-US" sz="1200" dirty="0"/>
              <a:t>Less seam wear</a:t>
            </a:r>
          </a:p>
          <a:p>
            <a:pPr>
              <a:defRPr/>
            </a:pPr>
            <a:r>
              <a:rPr lang="en-US" sz="1500" dirty="0"/>
              <a:t>Slots that are too narrow can plug</a:t>
            </a:r>
          </a:p>
          <a:p>
            <a:pPr lvl="1">
              <a:defRPr/>
            </a:pPr>
            <a:r>
              <a:rPr lang="en-US" sz="1200" dirty="0"/>
              <a:t>About 3/8 inch width is a good practical lower limit</a:t>
            </a:r>
          </a:p>
        </p:txBody>
      </p:sp>
      <p:grpSp>
        <p:nvGrpSpPr>
          <p:cNvPr id="38915" name="Group 41">
            <a:extLst>
              <a:ext uri="{FF2B5EF4-FFF2-40B4-BE49-F238E27FC236}">
                <a16:creationId xmlns:a16="http://schemas.microsoft.com/office/drawing/2014/main" id="{444C4333-EB3A-5645-A4F4-4CAD54CF80AC}"/>
              </a:ext>
            </a:extLst>
          </p:cNvPr>
          <p:cNvGrpSpPr>
            <a:grpSpLocks/>
          </p:cNvGrpSpPr>
          <p:nvPr/>
        </p:nvGrpSpPr>
        <p:grpSpPr bwMode="auto">
          <a:xfrm>
            <a:off x="1163242" y="1314450"/>
            <a:ext cx="4258865" cy="1185863"/>
            <a:chOff x="1761563" y="986119"/>
            <a:chExt cx="5679141" cy="1582549"/>
          </a:xfrm>
        </p:grpSpPr>
        <p:grpSp>
          <p:nvGrpSpPr>
            <p:cNvPr id="38920" name="Group 37">
              <a:extLst>
                <a:ext uri="{FF2B5EF4-FFF2-40B4-BE49-F238E27FC236}">
                  <a16:creationId xmlns:a16="http://schemas.microsoft.com/office/drawing/2014/main" id="{92C44ED3-993F-0248-861A-FD6588DF5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832" y="1224486"/>
              <a:ext cx="3648075" cy="1344182"/>
              <a:chOff x="2653832" y="1224486"/>
              <a:chExt cx="3648075" cy="1344182"/>
            </a:xfrm>
          </p:grpSpPr>
          <p:sp>
            <p:nvSpPr>
              <p:cNvPr id="38924" name="Oval 10">
                <a:extLst>
                  <a:ext uri="{FF2B5EF4-FFF2-40B4-BE49-F238E27FC236}">
                    <a16:creationId xmlns:a16="http://schemas.microsoft.com/office/drawing/2014/main" id="{CDBE1446-10E6-E742-A15E-3F76C2FE3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957" y="1559018"/>
                <a:ext cx="2343150" cy="419100"/>
              </a:xfrm>
              <a:prstGeom prst="ellipse">
                <a:avLst/>
              </a:prstGeom>
              <a:noFill/>
              <a:ln w="171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en-US" sz="1500"/>
              </a:p>
            </p:txBody>
          </p:sp>
          <p:sp>
            <p:nvSpPr>
              <p:cNvPr id="38925" name="Rectangle 11">
                <a:extLst>
                  <a:ext uri="{FF2B5EF4-FFF2-40B4-BE49-F238E27FC236}">
                    <a16:creationId xmlns:a16="http://schemas.microsoft.com/office/drawing/2014/main" id="{55A5A9CE-8139-8F48-9A8B-85D3D9E2B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382" y="1492343"/>
                <a:ext cx="2428875" cy="314325"/>
              </a:xfrm>
              <a:prstGeom prst="rect">
                <a:avLst/>
              </a:prstGeom>
              <a:solidFill>
                <a:srgbClr val="FFFFFF"/>
              </a:solidFill>
              <a:ln w="1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de-DE" altLang="en-US" sz="1500"/>
              </a:p>
            </p:txBody>
          </p:sp>
          <p:sp>
            <p:nvSpPr>
              <p:cNvPr id="38926" name="Line 6">
                <a:extLst>
                  <a:ext uri="{FF2B5EF4-FFF2-40B4-BE49-F238E27FC236}">
                    <a16:creationId xmlns:a16="http://schemas.microsoft.com/office/drawing/2014/main" id="{41745998-94EC-C843-8A2C-9501326B7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8007" y="1816193"/>
                <a:ext cx="723900" cy="9525"/>
              </a:xfrm>
              <a:prstGeom prst="line">
                <a:avLst/>
              </a:prstGeom>
              <a:noFill/>
              <a:ln w="1714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" name="Line 7">
                <a:extLst>
                  <a:ext uri="{FF2B5EF4-FFF2-40B4-BE49-F238E27FC236}">
                    <a16:creationId xmlns:a16="http://schemas.microsoft.com/office/drawing/2014/main" id="{19333717-0376-D34E-91EA-92D475BC9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3832" y="1806668"/>
                <a:ext cx="638175" cy="9525"/>
              </a:xfrm>
              <a:prstGeom prst="line">
                <a:avLst/>
              </a:prstGeom>
              <a:noFill/>
              <a:ln w="1714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" name="Line 8">
                <a:extLst>
                  <a:ext uri="{FF2B5EF4-FFF2-40B4-BE49-F238E27FC236}">
                    <a16:creationId xmlns:a16="http://schemas.microsoft.com/office/drawing/2014/main" id="{67C4E176-88C9-574B-84B5-65BF7ECF3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8482" y="1816193"/>
                <a:ext cx="9525" cy="752475"/>
              </a:xfrm>
              <a:prstGeom prst="line">
                <a:avLst/>
              </a:prstGeom>
              <a:noFill/>
              <a:ln w="1714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" name="Line 9">
                <a:extLst>
                  <a:ext uri="{FF2B5EF4-FFF2-40B4-BE49-F238E27FC236}">
                    <a16:creationId xmlns:a16="http://schemas.microsoft.com/office/drawing/2014/main" id="{B4FD6FC0-B029-044C-92EC-FB8CFEA08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1532" y="1816193"/>
                <a:ext cx="9525" cy="752475"/>
              </a:xfrm>
              <a:prstGeom prst="line">
                <a:avLst/>
              </a:prstGeom>
              <a:noFill/>
              <a:ln w="1714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D00EF48E-0DAD-624F-A0E3-6BEDF013AD30}"/>
                  </a:ext>
                </a:extLst>
              </p:cNvPr>
              <p:cNvCxnSpPr/>
              <p:nvPr/>
            </p:nvCxnSpPr>
            <p:spPr>
              <a:xfrm rot="5400000">
                <a:off x="3019580" y="1525553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498EAB1-B43A-5D45-B3EB-B5E1B7854304}"/>
                  </a:ext>
                </a:extLst>
              </p:cNvPr>
              <p:cNvCxnSpPr/>
              <p:nvPr/>
            </p:nvCxnSpPr>
            <p:spPr>
              <a:xfrm rot="5400000">
                <a:off x="3171997" y="1571631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F5801E0E-BF04-6546-9764-659B3F9487AC}"/>
                  </a:ext>
                </a:extLst>
              </p:cNvPr>
              <p:cNvCxnSpPr/>
              <p:nvPr/>
            </p:nvCxnSpPr>
            <p:spPr>
              <a:xfrm rot="5400000">
                <a:off x="3324415" y="1574809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C0C6CFB-BA94-2B4D-96B1-4C3BAE33CFF6}"/>
                  </a:ext>
                </a:extLst>
              </p:cNvPr>
              <p:cNvCxnSpPr/>
              <p:nvPr/>
            </p:nvCxnSpPr>
            <p:spPr>
              <a:xfrm rot="5400000">
                <a:off x="3476832" y="1620887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5F8843A-B5D8-AE46-AFD4-8FD1F333E75F}"/>
                  </a:ext>
                </a:extLst>
              </p:cNvPr>
              <p:cNvCxnSpPr/>
              <p:nvPr/>
            </p:nvCxnSpPr>
            <p:spPr>
              <a:xfrm rot="5400000">
                <a:off x="3629250" y="1638365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CD660F7C-CB92-A543-835E-0EFF9EB38C1F}"/>
                  </a:ext>
                </a:extLst>
              </p:cNvPr>
              <p:cNvCxnSpPr/>
              <p:nvPr/>
            </p:nvCxnSpPr>
            <p:spPr>
              <a:xfrm rot="5400000">
                <a:off x="3781668" y="1643132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5FD0EA65-4DD9-FD4A-ABEE-9F45759BB953}"/>
                  </a:ext>
                </a:extLst>
              </p:cNvPr>
              <p:cNvCxnSpPr/>
              <p:nvPr/>
            </p:nvCxnSpPr>
            <p:spPr>
              <a:xfrm rot="5400000">
                <a:off x="3934085" y="1647899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E1599E4-7221-FE40-BF07-97896C365D35}"/>
                  </a:ext>
                </a:extLst>
              </p:cNvPr>
              <p:cNvCxnSpPr/>
              <p:nvPr/>
            </p:nvCxnSpPr>
            <p:spPr>
              <a:xfrm rot="5400000">
                <a:off x="4086503" y="1651077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E3F298A-DD4C-4746-8FD0-97861D042D2A}"/>
                  </a:ext>
                </a:extLst>
              </p:cNvPr>
              <p:cNvCxnSpPr/>
              <p:nvPr/>
            </p:nvCxnSpPr>
            <p:spPr>
              <a:xfrm rot="5400000">
                <a:off x="4238920" y="1655843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21A40A6-ADF8-E04C-B8C2-B1A33DD46122}"/>
                  </a:ext>
                </a:extLst>
              </p:cNvPr>
              <p:cNvCxnSpPr/>
              <p:nvPr/>
            </p:nvCxnSpPr>
            <p:spPr>
              <a:xfrm rot="5400000">
                <a:off x="4391338" y="1647899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3E5138E-2C62-564E-8BBF-9E56E6A7CEDB}"/>
                  </a:ext>
                </a:extLst>
              </p:cNvPr>
              <p:cNvCxnSpPr/>
              <p:nvPr/>
            </p:nvCxnSpPr>
            <p:spPr>
              <a:xfrm rot="5400000">
                <a:off x="4543755" y="1638365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BC4574E7-DBB3-7046-A9C4-0A569E31B5DC}"/>
                  </a:ext>
                </a:extLst>
              </p:cNvPr>
              <p:cNvCxnSpPr/>
              <p:nvPr/>
            </p:nvCxnSpPr>
            <p:spPr>
              <a:xfrm rot="5400000">
                <a:off x="4696173" y="1628832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4A212DFD-4E19-1C4B-A8B8-86E76E326366}"/>
                  </a:ext>
                </a:extLst>
              </p:cNvPr>
              <p:cNvCxnSpPr/>
              <p:nvPr/>
            </p:nvCxnSpPr>
            <p:spPr>
              <a:xfrm rot="5400000">
                <a:off x="4848590" y="1620887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C1371D91-7BEB-A74C-ACEA-1A2C1DFEB7CA}"/>
                  </a:ext>
                </a:extLst>
              </p:cNvPr>
              <p:cNvCxnSpPr/>
              <p:nvPr/>
            </p:nvCxnSpPr>
            <p:spPr>
              <a:xfrm rot="5400000">
                <a:off x="5001008" y="1598642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D77C390-AC14-F141-8B88-0B449336D81C}"/>
                  </a:ext>
                </a:extLst>
              </p:cNvPr>
              <p:cNvCxnSpPr/>
              <p:nvPr/>
            </p:nvCxnSpPr>
            <p:spPr>
              <a:xfrm rot="5400000">
                <a:off x="5153425" y="1562098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0919B2C0-3BE1-6342-A8A5-0A04865E2686}"/>
                  </a:ext>
                </a:extLst>
              </p:cNvPr>
              <p:cNvCxnSpPr/>
              <p:nvPr/>
            </p:nvCxnSpPr>
            <p:spPr>
              <a:xfrm rot="5400000">
                <a:off x="5305843" y="1512841"/>
                <a:ext cx="57836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21" name="TextBox 38">
              <a:extLst>
                <a:ext uri="{FF2B5EF4-FFF2-40B4-BE49-F238E27FC236}">
                  <a16:creationId xmlns:a16="http://schemas.microsoft.com/office/drawing/2014/main" id="{EA1EADF1-B91E-194A-A0F7-4B66145FA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563" y="1586754"/>
              <a:ext cx="1156447" cy="43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/>
                <a:t>tension</a:t>
              </a:r>
            </a:p>
          </p:txBody>
        </p:sp>
        <p:sp>
          <p:nvSpPr>
            <p:cNvPr id="38922" name="TextBox 39">
              <a:extLst>
                <a:ext uri="{FF2B5EF4-FFF2-40B4-BE49-F238E27FC236}">
                  <a16:creationId xmlns:a16="http://schemas.microsoft.com/office/drawing/2014/main" id="{12760A81-4308-8B49-8E9A-FC51FD7B1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4257" y="1618131"/>
              <a:ext cx="1156447" cy="43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/>
                <a:t>tension</a:t>
              </a:r>
            </a:p>
          </p:txBody>
        </p:sp>
        <p:sp>
          <p:nvSpPr>
            <p:cNvPr id="38923" name="TextBox 40">
              <a:extLst>
                <a:ext uri="{FF2B5EF4-FFF2-40B4-BE49-F238E27FC236}">
                  <a16:creationId xmlns:a16="http://schemas.microsoft.com/office/drawing/2014/main" id="{A07320CE-0CBA-AD4D-8A2F-8669BDCBD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575" y="986119"/>
              <a:ext cx="1156447" cy="43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500"/>
                <a:t>vacuum</a:t>
              </a:r>
            </a:p>
          </p:txBody>
        </p:sp>
      </p:grpSp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D4AB7E95-47CC-AD47-B98F-63D89D07AEFF}"/>
              </a:ext>
            </a:extLst>
          </p:cNvPr>
          <p:cNvGraphicFramePr>
            <a:graphicFrameLocks/>
          </p:cNvGraphicFramePr>
          <p:nvPr/>
        </p:nvGraphicFramePr>
        <p:xfrm>
          <a:off x="4531658" y="2280188"/>
          <a:ext cx="3396854" cy="205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42893E0B-D94F-2346-98B8-FB64A69ED608}"/>
              </a:ext>
            </a:extLst>
          </p:cNvPr>
          <p:cNvGraphicFramePr>
            <a:graphicFrameLocks/>
          </p:cNvGraphicFramePr>
          <p:nvPr/>
        </p:nvGraphicFramePr>
        <p:xfrm>
          <a:off x="4531658" y="4094701"/>
          <a:ext cx="3396854" cy="145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8" name="TextBox 70">
            <a:extLst>
              <a:ext uri="{FF2B5EF4-FFF2-40B4-BE49-F238E27FC236}">
                <a16:creationId xmlns:a16="http://schemas.microsoft.com/office/drawing/2014/main" id="{25402F87-22AF-0947-A378-A9FE11D10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522" y="1865710"/>
            <a:ext cx="2380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/>
              <a:t>Catenary Deflection</a:t>
            </a:r>
          </a:p>
        </p:txBody>
      </p:sp>
    </p:spTree>
    <p:extLst>
      <p:ext uri="{BB962C8B-B14F-4D97-AF65-F5344CB8AC3E}">
        <p14:creationId xmlns:p14="http://schemas.microsoft.com/office/powerpoint/2010/main" val="246856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23100" cy="1184275"/>
          </a:xfrm>
          <a:noFill/>
        </p:spPr>
        <p:txBody>
          <a:bodyPr lIns="71438" tIns="28575" rIns="71438" bIns="28575" anchor="t">
            <a:spAutoFit/>
          </a:bodyPr>
          <a:lstStyle/>
          <a:p>
            <a:pPr eaLnBrk="1" hangingPunct="1"/>
            <a:r>
              <a:rPr lang="en-US" sz="3700" dirty="0"/>
              <a:t>Fan Shower Profile Management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-9525" y="3600450"/>
            <a:ext cx="9226550" cy="3257550"/>
            <a:chOff x="-6" y="2268"/>
            <a:chExt cx="5812" cy="2052"/>
          </a:xfrm>
        </p:grpSpPr>
        <p:sp>
          <p:nvSpPr>
            <p:cNvPr id="136196" name="AutoShape 4"/>
            <p:cNvSpPr>
              <a:spLocks noChangeArrowheads="1"/>
            </p:cNvSpPr>
            <p:nvPr/>
          </p:nvSpPr>
          <p:spPr bwMode="auto">
            <a:xfrm>
              <a:off x="-6" y="2783"/>
              <a:ext cx="732" cy="1537"/>
            </a:xfrm>
            <a:prstGeom prst="flowChartExtra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28627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197" name="AutoShape 5"/>
            <p:cNvSpPr>
              <a:spLocks noChangeArrowheads="1"/>
            </p:cNvSpPr>
            <p:nvPr/>
          </p:nvSpPr>
          <p:spPr bwMode="auto">
            <a:xfrm>
              <a:off x="722" y="2783"/>
              <a:ext cx="732" cy="1537"/>
            </a:xfrm>
            <a:prstGeom prst="flowChartExtra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28627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198" name="AutoShape 6"/>
            <p:cNvSpPr>
              <a:spLocks noChangeArrowheads="1"/>
            </p:cNvSpPr>
            <p:nvPr/>
          </p:nvSpPr>
          <p:spPr bwMode="auto">
            <a:xfrm>
              <a:off x="1446" y="2783"/>
              <a:ext cx="732" cy="1537"/>
            </a:xfrm>
            <a:prstGeom prst="flowChartExtra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28627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199" name="AutoShape 7"/>
            <p:cNvSpPr>
              <a:spLocks noChangeArrowheads="1"/>
            </p:cNvSpPr>
            <p:nvPr/>
          </p:nvSpPr>
          <p:spPr bwMode="auto">
            <a:xfrm>
              <a:off x="2174" y="2783"/>
              <a:ext cx="732" cy="1537"/>
            </a:xfrm>
            <a:prstGeom prst="flowChartExtra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28627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200" name="AutoShape 8"/>
            <p:cNvSpPr>
              <a:spLocks noChangeArrowheads="1"/>
            </p:cNvSpPr>
            <p:nvPr/>
          </p:nvSpPr>
          <p:spPr bwMode="auto">
            <a:xfrm>
              <a:off x="2898" y="2783"/>
              <a:ext cx="732" cy="1537"/>
            </a:xfrm>
            <a:prstGeom prst="flowChartExtra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28627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201" name="AutoShape 9"/>
            <p:cNvSpPr>
              <a:spLocks noChangeArrowheads="1"/>
            </p:cNvSpPr>
            <p:nvPr/>
          </p:nvSpPr>
          <p:spPr bwMode="auto">
            <a:xfrm>
              <a:off x="3622" y="2783"/>
              <a:ext cx="732" cy="1537"/>
            </a:xfrm>
            <a:prstGeom prst="flowChartExtra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28627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202" name="AutoShape 10"/>
            <p:cNvSpPr>
              <a:spLocks noChangeArrowheads="1"/>
            </p:cNvSpPr>
            <p:nvPr/>
          </p:nvSpPr>
          <p:spPr bwMode="auto">
            <a:xfrm>
              <a:off x="4354" y="2783"/>
              <a:ext cx="732" cy="1537"/>
            </a:xfrm>
            <a:prstGeom prst="flowChartExtra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28627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203" name="AutoShape 11"/>
            <p:cNvSpPr>
              <a:spLocks noChangeArrowheads="1"/>
            </p:cNvSpPr>
            <p:nvPr/>
          </p:nvSpPr>
          <p:spPr bwMode="auto">
            <a:xfrm>
              <a:off x="5074" y="2783"/>
              <a:ext cx="732" cy="1537"/>
            </a:xfrm>
            <a:prstGeom prst="flowChartExtra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28627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300" name="Group 12"/>
            <p:cNvGrpSpPr>
              <a:grpSpLocks/>
            </p:cNvGrpSpPr>
            <p:nvPr/>
          </p:nvGrpSpPr>
          <p:grpSpPr bwMode="auto">
            <a:xfrm>
              <a:off x="0" y="2268"/>
              <a:ext cx="5760" cy="563"/>
              <a:chOff x="0" y="2268"/>
              <a:chExt cx="5760" cy="563"/>
            </a:xfrm>
          </p:grpSpPr>
          <p:sp>
            <p:nvSpPr>
              <p:cNvPr id="136205" name="Rectangle 13"/>
              <p:cNvSpPr>
                <a:spLocks noChangeArrowheads="1"/>
              </p:cNvSpPr>
              <p:nvPr/>
            </p:nvSpPr>
            <p:spPr bwMode="auto">
              <a:xfrm rot="5400000">
                <a:off x="308" y="2596"/>
                <a:ext cx="118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06" name="Rectangle 14"/>
              <p:cNvSpPr>
                <a:spLocks noChangeArrowheads="1"/>
              </p:cNvSpPr>
              <p:nvPr/>
            </p:nvSpPr>
            <p:spPr bwMode="auto">
              <a:xfrm rot="5400000">
                <a:off x="1031" y="2596"/>
                <a:ext cx="118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07" name="Rectangle 15"/>
              <p:cNvSpPr>
                <a:spLocks noChangeArrowheads="1"/>
              </p:cNvSpPr>
              <p:nvPr/>
            </p:nvSpPr>
            <p:spPr bwMode="auto">
              <a:xfrm rot="5400000">
                <a:off x="1754" y="2596"/>
                <a:ext cx="118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08" name="Rectangle 16"/>
              <p:cNvSpPr>
                <a:spLocks noChangeArrowheads="1"/>
              </p:cNvSpPr>
              <p:nvPr/>
            </p:nvSpPr>
            <p:spPr bwMode="auto">
              <a:xfrm rot="5400000">
                <a:off x="2477" y="2596"/>
                <a:ext cx="118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09" name="Rectangle 17"/>
              <p:cNvSpPr>
                <a:spLocks noChangeArrowheads="1"/>
              </p:cNvSpPr>
              <p:nvPr/>
            </p:nvSpPr>
            <p:spPr bwMode="auto">
              <a:xfrm rot="5400000">
                <a:off x="3200" y="2596"/>
                <a:ext cx="118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10" name="Rectangle 18"/>
              <p:cNvSpPr>
                <a:spLocks noChangeArrowheads="1"/>
              </p:cNvSpPr>
              <p:nvPr/>
            </p:nvSpPr>
            <p:spPr bwMode="auto">
              <a:xfrm rot="5400000">
                <a:off x="3923" y="2596"/>
                <a:ext cx="118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11" name="Rectangle 19"/>
              <p:cNvSpPr>
                <a:spLocks noChangeArrowheads="1"/>
              </p:cNvSpPr>
              <p:nvPr/>
            </p:nvSpPr>
            <p:spPr bwMode="auto">
              <a:xfrm rot="5400000">
                <a:off x="4646" y="2596"/>
                <a:ext cx="118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12" name="Rectangle 20"/>
              <p:cNvSpPr>
                <a:spLocks noChangeArrowheads="1"/>
              </p:cNvSpPr>
              <p:nvPr/>
            </p:nvSpPr>
            <p:spPr bwMode="auto">
              <a:xfrm rot="5400000">
                <a:off x="5369" y="2596"/>
                <a:ext cx="118" cy="352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13" name="Rectangle 21"/>
              <p:cNvSpPr>
                <a:spLocks noChangeArrowheads="1"/>
              </p:cNvSpPr>
              <p:nvPr/>
            </p:nvSpPr>
            <p:spPr bwMode="auto">
              <a:xfrm rot="5400000">
                <a:off x="2650" y="-382"/>
                <a:ext cx="460" cy="5760"/>
              </a:xfrm>
              <a:prstGeom prst="rect">
                <a:avLst/>
              </a:prstGeom>
              <a:gradFill rotWithShape="0">
                <a:gsLst>
                  <a:gs pos="0">
                    <a:srgbClr val="CECECE">
                      <a:gamma/>
                      <a:shade val="29804"/>
                      <a:invGamma/>
                    </a:srgbClr>
                  </a:gs>
                  <a:gs pos="50000">
                    <a:srgbClr val="CECECE"/>
                  </a:gs>
                  <a:gs pos="100000">
                    <a:srgbClr val="CECECE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481013"/>
            <a:ext cx="9048750" cy="711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4400" b="0">
                <a:solidFill>
                  <a:schemeClr val="tx1"/>
                </a:solidFill>
              </a:rPr>
              <a:t>Seamed Fabrics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918450" cy="2763837"/>
          </a:xfrm>
          <a:noFill/>
        </p:spPr>
        <p:txBody>
          <a:bodyPr lIns="92075" tIns="46038" rIns="92075" bIns="46038"/>
          <a:lstStyle/>
          <a:p>
            <a:pPr algn="ctr" eaLnBrk="1" hangingPunct="1">
              <a:buFontTx/>
              <a:buNone/>
            </a:pPr>
            <a:r>
              <a:rPr lang="en-US" sz="4800" b="1" dirty="0">
                <a:solidFill>
                  <a:schemeClr val="tx2"/>
                </a:solidFill>
              </a:rPr>
              <a:t>Herringbone Design</a:t>
            </a:r>
          </a:p>
          <a:p>
            <a:pPr algn="ctr" eaLnBrk="1" hangingPunct="1">
              <a:buFontTx/>
              <a:buNone/>
            </a:pPr>
            <a:r>
              <a:rPr lang="en-US" sz="4800" b="1" dirty="0">
                <a:solidFill>
                  <a:schemeClr val="tx2"/>
                </a:solidFill>
              </a:rPr>
              <a:t>Zig Zag Design</a:t>
            </a:r>
          </a:p>
          <a:p>
            <a:pPr algn="ctr" eaLnBrk="1" hangingPunct="1">
              <a:buFontTx/>
              <a:buNone/>
            </a:pPr>
            <a:r>
              <a:rPr lang="en-US" sz="4800" b="1" dirty="0">
                <a:solidFill>
                  <a:schemeClr val="tx2"/>
                </a:solidFill>
              </a:rPr>
              <a:t>Trapezoid Design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</a:rPr>
              <a:t>Dwell time determines dewatering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</a:rPr>
              <a:t>Make sure dwell time is even across width of fabric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414463" y="68263"/>
            <a:ext cx="7729537" cy="827087"/>
          </a:xfrm>
        </p:spPr>
        <p:txBody>
          <a:bodyPr/>
          <a:lstStyle/>
          <a:p>
            <a:r>
              <a:rPr lang="en-US" sz="3200" dirty="0"/>
              <a:t>Streaks from Herringbone Covers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15949" y="990600"/>
            <a:ext cx="8885238" cy="2409825"/>
          </a:xfrm>
        </p:spPr>
        <p:txBody>
          <a:bodyPr/>
          <a:lstStyle/>
          <a:p>
            <a:r>
              <a:rPr lang="en-US" sz="2800" dirty="0"/>
              <a:t>Worn covers are “re-injecting” water back into felt at the trailing edge of each slot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" name="Picture 19" descr="3P uhle rewet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>
          <a:xfrm>
            <a:off x="518614" y="2074643"/>
            <a:ext cx="6673755" cy="410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7106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14463" y="68263"/>
            <a:ext cx="7729537" cy="827087"/>
          </a:xfrm>
        </p:spPr>
        <p:txBody>
          <a:bodyPr/>
          <a:lstStyle/>
          <a:p>
            <a:r>
              <a:rPr lang="en-US" sz="3200" dirty="0"/>
              <a:t>Herringbone Covers (continued)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23685" y="1324772"/>
            <a:ext cx="7657997" cy="1554162"/>
          </a:xfrm>
        </p:spPr>
        <p:txBody>
          <a:bodyPr>
            <a:normAutofit/>
          </a:bodyPr>
          <a:lstStyle/>
          <a:p>
            <a:r>
              <a:rPr lang="en-US" sz="2800" dirty="0"/>
              <a:t>Worn covers</a:t>
            </a:r>
          </a:p>
          <a:p>
            <a:pPr lvl="1"/>
            <a:r>
              <a:rPr lang="en-US" sz="2400" dirty="0"/>
              <a:t> water is re-injected into the felt where the inside trailing edge has been worn away</a:t>
            </a:r>
          </a:p>
        </p:txBody>
      </p:sp>
      <p:pic>
        <p:nvPicPr>
          <p:cNvPr id="32" name="Picture 31" descr="multiple wear on H bone.JPG"/>
          <p:cNvPicPr>
            <a:picLocks noChangeAspect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>
          <a:xfrm rot="16200000">
            <a:off x="1288103" y="2245075"/>
            <a:ext cx="3916479" cy="4798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oup 32"/>
          <p:cNvGrpSpPr/>
          <p:nvPr/>
        </p:nvGrpSpPr>
        <p:grpSpPr>
          <a:xfrm rot="16200000" flipH="1">
            <a:off x="5389376" y="2988142"/>
            <a:ext cx="4160931" cy="2971799"/>
            <a:chOff x="176213" y="693738"/>
            <a:chExt cx="8967787" cy="6249987"/>
          </a:xfrm>
        </p:grpSpPr>
        <p:sp>
          <p:nvSpPr>
            <p:cNvPr id="6" name="Up Arrow 5"/>
            <p:cNvSpPr/>
            <p:nvPr/>
          </p:nvSpPr>
          <p:spPr>
            <a:xfrm>
              <a:off x="2168525" y="2241550"/>
              <a:ext cx="663575" cy="1460500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" name="Up Arrow 6"/>
            <p:cNvSpPr/>
            <p:nvPr/>
          </p:nvSpPr>
          <p:spPr>
            <a:xfrm>
              <a:off x="3603625" y="2262188"/>
              <a:ext cx="663575" cy="1458912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Up Arrow 7"/>
            <p:cNvSpPr/>
            <p:nvPr/>
          </p:nvSpPr>
          <p:spPr>
            <a:xfrm>
              <a:off x="4994275" y="2281238"/>
              <a:ext cx="663575" cy="1460500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Up Arrow 8"/>
            <p:cNvSpPr/>
            <p:nvPr/>
          </p:nvSpPr>
          <p:spPr>
            <a:xfrm>
              <a:off x="6548438" y="2271713"/>
              <a:ext cx="663575" cy="1458912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1198563" y="3286125"/>
              <a:ext cx="5875337" cy="3657600"/>
              <a:chOff x="1891317" y="896938"/>
              <a:chExt cx="5876499" cy="3657600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1891317" y="896938"/>
                <a:ext cx="4852385" cy="3657600"/>
                <a:chOff x="561176" y="-5316"/>
                <a:chExt cx="3912629" cy="3657600"/>
              </a:xfrm>
            </p:grpSpPr>
            <p:sp>
              <p:nvSpPr>
                <p:cNvPr id="26" name="Freeform 19"/>
                <p:cNvSpPr>
                  <a:spLocks noChangeAspect="1"/>
                </p:cNvSpPr>
                <p:nvPr/>
              </p:nvSpPr>
              <p:spPr bwMode="auto">
                <a:xfrm rot="-3007039">
                  <a:off x="2448399" y="1626877"/>
                  <a:ext cx="3657600" cy="393213"/>
                </a:xfrm>
                <a:custGeom>
                  <a:avLst/>
                  <a:gdLst>
                    <a:gd name="T0" fmla="*/ 2147483647 w 359"/>
                    <a:gd name="T1" fmla="*/ 2147483647 h 37"/>
                    <a:gd name="T2" fmla="*/ 2147483647 w 359"/>
                    <a:gd name="T3" fmla="*/ 2147483647 h 37"/>
                    <a:gd name="T4" fmla="*/ 2147483647 w 359"/>
                    <a:gd name="T5" fmla="*/ 2147483647 h 37"/>
                    <a:gd name="T6" fmla="*/ 2147483647 w 359"/>
                    <a:gd name="T7" fmla="*/ 2147483647 h 37"/>
                    <a:gd name="T8" fmla="*/ 2147483647 w 359"/>
                    <a:gd name="T9" fmla="*/ 2147483647 h 37"/>
                    <a:gd name="T10" fmla="*/ 2147483647 w 359"/>
                    <a:gd name="T11" fmla="*/ 2147483647 h 37"/>
                    <a:gd name="T12" fmla="*/ 2147483647 w 359"/>
                    <a:gd name="T13" fmla="*/ 2147483647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9"/>
                    <a:gd name="T22" fmla="*/ 0 h 37"/>
                    <a:gd name="T23" fmla="*/ 359 w 359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9" h="37">
                      <a:moveTo>
                        <a:pt x="21" y="2"/>
                      </a:moveTo>
                      <a:cubicBezTo>
                        <a:pt x="78" y="0"/>
                        <a:pt x="277" y="2"/>
                        <a:pt x="342" y="2"/>
                      </a:cubicBezTo>
                      <a:cubicBezTo>
                        <a:pt x="358" y="7"/>
                        <a:pt x="358" y="13"/>
                        <a:pt x="358" y="19"/>
                      </a:cubicBezTo>
                      <a:cubicBezTo>
                        <a:pt x="358" y="25"/>
                        <a:pt x="359" y="30"/>
                        <a:pt x="341" y="36"/>
                      </a:cubicBezTo>
                      <a:cubicBezTo>
                        <a:pt x="281" y="37"/>
                        <a:pt x="85" y="36"/>
                        <a:pt x="21" y="36"/>
                      </a:cubicBezTo>
                      <a:cubicBezTo>
                        <a:pt x="0" y="29"/>
                        <a:pt x="4" y="24"/>
                        <a:pt x="4" y="20"/>
                      </a:cubicBezTo>
                      <a:cubicBezTo>
                        <a:pt x="4" y="16"/>
                        <a:pt x="1" y="7"/>
                        <a:pt x="2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" name="Freeform 20"/>
                <p:cNvSpPr>
                  <a:spLocks noChangeAspect="1"/>
                </p:cNvSpPr>
                <p:nvPr/>
              </p:nvSpPr>
              <p:spPr bwMode="auto">
                <a:xfrm rot="-3007039">
                  <a:off x="-1043410" y="1604586"/>
                  <a:ext cx="3615070" cy="405897"/>
                </a:xfrm>
                <a:custGeom>
                  <a:avLst/>
                  <a:gdLst>
                    <a:gd name="T0" fmla="*/ 2147483647 w 359"/>
                    <a:gd name="T1" fmla="*/ 2147483647 h 37"/>
                    <a:gd name="T2" fmla="*/ 2147483647 w 359"/>
                    <a:gd name="T3" fmla="*/ 2147483647 h 37"/>
                    <a:gd name="T4" fmla="*/ 2147483647 w 359"/>
                    <a:gd name="T5" fmla="*/ 2147483647 h 37"/>
                    <a:gd name="T6" fmla="*/ 2147483647 w 359"/>
                    <a:gd name="T7" fmla="*/ 2147483647 h 37"/>
                    <a:gd name="T8" fmla="*/ 2147483647 w 359"/>
                    <a:gd name="T9" fmla="*/ 2147483647 h 37"/>
                    <a:gd name="T10" fmla="*/ 2147483647 w 359"/>
                    <a:gd name="T11" fmla="*/ 2147483647 h 37"/>
                    <a:gd name="T12" fmla="*/ 2147483647 w 359"/>
                    <a:gd name="T13" fmla="*/ 2147483647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9"/>
                    <a:gd name="T22" fmla="*/ 0 h 37"/>
                    <a:gd name="T23" fmla="*/ 359 w 359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9" h="37">
                      <a:moveTo>
                        <a:pt x="21" y="2"/>
                      </a:moveTo>
                      <a:cubicBezTo>
                        <a:pt x="78" y="0"/>
                        <a:pt x="277" y="2"/>
                        <a:pt x="342" y="2"/>
                      </a:cubicBezTo>
                      <a:cubicBezTo>
                        <a:pt x="358" y="7"/>
                        <a:pt x="358" y="13"/>
                        <a:pt x="358" y="19"/>
                      </a:cubicBezTo>
                      <a:cubicBezTo>
                        <a:pt x="358" y="25"/>
                        <a:pt x="359" y="30"/>
                        <a:pt x="341" y="36"/>
                      </a:cubicBezTo>
                      <a:cubicBezTo>
                        <a:pt x="281" y="37"/>
                        <a:pt x="85" y="36"/>
                        <a:pt x="21" y="36"/>
                      </a:cubicBezTo>
                      <a:cubicBezTo>
                        <a:pt x="0" y="29"/>
                        <a:pt x="4" y="24"/>
                        <a:pt x="4" y="20"/>
                      </a:cubicBezTo>
                      <a:cubicBezTo>
                        <a:pt x="4" y="16"/>
                        <a:pt x="1" y="7"/>
                        <a:pt x="2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" name="Freeform 21"/>
                <p:cNvSpPr>
                  <a:spLocks noChangeAspect="1"/>
                </p:cNvSpPr>
                <p:nvPr/>
              </p:nvSpPr>
              <p:spPr bwMode="auto">
                <a:xfrm rot="-3007039">
                  <a:off x="100038" y="1615219"/>
                  <a:ext cx="3636335" cy="405897"/>
                </a:xfrm>
                <a:custGeom>
                  <a:avLst/>
                  <a:gdLst>
                    <a:gd name="T0" fmla="*/ 2147483647 w 359"/>
                    <a:gd name="T1" fmla="*/ 2147483647 h 37"/>
                    <a:gd name="T2" fmla="*/ 2147483647 w 359"/>
                    <a:gd name="T3" fmla="*/ 2147483647 h 37"/>
                    <a:gd name="T4" fmla="*/ 2147483647 w 359"/>
                    <a:gd name="T5" fmla="*/ 2147483647 h 37"/>
                    <a:gd name="T6" fmla="*/ 2147483647 w 359"/>
                    <a:gd name="T7" fmla="*/ 2147483647 h 37"/>
                    <a:gd name="T8" fmla="*/ 2147483647 w 359"/>
                    <a:gd name="T9" fmla="*/ 2147483647 h 37"/>
                    <a:gd name="T10" fmla="*/ 2147483647 w 359"/>
                    <a:gd name="T11" fmla="*/ 2147483647 h 37"/>
                    <a:gd name="T12" fmla="*/ 2147483647 w 359"/>
                    <a:gd name="T13" fmla="*/ 2147483647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9"/>
                    <a:gd name="T22" fmla="*/ 0 h 37"/>
                    <a:gd name="T23" fmla="*/ 359 w 359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9" h="37">
                      <a:moveTo>
                        <a:pt x="21" y="2"/>
                      </a:moveTo>
                      <a:cubicBezTo>
                        <a:pt x="78" y="0"/>
                        <a:pt x="277" y="2"/>
                        <a:pt x="342" y="2"/>
                      </a:cubicBezTo>
                      <a:cubicBezTo>
                        <a:pt x="358" y="7"/>
                        <a:pt x="358" y="13"/>
                        <a:pt x="358" y="19"/>
                      </a:cubicBezTo>
                      <a:cubicBezTo>
                        <a:pt x="358" y="25"/>
                        <a:pt x="359" y="30"/>
                        <a:pt x="341" y="36"/>
                      </a:cubicBezTo>
                      <a:cubicBezTo>
                        <a:pt x="281" y="37"/>
                        <a:pt x="85" y="36"/>
                        <a:pt x="21" y="36"/>
                      </a:cubicBezTo>
                      <a:cubicBezTo>
                        <a:pt x="0" y="29"/>
                        <a:pt x="4" y="24"/>
                        <a:pt x="4" y="20"/>
                      </a:cubicBezTo>
                      <a:cubicBezTo>
                        <a:pt x="4" y="16"/>
                        <a:pt x="1" y="7"/>
                        <a:pt x="2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" name="Freeform 22"/>
                <p:cNvSpPr>
                  <a:spLocks noChangeAspect="1"/>
                </p:cNvSpPr>
                <p:nvPr/>
              </p:nvSpPr>
              <p:spPr bwMode="auto">
                <a:xfrm rot="-3007039">
                  <a:off x="1218165" y="1626877"/>
                  <a:ext cx="3657600" cy="393213"/>
                </a:xfrm>
                <a:custGeom>
                  <a:avLst/>
                  <a:gdLst>
                    <a:gd name="T0" fmla="*/ 2147483647 w 359"/>
                    <a:gd name="T1" fmla="*/ 2147483647 h 37"/>
                    <a:gd name="T2" fmla="*/ 2147483647 w 359"/>
                    <a:gd name="T3" fmla="*/ 2147483647 h 37"/>
                    <a:gd name="T4" fmla="*/ 2147483647 w 359"/>
                    <a:gd name="T5" fmla="*/ 2147483647 h 37"/>
                    <a:gd name="T6" fmla="*/ 2147483647 w 359"/>
                    <a:gd name="T7" fmla="*/ 2147483647 h 37"/>
                    <a:gd name="T8" fmla="*/ 2147483647 w 359"/>
                    <a:gd name="T9" fmla="*/ 2147483647 h 37"/>
                    <a:gd name="T10" fmla="*/ 2147483647 w 359"/>
                    <a:gd name="T11" fmla="*/ 2147483647 h 37"/>
                    <a:gd name="T12" fmla="*/ 2147483647 w 359"/>
                    <a:gd name="T13" fmla="*/ 2147483647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9"/>
                    <a:gd name="T22" fmla="*/ 0 h 37"/>
                    <a:gd name="T23" fmla="*/ 359 w 359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9" h="37">
                      <a:moveTo>
                        <a:pt x="21" y="2"/>
                      </a:moveTo>
                      <a:cubicBezTo>
                        <a:pt x="78" y="0"/>
                        <a:pt x="277" y="2"/>
                        <a:pt x="342" y="2"/>
                      </a:cubicBezTo>
                      <a:cubicBezTo>
                        <a:pt x="358" y="7"/>
                        <a:pt x="358" y="13"/>
                        <a:pt x="358" y="19"/>
                      </a:cubicBezTo>
                      <a:cubicBezTo>
                        <a:pt x="358" y="25"/>
                        <a:pt x="359" y="30"/>
                        <a:pt x="341" y="36"/>
                      </a:cubicBezTo>
                      <a:cubicBezTo>
                        <a:pt x="281" y="37"/>
                        <a:pt x="85" y="36"/>
                        <a:pt x="21" y="36"/>
                      </a:cubicBezTo>
                      <a:cubicBezTo>
                        <a:pt x="0" y="29"/>
                        <a:pt x="4" y="24"/>
                        <a:pt x="4" y="20"/>
                      </a:cubicBezTo>
                      <a:cubicBezTo>
                        <a:pt x="4" y="16"/>
                        <a:pt x="1" y="7"/>
                        <a:pt x="2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1977059" y="1068388"/>
                <a:ext cx="1440147" cy="3086100"/>
                <a:chOff x="1977059" y="1068388"/>
                <a:chExt cx="1440147" cy="3086100"/>
              </a:xfrm>
            </p:grpSpPr>
            <p:sp>
              <p:nvSpPr>
                <p:cNvPr id="24" name="Rectangle 23"/>
                <p:cNvSpPr/>
                <p:nvPr/>
              </p:nvSpPr>
              <p:spPr bwMode="auto">
                <a:xfrm rot="2400000">
                  <a:off x="1977059" y="1068388"/>
                  <a:ext cx="57161" cy="30861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44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25" name="Circular Arrow 24"/>
                <p:cNvSpPr/>
                <p:nvPr/>
              </p:nvSpPr>
              <p:spPr>
                <a:xfrm rot="1533565">
                  <a:off x="2923396" y="1260476"/>
                  <a:ext cx="493810" cy="484187"/>
                </a:xfrm>
                <a:prstGeom prst="circularArrow">
                  <a:avLst/>
                </a:prstGeom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3382274" y="1073151"/>
                <a:ext cx="1440148" cy="3086100"/>
                <a:chOff x="1976294" y="1068231"/>
                <a:chExt cx="1440148" cy="3086100"/>
              </a:xfrm>
            </p:grpSpPr>
            <p:sp>
              <p:nvSpPr>
                <p:cNvPr id="22" name="Rectangle 21"/>
                <p:cNvSpPr/>
                <p:nvPr/>
              </p:nvSpPr>
              <p:spPr bwMode="auto">
                <a:xfrm rot="2400000">
                  <a:off x="1976294" y="1068231"/>
                  <a:ext cx="57161" cy="30861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44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23" name="Circular Arrow 22"/>
                <p:cNvSpPr/>
                <p:nvPr/>
              </p:nvSpPr>
              <p:spPr>
                <a:xfrm rot="1533565">
                  <a:off x="2922631" y="1260318"/>
                  <a:ext cx="493811" cy="484188"/>
                </a:xfrm>
                <a:prstGeom prst="circularArrow">
                  <a:avLst/>
                </a:prstGeom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4789077" y="1077913"/>
                <a:ext cx="1440148" cy="3086100"/>
                <a:chOff x="1977117" y="1068073"/>
                <a:chExt cx="1440148" cy="3086100"/>
              </a:xfrm>
            </p:grpSpPr>
            <p:sp>
              <p:nvSpPr>
                <p:cNvPr id="20" name="Rectangle 19"/>
                <p:cNvSpPr/>
                <p:nvPr/>
              </p:nvSpPr>
              <p:spPr bwMode="auto">
                <a:xfrm rot="2400000">
                  <a:off x="1977117" y="1068073"/>
                  <a:ext cx="57161" cy="30861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44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21" name="Circular Arrow 20"/>
                <p:cNvSpPr/>
                <p:nvPr/>
              </p:nvSpPr>
              <p:spPr>
                <a:xfrm rot="1533565">
                  <a:off x="2923454" y="1260161"/>
                  <a:ext cx="493811" cy="484187"/>
                </a:xfrm>
                <a:prstGeom prst="circularArrow">
                  <a:avLst/>
                </a:prstGeom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6327669" y="1082676"/>
                <a:ext cx="1440147" cy="3086100"/>
                <a:chOff x="1976997" y="1067916"/>
                <a:chExt cx="1440147" cy="3086100"/>
              </a:xfrm>
            </p:grpSpPr>
            <p:sp>
              <p:nvSpPr>
                <p:cNvPr id="18" name="Rectangle 17"/>
                <p:cNvSpPr/>
                <p:nvPr/>
              </p:nvSpPr>
              <p:spPr bwMode="auto">
                <a:xfrm rot="2400000">
                  <a:off x="1976997" y="1067916"/>
                  <a:ext cx="57161" cy="30861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44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9" name="Circular Arrow 18"/>
                <p:cNvSpPr/>
                <p:nvPr/>
              </p:nvSpPr>
              <p:spPr>
                <a:xfrm rot="1533565">
                  <a:off x="2923334" y="1260003"/>
                  <a:ext cx="493810" cy="484188"/>
                </a:xfrm>
                <a:prstGeom prst="circularArrow">
                  <a:avLst/>
                </a:prstGeom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0" name="Up Arrow 29"/>
            <p:cNvSpPr/>
            <p:nvPr/>
          </p:nvSpPr>
          <p:spPr>
            <a:xfrm>
              <a:off x="176213" y="693738"/>
              <a:ext cx="8967787" cy="6164262"/>
            </a:xfrm>
            <a:prstGeom prst="upArrow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17868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65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Reading streaks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8275" y="1066800"/>
            <a:ext cx="9312275" cy="5676900"/>
          </a:xfrm>
        </p:spPr>
        <p:txBody>
          <a:bodyPr>
            <a:normAutofit/>
          </a:bodyPr>
          <a:lstStyle/>
          <a:p>
            <a:pPr marL="703263" indent="-476250" eaLnBrk="1" hangingPunct="1">
              <a:lnSpc>
                <a:spcPct val="80000"/>
              </a:lnSpc>
            </a:pPr>
            <a:r>
              <a:rPr lang="en-US" sz="2400" dirty="0"/>
              <a:t>Press fabric streaks (a mixed bag)</a:t>
            </a:r>
          </a:p>
          <a:p>
            <a:pPr marL="1103313" lvl="1" indent="-476250" eaLnBrk="1" hangingPunct="1">
              <a:lnSpc>
                <a:spcPct val="80000"/>
              </a:lnSpc>
            </a:pPr>
            <a:r>
              <a:rPr lang="en-US" sz="2000" dirty="0"/>
              <a:t>Narrow streaks every 2” – 3”……Herringbone cover geometry or worn</a:t>
            </a:r>
          </a:p>
          <a:p>
            <a:pPr marL="1103313" lvl="1" indent="-476250" eaLnBrk="1" hangingPunct="1">
              <a:lnSpc>
                <a:spcPct val="80000"/>
              </a:lnSpc>
            </a:pPr>
            <a:r>
              <a:rPr lang="en-US" sz="2000" dirty="0"/>
              <a:t>Narrow streaks every 6”…...……OPN oscillator reversal dwell</a:t>
            </a:r>
          </a:p>
          <a:p>
            <a:pPr marL="1103313" lvl="1" indent="-476250" eaLnBrk="1" hangingPunct="1">
              <a:lnSpc>
                <a:spcPct val="80000"/>
              </a:lnSpc>
            </a:pPr>
            <a:r>
              <a:rPr lang="en-US" sz="2000" dirty="0"/>
              <a:t>Dark 6” bands…………………….Single plugged or poor nozzle</a:t>
            </a:r>
          </a:p>
          <a:p>
            <a:pPr marL="1103313" lvl="1" indent="-476250" eaLnBrk="1" hangingPunct="1">
              <a:lnSpc>
                <a:spcPct val="80000"/>
              </a:lnSpc>
            </a:pPr>
            <a:r>
              <a:rPr lang="en-US" sz="2000" dirty="0"/>
              <a:t>Very Dark 6” band………………..Adjacent nozzles plugged or poor </a:t>
            </a:r>
          </a:p>
          <a:p>
            <a:pPr marL="1103313" lvl="1" indent="-476250" eaLnBrk="1" hangingPunct="1">
              <a:lnSpc>
                <a:spcPct val="80000"/>
              </a:lnSpc>
            </a:pPr>
            <a:r>
              <a:rPr lang="en-US" sz="2000" dirty="0"/>
              <a:t>Bands after chemical wash……..Shower with plugged nozzles</a:t>
            </a:r>
          </a:p>
          <a:p>
            <a:pPr marL="1103313" lvl="1" indent="-476250" eaLnBrk="1" hangingPunct="1">
              <a:lnSpc>
                <a:spcPct val="80000"/>
              </a:lnSpc>
            </a:pPr>
            <a:r>
              <a:rPr lang="en-US" sz="2000" dirty="0"/>
              <a:t>Uneven batch shows up as diminished even color change across felt</a:t>
            </a:r>
          </a:p>
          <a:p>
            <a:pPr marL="1103313" lvl="1" indent="-476250" eaLnBrk="1" hangingPunct="1">
              <a:lnSpc>
                <a:spcPct val="80000"/>
              </a:lnSpc>
            </a:pPr>
            <a:endParaRPr lang="en-US" sz="2000" dirty="0"/>
          </a:p>
          <a:p>
            <a:pPr marL="1103313" lvl="1" indent="-476250" eaLnBrk="1" hangingPunct="1">
              <a:lnSpc>
                <a:spcPct val="80000"/>
              </a:lnSpc>
            </a:pPr>
            <a:endParaRPr lang="en-US" sz="2000" dirty="0"/>
          </a:p>
          <a:p>
            <a:pPr marL="1103313" lvl="1" indent="-476250" eaLnBrk="1" hangingPunct="1">
              <a:lnSpc>
                <a:spcPct val="80000"/>
              </a:lnSpc>
            </a:pPr>
            <a:endParaRPr lang="en-US" sz="2000" dirty="0"/>
          </a:p>
          <a:p>
            <a:pPr marL="1103313" lvl="1" indent="-476250" eaLnBrk="1" hangingPunct="1">
              <a:lnSpc>
                <a:spcPct val="80000"/>
              </a:lnSpc>
            </a:pPr>
            <a:endParaRPr lang="en-US" sz="2000" dirty="0"/>
          </a:p>
          <a:p>
            <a:pPr marL="1103313" lvl="1" indent="-476250" eaLnBrk="1" hangingPunct="1">
              <a:lnSpc>
                <a:spcPct val="80000"/>
              </a:lnSpc>
            </a:pPr>
            <a:endParaRPr lang="en-US" sz="2000" dirty="0"/>
          </a:p>
          <a:p>
            <a:pPr marL="1103313" lvl="1" indent="-476250" eaLnBrk="1" hangingPunct="1">
              <a:lnSpc>
                <a:spcPct val="80000"/>
              </a:lnSpc>
            </a:pPr>
            <a:endParaRPr lang="en-US" sz="2000" dirty="0"/>
          </a:p>
          <a:p>
            <a:pPr marL="1103313" lvl="1" indent="-476250" eaLnBrk="1" hangingPunct="1">
              <a:lnSpc>
                <a:spcPct val="80000"/>
              </a:lnSpc>
            </a:pPr>
            <a:endParaRPr lang="en-US" sz="2000" dirty="0"/>
          </a:p>
          <a:p>
            <a:pPr marL="1103313" lvl="1" indent="-476250" eaLnBrk="1" hangingPunct="1">
              <a:lnSpc>
                <a:spcPct val="80000"/>
              </a:lnSpc>
            </a:pPr>
            <a:endParaRPr lang="en-US" sz="2000" dirty="0"/>
          </a:p>
          <a:p>
            <a:pPr marL="1103313" lvl="1" indent="-476250" eaLnBrk="1" hangingPunct="1">
              <a:lnSpc>
                <a:spcPct val="80000"/>
              </a:lnSpc>
            </a:pPr>
            <a:endParaRPr lang="en-US" sz="2000" dirty="0"/>
          </a:p>
          <a:p>
            <a:pPr marL="1103313" lvl="1" indent="-476250" eaLnBrk="1" hangingPunct="1">
              <a:lnSpc>
                <a:spcPct val="80000"/>
              </a:lnSpc>
            </a:pPr>
            <a:endParaRPr lang="en-US" sz="2000" dirty="0"/>
          </a:p>
          <a:p>
            <a:pPr marL="1103313" lvl="1" indent="-4762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 dirty="0"/>
              <a:t>Example of felt streaks (with typical 6” nozzle spacing &amp; 12” oscillator)</a:t>
            </a:r>
          </a:p>
        </p:txBody>
      </p:sp>
      <p:pic>
        <p:nvPicPr>
          <p:cNvPr id="5124" name="Picture 4" descr="3rd top mixed bag.JPG"/>
          <p:cNvPicPr>
            <a:picLocks noChangeAspect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546100" y="3506788"/>
            <a:ext cx="82835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3277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811213" y="1412875"/>
            <a:ext cx="7772400" cy="4083050"/>
          </a:xfrm>
          <a:noFill/>
        </p:spPr>
        <p:txBody>
          <a:bodyPr lIns="71438" tIns="28575" rIns="71438" bIns="28575" anchor="t">
            <a:spAutoFit/>
          </a:bodyPr>
          <a:lstStyle/>
          <a:p>
            <a:pPr eaLnBrk="1" hangingPunct="1"/>
            <a:r>
              <a:rPr lang="en-US" sz="6600"/>
              <a:t>Strategy</a:t>
            </a:r>
            <a:br>
              <a:rPr lang="en-US" sz="6600"/>
            </a:br>
            <a:r>
              <a:rPr lang="en-US" sz="6600"/>
              <a:t>for</a:t>
            </a:r>
            <a:br>
              <a:rPr lang="en-US" sz="6600"/>
            </a:br>
            <a:r>
              <a:rPr lang="en-US" sz="6600"/>
              <a:t>Ideal Cleaning Applications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300913" cy="827088"/>
          </a:xfrm>
        </p:spPr>
        <p:txBody>
          <a:bodyPr/>
          <a:lstStyle/>
          <a:p>
            <a:pPr eaLnBrk="1" hangingPunct="1"/>
            <a:r>
              <a:rPr lang="en-US" dirty="0"/>
              <a:t>Wire Cleaning Strategy</a:t>
            </a: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809" y="1254465"/>
            <a:ext cx="8475260" cy="417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13648" y="5445456"/>
            <a:ext cx="9114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Create constant fluid motion to the sheet side then, utilizing outside rolls with doctors and showers to flush wire.</a:t>
            </a:r>
          </a:p>
          <a:p>
            <a:pPr algn="ctr"/>
            <a:r>
              <a:rPr lang="en-US" sz="2400" i="1" dirty="0"/>
              <a:t>Inside rolls &amp; catch pans for stapled fibers</a:t>
            </a:r>
            <a:endParaRPr lang="de-DE" sz="2400" i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8839" cy="827087"/>
          </a:xfrm>
        </p:spPr>
        <p:txBody>
          <a:bodyPr/>
          <a:lstStyle/>
          <a:p>
            <a:pPr eaLnBrk="1" hangingPunct="1"/>
            <a:r>
              <a:rPr lang="en-US" dirty="0"/>
              <a:t>Felt Cleaning Applications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7070725" y="3841750"/>
            <a:ext cx="20272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>
                <a:effectLst/>
              </a:rPr>
              <a:t>Face side Needle Jet Shower must be setup for </a:t>
            </a:r>
            <a:r>
              <a:rPr lang="en-US" sz="1600" b="1" dirty="0">
                <a:effectLst/>
              </a:rPr>
              <a:t>Surface</a:t>
            </a:r>
            <a:r>
              <a:rPr lang="en-US" sz="1600" dirty="0">
                <a:effectLst/>
              </a:rPr>
              <a:t> cleaning</a:t>
            </a:r>
            <a:endParaRPr lang="de-DE" sz="1600" dirty="0">
              <a:effectLst/>
            </a:endParaRP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4759325" y="5627688"/>
            <a:ext cx="2620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effectLst/>
              </a:rPr>
              <a:t>Uhle box removes loosened surface and interstitial debris</a:t>
            </a:r>
            <a:endParaRPr lang="de-DE" sz="1600" dirty="0">
              <a:effectLst/>
            </a:endParaRPr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990600"/>
            <a:ext cx="75438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1539875" y="4495800"/>
            <a:ext cx="2863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effectLst/>
              </a:rPr>
              <a:t>Face side roll with Doctor removes surface contaminates</a:t>
            </a:r>
            <a:endParaRPr lang="de-DE" sz="1600" dirty="0">
              <a:effectLst/>
            </a:endParaRPr>
          </a:p>
        </p:txBody>
      </p:sp>
      <p:sp>
        <p:nvSpPr>
          <p:cNvPr id="5122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971800" y="1219200"/>
            <a:ext cx="6659563" cy="827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/>
              <a:t>Create constant migration of contaminates to face side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sz="1400" dirty="0"/>
              <a:t>Inside Needle Jet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sz="1400" dirty="0"/>
              <a:t>Inside Chemical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sz="1400" dirty="0"/>
              <a:t>Nip Shower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sz="1400" dirty="0"/>
              <a:t>Finally – the Uhle Box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8538" y="627063"/>
            <a:ext cx="7077075" cy="606425"/>
          </a:xfrm>
          <a:noFill/>
        </p:spPr>
        <p:txBody>
          <a:bodyPr wrap="none" lIns="71438" tIns="28575" rIns="71438" bIns="28575" anchor="t">
            <a:spAutoFit/>
          </a:bodyPr>
          <a:lstStyle/>
          <a:p>
            <a:pPr eaLnBrk="1" hangingPunct="1"/>
            <a:r>
              <a:rPr lang="en-US"/>
              <a:t>Contaminants and Conditioning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lIns="92075" tIns="46038" rIns="92075" bIns="46038" anchor="ctr"/>
          <a:lstStyle/>
          <a:p>
            <a:pPr marL="285750" indent="-285750" eaLnBrk="1" hangingPunct="1">
              <a:lnSpc>
                <a:spcPct val="90000"/>
              </a:lnSpc>
            </a:pPr>
            <a:r>
              <a:rPr lang="en-US" u="sng"/>
              <a:t>What’s the problem?</a:t>
            </a:r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r>
              <a:rPr lang="en-US"/>
              <a:t>        Permeability,  surface, fabric life?</a:t>
            </a:r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r>
              <a:rPr lang="en-US"/>
              <a:t>		Fabric type</a:t>
            </a:r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r>
              <a:rPr lang="en-US"/>
              <a:t>		Particulate or “gel?”</a:t>
            </a:r>
          </a:p>
          <a:p>
            <a:pPr marL="285750" indent="-285750" eaLnBrk="1" hangingPunct="1">
              <a:lnSpc>
                <a:spcPct val="90000"/>
              </a:lnSpc>
            </a:pPr>
            <a:r>
              <a:rPr lang="en-US" u="sng"/>
              <a:t>Determines:</a:t>
            </a:r>
            <a:endParaRPr lang="en-US"/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r>
              <a:rPr lang="en-US"/>
              <a:t>         WATER CONTENT, VOLUME</a:t>
            </a:r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r>
              <a:rPr lang="en-US"/>
              <a:t>		Shower location and type, </a:t>
            </a:r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r>
              <a:rPr lang="en-US"/>
              <a:t>		flow, angle</a:t>
            </a:r>
          </a:p>
          <a:p>
            <a:pPr marL="285750" indent="-285750" eaLnBrk="1" hangingPunct="1">
              <a:lnSpc>
                <a:spcPct val="90000"/>
              </a:lnSpc>
              <a:buFontTx/>
              <a:buNone/>
            </a:pPr>
            <a:r>
              <a:rPr lang="en-US"/>
              <a:t>         Vacuum requirements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7175"/>
            <a:ext cx="9029700" cy="700088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4400" b="0">
                <a:solidFill>
                  <a:schemeClr val="tx1"/>
                </a:solidFill>
              </a:rPr>
              <a:t>Crescent Former Machine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-1058863" y="2622550"/>
            <a:ext cx="10193338" cy="3038475"/>
            <a:chOff x="-667" y="1652"/>
            <a:chExt cx="6421" cy="1914"/>
          </a:xfrm>
        </p:grpSpPr>
        <p:sp>
          <p:nvSpPr>
            <p:cNvPr id="189444" name="Oval 4"/>
            <p:cNvSpPr>
              <a:spLocks noChangeArrowheads="1"/>
            </p:cNvSpPr>
            <p:nvPr/>
          </p:nvSpPr>
          <p:spPr bwMode="auto">
            <a:xfrm>
              <a:off x="5060" y="2079"/>
              <a:ext cx="182" cy="201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45" name="Oval 5"/>
            <p:cNvSpPr>
              <a:spLocks noChangeArrowheads="1"/>
            </p:cNvSpPr>
            <p:nvPr/>
          </p:nvSpPr>
          <p:spPr bwMode="auto">
            <a:xfrm>
              <a:off x="5584" y="2886"/>
              <a:ext cx="170" cy="18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46" name="Oval 6"/>
            <p:cNvSpPr>
              <a:spLocks noChangeArrowheads="1"/>
            </p:cNvSpPr>
            <p:nvPr/>
          </p:nvSpPr>
          <p:spPr bwMode="auto">
            <a:xfrm>
              <a:off x="4703" y="2998"/>
              <a:ext cx="170" cy="18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47" name="Oval 7"/>
            <p:cNvSpPr>
              <a:spLocks noChangeArrowheads="1"/>
            </p:cNvSpPr>
            <p:nvPr/>
          </p:nvSpPr>
          <p:spPr bwMode="auto">
            <a:xfrm>
              <a:off x="3573" y="2269"/>
              <a:ext cx="539" cy="50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48" name="Oval 8"/>
            <p:cNvSpPr>
              <a:spLocks noChangeArrowheads="1"/>
            </p:cNvSpPr>
            <p:nvPr/>
          </p:nvSpPr>
          <p:spPr bwMode="auto">
            <a:xfrm>
              <a:off x="3737" y="2011"/>
              <a:ext cx="197" cy="217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49" name="Oval 9"/>
            <p:cNvSpPr>
              <a:spLocks noChangeArrowheads="1"/>
            </p:cNvSpPr>
            <p:nvPr/>
          </p:nvSpPr>
          <p:spPr bwMode="auto">
            <a:xfrm>
              <a:off x="3061" y="2656"/>
              <a:ext cx="129" cy="14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50" name="Oval 10"/>
            <p:cNvSpPr>
              <a:spLocks noChangeArrowheads="1"/>
            </p:cNvSpPr>
            <p:nvPr/>
          </p:nvSpPr>
          <p:spPr bwMode="auto">
            <a:xfrm>
              <a:off x="1847" y="1960"/>
              <a:ext cx="110" cy="11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51" name="Oval 11"/>
            <p:cNvSpPr>
              <a:spLocks noChangeArrowheads="1"/>
            </p:cNvSpPr>
            <p:nvPr/>
          </p:nvSpPr>
          <p:spPr bwMode="auto">
            <a:xfrm>
              <a:off x="1547" y="3415"/>
              <a:ext cx="130" cy="14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52" name="Oval 12"/>
            <p:cNvSpPr>
              <a:spLocks noChangeArrowheads="1"/>
            </p:cNvSpPr>
            <p:nvPr/>
          </p:nvSpPr>
          <p:spPr bwMode="auto">
            <a:xfrm>
              <a:off x="2682" y="3424"/>
              <a:ext cx="130" cy="14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53" name="Oval 13"/>
            <p:cNvSpPr>
              <a:spLocks noChangeArrowheads="1"/>
            </p:cNvSpPr>
            <p:nvPr/>
          </p:nvSpPr>
          <p:spPr bwMode="auto">
            <a:xfrm>
              <a:off x="3249" y="3161"/>
              <a:ext cx="131" cy="14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54" name="Oval 14"/>
            <p:cNvSpPr>
              <a:spLocks noChangeArrowheads="1"/>
            </p:cNvSpPr>
            <p:nvPr/>
          </p:nvSpPr>
          <p:spPr bwMode="auto">
            <a:xfrm rot="120000">
              <a:off x="-667" y="1652"/>
              <a:ext cx="1891" cy="1877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55" name="Freeform 15"/>
            <p:cNvSpPr>
              <a:spLocks/>
            </p:cNvSpPr>
            <p:nvPr/>
          </p:nvSpPr>
          <p:spPr bwMode="auto">
            <a:xfrm>
              <a:off x="2879" y="1817"/>
              <a:ext cx="917" cy="461"/>
            </a:xfrm>
            <a:custGeom>
              <a:avLst/>
              <a:gdLst/>
              <a:ahLst/>
              <a:cxnLst>
                <a:cxn ang="0">
                  <a:pos x="916" y="426"/>
                </a:cxn>
                <a:cxn ang="0">
                  <a:pos x="261" y="0"/>
                </a:cxn>
                <a:cxn ang="0">
                  <a:pos x="0" y="246"/>
                </a:cxn>
                <a:cxn ang="0">
                  <a:pos x="142" y="381"/>
                </a:cxn>
                <a:cxn ang="0">
                  <a:pos x="237" y="291"/>
                </a:cxn>
                <a:cxn ang="0">
                  <a:pos x="832" y="460"/>
                </a:cxn>
                <a:cxn ang="0">
                  <a:pos x="916" y="426"/>
                </a:cxn>
              </a:cxnLst>
              <a:rect l="0" t="0" r="r" b="b"/>
              <a:pathLst>
                <a:path w="917" h="461">
                  <a:moveTo>
                    <a:pt x="916" y="426"/>
                  </a:moveTo>
                  <a:lnTo>
                    <a:pt x="261" y="0"/>
                  </a:lnTo>
                  <a:lnTo>
                    <a:pt x="0" y="246"/>
                  </a:lnTo>
                  <a:lnTo>
                    <a:pt x="142" y="381"/>
                  </a:lnTo>
                  <a:lnTo>
                    <a:pt x="237" y="291"/>
                  </a:lnTo>
                  <a:lnTo>
                    <a:pt x="832" y="460"/>
                  </a:lnTo>
                  <a:lnTo>
                    <a:pt x="916" y="426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56" name="Oval 16"/>
            <p:cNvSpPr>
              <a:spLocks noChangeArrowheads="1"/>
            </p:cNvSpPr>
            <p:nvPr/>
          </p:nvSpPr>
          <p:spPr bwMode="auto">
            <a:xfrm>
              <a:off x="2672" y="1956"/>
              <a:ext cx="130" cy="14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57" name="Oval 17"/>
            <p:cNvSpPr>
              <a:spLocks noChangeArrowheads="1"/>
            </p:cNvSpPr>
            <p:nvPr/>
          </p:nvSpPr>
          <p:spPr bwMode="auto">
            <a:xfrm>
              <a:off x="2544" y="2299"/>
              <a:ext cx="109" cy="121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58" name="Oval 18"/>
            <p:cNvSpPr>
              <a:spLocks noChangeArrowheads="1"/>
            </p:cNvSpPr>
            <p:nvPr/>
          </p:nvSpPr>
          <p:spPr bwMode="auto">
            <a:xfrm>
              <a:off x="2174" y="3250"/>
              <a:ext cx="140" cy="13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59" name="Oval 19"/>
            <p:cNvSpPr>
              <a:spLocks noChangeArrowheads="1"/>
            </p:cNvSpPr>
            <p:nvPr/>
          </p:nvSpPr>
          <p:spPr bwMode="auto">
            <a:xfrm>
              <a:off x="3850" y="2869"/>
              <a:ext cx="171" cy="18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60" name="Line 20"/>
            <p:cNvSpPr>
              <a:spLocks noChangeShapeType="1"/>
            </p:cNvSpPr>
            <p:nvPr/>
          </p:nvSpPr>
          <p:spPr bwMode="auto">
            <a:xfrm>
              <a:off x="3797" y="2218"/>
              <a:ext cx="149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61" name="Line 21"/>
            <p:cNvSpPr>
              <a:spLocks noChangeShapeType="1"/>
            </p:cNvSpPr>
            <p:nvPr/>
          </p:nvSpPr>
          <p:spPr bwMode="auto">
            <a:xfrm flipH="1">
              <a:off x="956" y="3340"/>
              <a:ext cx="41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62" name="Line 22"/>
            <p:cNvSpPr>
              <a:spLocks noChangeShapeType="1"/>
            </p:cNvSpPr>
            <p:nvPr/>
          </p:nvSpPr>
          <p:spPr bwMode="auto">
            <a:xfrm flipH="1" flipV="1">
              <a:off x="1007" y="3190"/>
              <a:ext cx="29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63" name="Freeform 23"/>
            <p:cNvSpPr>
              <a:spLocks/>
            </p:cNvSpPr>
            <p:nvPr/>
          </p:nvSpPr>
          <p:spPr bwMode="auto">
            <a:xfrm>
              <a:off x="991" y="3225"/>
              <a:ext cx="46" cy="112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6" y="12"/>
                </a:cxn>
                <a:cxn ang="0">
                  <a:pos x="30" y="21"/>
                </a:cxn>
                <a:cxn ang="0">
                  <a:pos x="24" y="30"/>
                </a:cxn>
                <a:cxn ang="0">
                  <a:pos x="18" y="39"/>
                </a:cxn>
                <a:cxn ang="0">
                  <a:pos x="15" y="48"/>
                </a:cxn>
                <a:cxn ang="0">
                  <a:pos x="12" y="57"/>
                </a:cxn>
                <a:cxn ang="0">
                  <a:pos x="9" y="66"/>
                </a:cxn>
                <a:cxn ang="0">
                  <a:pos x="3" y="75"/>
                </a:cxn>
                <a:cxn ang="0">
                  <a:pos x="0" y="84"/>
                </a:cxn>
                <a:cxn ang="0">
                  <a:pos x="0" y="93"/>
                </a:cxn>
                <a:cxn ang="0">
                  <a:pos x="0" y="102"/>
                </a:cxn>
                <a:cxn ang="0">
                  <a:pos x="0" y="111"/>
                </a:cxn>
              </a:cxnLst>
              <a:rect l="0" t="0" r="r" b="b"/>
              <a:pathLst>
                <a:path w="46" h="112">
                  <a:moveTo>
                    <a:pt x="45" y="0"/>
                  </a:moveTo>
                  <a:lnTo>
                    <a:pt x="36" y="12"/>
                  </a:lnTo>
                  <a:lnTo>
                    <a:pt x="30" y="21"/>
                  </a:lnTo>
                  <a:lnTo>
                    <a:pt x="24" y="30"/>
                  </a:lnTo>
                  <a:lnTo>
                    <a:pt x="18" y="39"/>
                  </a:lnTo>
                  <a:lnTo>
                    <a:pt x="15" y="48"/>
                  </a:lnTo>
                  <a:lnTo>
                    <a:pt x="12" y="57"/>
                  </a:lnTo>
                  <a:lnTo>
                    <a:pt x="9" y="66"/>
                  </a:lnTo>
                  <a:lnTo>
                    <a:pt x="3" y="75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0" y="11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64" name="Line 24"/>
            <p:cNvSpPr>
              <a:spLocks noChangeShapeType="1"/>
            </p:cNvSpPr>
            <p:nvPr/>
          </p:nvSpPr>
          <p:spPr bwMode="auto">
            <a:xfrm>
              <a:off x="1900" y="2072"/>
              <a:ext cx="714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65" name="Line 25"/>
            <p:cNvSpPr>
              <a:spLocks noChangeShapeType="1"/>
            </p:cNvSpPr>
            <p:nvPr/>
          </p:nvSpPr>
          <p:spPr bwMode="auto">
            <a:xfrm>
              <a:off x="1901" y="1956"/>
              <a:ext cx="8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66" name="Line 26"/>
            <p:cNvSpPr>
              <a:spLocks noChangeShapeType="1"/>
            </p:cNvSpPr>
            <p:nvPr/>
          </p:nvSpPr>
          <p:spPr bwMode="auto">
            <a:xfrm>
              <a:off x="2801" y="2025"/>
              <a:ext cx="267" cy="7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67" name="Line 27"/>
            <p:cNvSpPr>
              <a:spLocks noChangeShapeType="1"/>
            </p:cNvSpPr>
            <p:nvPr/>
          </p:nvSpPr>
          <p:spPr bwMode="auto">
            <a:xfrm flipV="1">
              <a:off x="3157" y="2309"/>
              <a:ext cx="530" cy="4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68" name="Line 28"/>
            <p:cNvSpPr>
              <a:spLocks noChangeShapeType="1"/>
            </p:cNvSpPr>
            <p:nvPr/>
          </p:nvSpPr>
          <p:spPr bwMode="auto">
            <a:xfrm flipH="1">
              <a:off x="2310" y="2365"/>
              <a:ext cx="342" cy="9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69" name="Line 29"/>
            <p:cNvSpPr>
              <a:spLocks noChangeShapeType="1"/>
            </p:cNvSpPr>
            <p:nvPr/>
          </p:nvSpPr>
          <p:spPr bwMode="auto">
            <a:xfrm flipH="1">
              <a:off x="1550" y="2010"/>
              <a:ext cx="3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18" name="Oval 30"/>
            <p:cNvSpPr>
              <a:spLocks noChangeArrowheads="1"/>
            </p:cNvSpPr>
            <p:nvPr/>
          </p:nvSpPr>
          <p:spPr bwMode="auto">
            <a:xfrm>
              <a:off x="951" y="3147"/>
              <a:ext cx="344" cy="32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89471" name="Line 31"/>
            <p:cNvSpPr>
              <a:spLocks noChangeShapeType="1"/>
            </p:cNvSpPr>
            <p:nvPr/>
          </p:nvSpPr>
          <p:spPr bwMode="auto">
            <a:xfrm>
              <a:off x="2172" y="2308"/>
              <a:ext cx="1" cy="10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72" name="Oval 32"/>
            <p:cNvSpPr>
              <a:spLocks noChangeArrowheads="1"/>
            </p:cNvSpPr>
            <p:nvPr/>
          </p:nvSpPr>
          <p:spPr bwMode="auto">
            <a:xfrm>
              <a:off x="2055" y="2257"/>
              <a:ext cx="115" cy="11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73" name="Line 33"/>
            <p:cNvSpPr>
              <a:spLocks noChangeShapeType="1"/>
            </p:cNvSpPr>
            <p:nvPr/>
          </p:nvSpPr>
          <p:spPr bwMode="auto">
            <a:xfrm>
              <a:off x="1084" y="3468"/>
              <a:ext cx="50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74" name="Line 34"/>
            <p:cNvSpPr>
              <a:spLocks noChangeShapeType="1"/>
            </p:cNvSpPr>
            <p:nvPr/>
          </p:nvSpPr>
          <p:spPr bwMode="auto">
            <a:xfrm>
              <a:off x="1620" y="3556"/>
              <a:ext cx="1128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75" name="Line 35"/>
            <p:cNvSpPr>
              <a:spLocks noChangeShapeType="1"/>
            </p:cNvSpPr>
            <p:nvPr/>
          </p:nvSpPr>
          <p:spPr bwMode="auto">
            <a:xfrm flipV="1">
              <a:off x="2764" y="3300"/>
              <a:ext cx="568" cy="2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76" name="Line 36"/>
            <p:cNvSpPr>
              <a:spLocks noChangeShapeType="1"/>
            </p:cNvSpPr>
            <p:nvPr/>
          </p:nvSpPr>
          <p:spPr bwMode="auto">
            <a:xfrm flipV="1">
              <a:off x="3349" y="2716"/>
              <a:ext cx="670" cy="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25" name="Text Box 37"/>
            <p:cNvSpPr txBox="1">
              <a:spLocks noChangeArrowheads="1"/>
            </p:cNvSpPr>
            <p:nvPr/>
          </p:nvSpPr>
          <p:spPr bwMode="auto">
            <a:xfrm>
              <a:off x="1010" y="3245"/>
              <a:ext cx="248" cy="1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chemeClr val="tx2"/>
                  </a:solidFill>
                  <a:effectLst/>
                </a:rPr>
                <a:t>SPR</a:t>
              </a:r>
            </a:p>
          </p:txBody>
        </p:sp>
        <p:sp>
          <p:nvSpPr>
            <p:cNvPr id="189478" name="Line 38"/>
            <p:cNvSpPr>
              <a:spLocks noChangeShapeType="1"/>
            </p:cNvSpPr>
            <p:nvPr/>
          </p:nvSpPr>
          <p:spPr bwMode="auto">
            <a:xfrm flipV="1">
              <a:off x="1044" y="2265"/>
              <a:ext cx="1036" cy="9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79" name="Line 39"/>
            <p:cNvSpPr>
              <a:spLocks noChangeShapeType="1"/>
            </p:cNvSpPr>
            <p:nvPr/>
          </p:nvSpPr>
          <p:spPr bwMode="auto">
            <a:xfrm flipH="1">
              <a:off x="3858" y="2712"/>
              <a:ext cx="162" cy="1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80" name="Line 40"/>
            <p:cNvSpPr>
              <a:spLocks noChangeShapeType="1"/>
            </p:cNvSpPr>
            <p:nvPr/>
          </p:nvSpPr>
          <p:spPr bwMode="auto">
            <a:xfrm>
              <a:off x="3912" y="3057"/>
              <a:ext cx="88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81" name="Line 41"/>
            <p:cNvSpPr>
              <a:spLocks noChangeShapeType="1"/>
            </p:cNvSpPr>
            <p:nvPr/>
          </p:nvSpPr>
          <p:spPr bwMode="auto">
            <a:xfrm flipV="1">
              <a:off x="4794" y="3072"/>
              <a:ext cx="900" cy="1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82" name="Line 42"/>
            <p:cNvSpPr>
              <a:spLocks noChangeShapeType="1"/>
            </p:cNvSpPr>
            <p:nvPr/>
          </p:nvSpPr>
          <p:spPr bwMode="auto">
            <a:xfrm>
              <a:off x="5223" y="2112"/>
              <a:ext cx="501" cy="7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83" name="Line 43"/>
            <p:cNvSpPr>
              <a:spLocks noChangeShapeType="1"/>
            </p:cNvSpPr>
            <p:nvPr/>
          </p:nvSpPr>
          <p:spPr bwMode="auto">
            <a:xfrm flipH="1" flipV="1">
              <a:off x="3837" y="2010"/>
              <a:ext cx="1314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381000"/>
            <a:ext cx="9144000" cy="625475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4000">
                <a:solidFill>
                  <a:schemeClr val="tx1"/>
                </a:solidFill>
              </a:rPr>
              <a:t>Forming Section</a:t>
            </a:r>
            <a:r>
              <a:rPr lang="en-US" sz="2800">
                <a:solidFill>
                  <a:schemeClr val="tx1"/>
                </a:solidFill>
              </a:rPr>
              <a:t> (Crescent Former)</a:t>
            </a:r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712788" y="2376488"/>
            <a:ext cx="7423150" cy="3803650"/>
            <a:chOff x="449" y="1497"/>
            <a:chExt cx="4676" cy="2396"/>
          </a:xfrm>
        </p:grpSpPr>
        <p:grpSp>
          <p:nvGrpSpPr>
            <p:cNvPr id="64516" name="Group 4"/>
            <p:cNvGrpSpPr>
              <a:grpSpLocks/>
            </p:cNvGrpSpPr>
            <p:nvPr/>
          </p:nvGrpSpPr>
          <p:grpSpPr bwMode="auto">
            <a:xfrm>
              <a:off x="3036" y="3512"/>
              <a:ext cx="317" cy="317"/>
              <a:chOff x="3036" y="3512"/>
              <a:chExt cx="317" cy="317"/>
            </a:xfrm>
          </p:grpSpPr>
          <p:sp>
            <p:nvSpPr>
              <p:cNvPr id="190469" name="Line 5"/>
              <p:cNvSpPr>
                <a:spLocks noChangeShapeType="1"/>
              </p:cNvSpPr>
              <p:nvPr/>
            </p:nvSpPr>
            <p:spPr bwMode="auto">
              <a:xfrm>
                <a:off x="3202" y="3521"/>
                <a:ext cx="36" cy="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64599" name="Group 6"/>
              <p:cNvGrpSpPr>
                <a:grpSpLocks/>
              </p:cNvGrpSpPr>
              <p:nvPr/>
            </p:nvGrpSpPr>
            <p:grpSpPr bwMode="auto">
              <a:xfrm>
                <a:off x="3036" y="3512"/>
                <a:ext cx="317" cy="317"/>
                <a:chOff x="3036" y="3512"/>
                <a:chExt cx="317" cy="317"/>
              </a:xfrm>
            </p:grpSpPr>
            <p:sp>
              <p:nvSpPr>
                <p:cNvPr id="190471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3194" y="3600"/>
                  <a:ext cx="99" cy="102"/>
                </a:xfrm>
                <a:prstGeom prst="ellipse">
                  <a:avLst/>
                </a:prstGeom>
                <a:solidFill>
                  <a:srgbClr val="FFCC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472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3174" y="3512"/>
                  <a:ext cx="46" cy="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473" name="Oval 9"/>
                <p:cNvSpPr>
                  <a:spLocks noChangeArrowheads="1"/>
                </p:cNvSpPr>
                <p:nvPr/>
              </p:nvSpPr>
              <p:spPr bwMode="auto">
                <a:xfrm flipH="1">
                  <a:off x="3294" y="3612"/>
                  <a:ext cx="59" cy="59"/>
                </a:xfrm>
                <a:prstGeom prst="ellipse">
                  <a:avLst/>
                </a:prstGeom>
                <a:solidFill>
                  <a:srgbClr val="FFCC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603" name="Rectangle 10"/>
                <p:cNvSpPr>
                  <a:spLocks noChangeArrowheads="1"/>
                </p:cNvSpPr>
                <p:nvPr/>
              </p:nvSpPr>
              <p:spPr bwMode="auto">
                <a:xfrm flipH="1">
                  <a:off x="3036" y="3602"/>
                  <a:ext cx="196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/>
                <a:lstStyle/>
                <a:p>
                  <a:pPr marL="342900" indent="-342900" eaLnBrk="0" hangingPunct="0">
                    <a:spcBef>
                      <a:spcPct val="20000"/>
                    </a:spcBef>
                  </a:pPr>
                  <a:r>
                    <a:rPr lang="en-US" sz="2000">
                      <a:solidFill>
                        <a:schemeClr val="tx2"/>
                      </a:solidFill>
                      <a:effectLst/>
                      <a:latin typeface="Times New Roman" pitchFamily="18" charset="0"/>
                    </a:rPr>
                    <a:t>3</a:t>
                  </a:r>
                </a:p>
              </p:txBody>
            </p:sp>
          </p:grpSp>
        </p:grpSp>
        <p:sp>
          <p:nvSpPr>
            <p:cNvPr id="190475" name="Freeform 11"/>
            <p:cNvSpPr>
              <a:spLocks/>
            </p:cNvSpPr>
            <p:nvPr/>
          </p:nvSpPr>
          <p:spPr bwMode="auto">
            <a:xfrm rot="541180" flipH="1">
              <a:off x="752" y="1560"/>
              <a:ext cx="931" cy="586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210" y="0"/>
                </a:cxn>
                <a:cxn ang="0">
                  <a:pos x="210" y="435"/>
                </a:cxn>
                <a:cxn ang="0">
                  <a:pos x="0" y="585"/>
                </a:cxn>
                <a:cxn ang="0">
                  <a:pos x="240" y="585"/>
                </a:cxn>
                <a:cxn ang="0">
                  <a:pos x="930" y="585"/>
                </a:cxn>
                <a:cxn ang="0">
                  <a:pos x="930" y="0"/>
                </a:cxn>
                <a:cxn ang="0">
                  <a:pos x="840" y="0"/>
                </a:cxn>
              </a:cxnLst>
              <a:rect l="0" t="0" r="r" b="b"/>
              <a:pathLst>
                <a:path w="931" h="586">
                  <a:moveTo>
                    <a:pt x="840" y="0"/>
                  </a:moveTo>
                  <a:lnTo>
                    <a:pt x="210" y="0"/>
                  </a:lnTo>
                  <a:lnTo>
                    <a:pt x="210" y="435"/>
                  </a:lnTo>
                  <a:lnTo>
                    <a:pt x="0" y="585"/>
                  </a:lnTo>
                  <a:lnTo>
                    <a:pt x="240" y="585"/>
                  </a:lnTo>
                  <a:lnTo>
                    <a:pt x="930" y="585"/>
                  </a:lnTo>
                  <a:lnTo>
                    <a:pt x="930" y="0"/>
                  </a:lnTo>
                  <a:lnTo>
                    <a:pt x="840" y="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76" name="Line 12"/>
            <p:cNvSpPr>
              <a:spLocks noChangeShapeType="1"/>
            </p:cNvSpPr>
            <p:nvPr/>
          </p:nvSpPr>
          <p:spPr bwMode="auto">
            <a:xfrm flipV="1">
              <a:off x="1761" y="1506"/>
              <a:ext cx="1482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77" name="Line 13"/>
            <p:cNvSpPr>
              <a:spLocks noChangeShapeType="1"/>
            </p:cNvSpPr>
            <p:nvPr/>
          </p:nvSpPr>
          <p:spPr bwMode="auto">
            <a:xfrm>
              <a:off x="3297" y="1497"/>
              <a:ext cx="1695" cy="4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78" name="Line 14"/>
            <p:cNvSpPr>
              <a:spLocks noChangeShapeType="1"/>
            </p:cNvSpPr>
            <p:nvPr/>
          </p:nvSpPr>
          <p:spPr bwMode="auto">
            <a:xfrm flipH="1">
              <a:off x="5076" y="2131"/>
              <a:ext cx="49" cy="10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79" name="Line 15"/>
            <p:cNvSpPr>
              <a:spLocks noChangeShapeType="1"/>
            </p:cNvSpPr>
            <p:nvPr/>
          </p:nvSpPr>
          <p:spPr bwMode="auto">
            <a:xfrm flipH="1">
              <a:off x="2880" y="3309"/>
              <a:ext cx="1995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80" name="Line 16"/>
            <p:cNvSpPr>
              <a:spLocks noChangeShapeType="1"/>
            </p:cNvSpPr>
            <p:nvPr/>
          </p:nvSpPr>
          <p:spPr bwMode="auto">
            <a:xfrm flipH="1">
              <a:off x="1118" y="3558"/>
              <a:ext cx="1733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81" name="Line 17"/>
            <p:cNvSpPr>
              <a:spLocks noChangeShapeType="1"/>
            </p:cNvSpPr>
            <p:nvPr/>
          </p:nvSpPr>
          <p:spPr bwMode="auto">
            <a:xfrm flipV="1">
              <a:off x="1056" y="2987"/>
              <a:ext cx="565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82" name="Oval 18"/>
            <p:cNvSpPr>
              <a:spLocks noChangeArrowheads="1"/>
            </p:cNvSpPr>
            <p:nvPr/>
          </p:nvSpPr>
          <p:spPr bwMode="auto">
            <a:xfrm flipH="1">
              <a:off x="928" y="3190"/>
              <a:ext cx="412" cy="38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83" name="Line 19"/>
            <p:cNvSpPr>
              <a:spLocks noChangeShapeType="1"/>
            </p:cNvSpPr>
            <p:nvPr/>
          </p:nvSpPr>
          <p:spPr bwMode="auto">
            <a:xfrm flipH="1" flipV="1">
              <a:off x="1633" y="2030"/>
              <a:ext cx="263" cy="4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84" name="Oval 20"/>
            <p:cNvSpPr>
              <a:spLocks noChangeArrowheads="1"/>
            </p:cNvSpPr>
            <p:nvPr/>
          </p:nvSpPr>
          <p:spPr bwMode="auto">
            <a:xfrm flipH="1">
              <a:off x="1591" y="1735"/>
              <a:ext cx="412" cy="38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85" name="Oval 21"/>
            <p:cNvSpPr>
              <a:spLocks noChangeArrowheads="1"/>
            </p:cNvSpPr>
            <p:nvPr/>
          </p:nvSpPr>
          <p:spPr bwMode="auto">
            <a:xfrm flipH="1">
              <a:off x="3060" y="1501"/>
              <a:ext cx="412" cy="38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86" name="Oval 22"/>
            <p:cNvSpPr>
              <a:spLocks noChangeArrowheads="1"/>
            </p:cNvSpPr>
            <p:nvPr/>
          </p:nvSpPr>
          <p:spPr bwMode="auto">
            <a:xfrm flipH="1">
              <a:off x="4711" y="1937"/>
              <a:ext cx="412" cy="38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87" name="Oval 23"/>
            <p:cNvSpPr>
              <a:spLocks noChangeArrowheads="1"/>
            </p:cNvSpPr>
            <p:nvPr/>
          </p:nvSpPr>
          <p:spPr bwMode="auto">
            <a:xfrm flipH="1">
              <a:off x="4660" y="2928"/>
              <a:ext cx="412" cy="38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88" name="Oval 24"/>
            <p:cNvSpPr>
              <a:spLocks noChangeArrowheads="1"/>
            </p:cNvSpPr>
            <p:nvPr/>
          </p:nvSpPr>
          <p:spPr bwMode="auto">
            <a:xfrm flipH="1">
              <a:off x="1147" y="2239"/>
              <a:ext cx="772" cy="757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89" name="Oval 25"/>
            <p:cNvSpPr>
              <a:spLocks noChangeArrowheads="1"/>
            </p:cNvSpPr>
            <p:nvPr/>
          </p:nvSpPr>
          <p:spPr bwMode="auto">
            <a:xfrm flipH="1">
              <a:off x="2671" y="3175"/>
              <a:ext cx="412" cy="38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90" name="Line 26"/>
            <p:cNvSpPr>
              <a:spLocks noChangeShapeType="1"/>
            </p:cNvSpPr>
            <p:nvPr/>
          </p:nvSpPr>
          <p:spPr bwMode="auto">
            <a:xfrm flipH="1">
              <a:off x="449" y="2259"/>
              <a:ext cx="960" cy="2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91" name="Line 27"/>
            <p:cNvSpPr>
              <a:spLocks noChangeShapeType="1"/>
            </p:cNvSpPr>
            <p:nvPr/>
          </p:nvSpPr>
          <p:spPr bwMode="auto">
            <a:xfrm flipH="1">
              <a:off x="569" y="2999"/>
              <a:ext cx="1024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92" name="Line 28"/>
            <p:cNvSpPr>
              <a:spLocks noChangeShapeType="1"/>
            </p:cNvSpPr>
            <p:nvPr/>
          </p:nvSpPr>
          <p:spPr bwMode="auto">
            <a:xfrm>
              <a:off x="2601" y="3427"/>
              <a:ext cx="152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93" name="Line 29"/>
            <p:cNvSpPr>
              <a:spLocks noChangeShapeType="1"/>
            </p:cNvSpPr>
            <p:nvPr/>
          </p:nvSpPr>
          <p:spPr bwMode="auto">
            <a:xfrm>
              <a:off x="2597" y="3435"/>
              <a:ext cx="86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6" name="Rectangle 30"/>
            <p:cNvSpPr>
              <a:spLocks noChangeArrowheads="1"/>
            </p:cNvSpPr>
            <p:nvPr/>
          </p:nvSpPr>
          <p:spPr bwMode="auto">
            <a:xfrm flipH="1">
              <a:off x="2296" y="3222"/>
              <a:ext cx="19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90495" name="Oval 31"/>
            <p:cNvSpPr>
              <a:spLocks noChangeArrowheads="1"/>
            </p:cNvSpPr>
            <p:nvPr/>
          </p:nvSpPr>
          <p:spPr bwMode="auto">
            <a:xfrm flipH="1">
              <a:off x="2513" y="3351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96" name="Line 32"/>
            <p:cNvSpPr>
              <a:spLocks noChangeShapeType="1"/>
            </p:cNvSpPr>
            <p:nvPr/>
          </p:nvSpPr>
          <p:spPr bwMode="auto">
            <a:xfrm flipH="1">
              <a:off x="1633" y="3451"/>
              <a:ext cx="36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97" name="Line 33"/>
            <p:cNvSpPr>
              <a:spLocks noChangeShapeType="1"/>
            </p:cNvSpPr>
            <p:nvPr/>
          </p:nvSpPr>
          <p:spPr bwMode="auto">
            <a:xfrm>
              <a:off x="1673" y="3459"/>
              <a:ext cx="48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498" name="Oval 34"/>
            <p:cNvSpPr>
              <a:spLocks noChangeArrowheads="1"/>
            </p:cNvSpPr>
            <p:nvPr/>
          </p:nvSpPr>
          <p:spPr bwMode="auto">
            <a:xfrm flipH="1">
              <a:off x="1620" y="3356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1" name="Rectangle 35"/>
            <p:cNvSpPr>
              <a:spLocks noChangeArrowheads="1"/>
            </p:cNvSpPr>
            <p:nvPr/>
          </p:nvSpPr>
          <p:spPr bwMode="auto">
            <a:xfrm flipH="1">
              <a:off x="1743" y="3185"/>
              <a:ext cx="19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90500" name="Oval 36"/>
            <p:cNvSpPr>
              <a:spLocks noChangeArrowheads="1"/>
            </p:cNvSpPr>
            <p:nvPr/>
          </p:nvSpPr>
          <p:spPr bwMode="auto">
            <a:xfrm flipH="1">
              <a:off x="1495" y="1961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3" name="Rectangle 37"/>
            <p:cNvSpPr>
              <a:spLocks noChangeArrowheads="1"/>
            </p:cNvSpPr>
            <p:nvPr/>
          </p:nvSpPr>
          <p:spPr bwMode="auto">
            <a:xfrm flipH="1">
              <a:off x="1448" y="1713"/>
              <a:ext cx="19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90502" name="Line 38"/>
            <p:cNvSpPr>
              <a:spLocks noChangeShapeType="1"/>
            </p:cNvSpPr>
            <p:nvPr/>
          </p:nvSpPr>
          <p:spPr bwMode="auto">
            <a:xfrm>
              <a:off x="1563" y="2049"/>
              <a:ext cx="18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03" name="Line 39"/>
            <p:cNvSpPr>
              <a:spLocks noChangeShapeType="1"/>
            </p:cNvSpPr>
            <p:nvPr/>
          </p:nvSpPr>
          <p:spPr bwMode="auto">
            <a:xfrm>
              <a:off x="1563" y="2055"/>
              <a:ext cx="171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4546" name="Group 40"/>
            <p:cNvGrpSpPr>
              <a:grpSpLocks/>
            </p:cNvGrpSpPr>
            <p:nvPr/>
          </p:nvGrpSpPr>
          <p:grpSpPr bwMode="auto">
            <a:xfrm rot="-3698207">
              <a:off x="4310" y="3417"/>
              <a:ext cx="532" cy="413"/>
              <a:chOff x="1802" y="2865"/>
              <a:chExt cx="532" cy="413"/>
            </a:xfrm>
          </p:grpSpPr>
          <p:sp>
            <p:nvSpPr>
              <p:cNvPr id="190505" name="Rectangle 41"/>
              <p:cNvSpPr>
                <a:spLocks noChangeArrowheads="1"/>
              </p:cNvSpPr>
              <p:nvPr/>
            </p:nvSpPr>
            <p:spPr bwMode="auto">
              <a:xfrm rot="19500000">
                <a:off x="2185" y="2892"/>
                <a:ext cx="70" cy="136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506" name="Freeform 42"/>
              <p:cNvSpPr>
                <a:spLocks/>
              </p:cNvSpPr>
              <p:nvPr/>
            </p:nvSpPr>
            <p:spPr bwMode="auto">
              <a:xfrm>
                <a:off x="2228" y="2863"/>
                <a:ext cx="20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49"/>
                  </a:cxn>
                </a:cxnLst>
                <a:rect l="0" t="0" r="r" b="b"/>
                <a:pathLst>
                  <a:path w="20" h="50">
                    <a:moveTo>
                      <a:pt x="19" y="0"/>
                    </a:moveTo>
                    <a:lnTo>
                      <a:pt x="0" y="49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507" name="Freeform 43"/>
              <p:cNvSpPr>
                <a:spLocks/>
              </p:cNvSpPr>
              <p:nvPr/>
            </p:nvSpPr>
            <p:spPr bwMode="auto">
              <a:xfrm>
                <a:off x="2246" y="2908"/>
                <a:ext cx="42" cy="3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29"/>
                  </a:cxn>
                </a:cxnLst>
                <a:rect l="0" t="0" r="r" b="b"/>
                <a:pathLst>
                  <a:path w="42" h="30">
                    <a:moveTo>
                      <a:pt x="41" y="0"/>
                    </a:moveTo>
                    <a:lnTo>
                      <a:pt x="0" y="29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508" name="Freeform 44"/>
              <p:cNvSpPr>
                <a:spLocks/>
              </p:cNvSpPr>
              <p:nvPr/>
            </p:nvSpPr>
            <p:spPr bwMode="auto">
              <a:xfrm>
                <a:off x="2288" y="2967"/>
                <a:ext cx="47" cy="1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6" y="0"/>
                  </a:cxn>
                </a:cxnLst>
                <a:rect l="0" t="0" r="r" b="b"/>
                <a:pathLst>
                  <a:path w="47" h="18">
                    <a:moveTo>
                      <a:pt x="0" y="17"/>
                    </a:moveTo>
                    <a:lnTo>
                      <a:pt x="4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509" name="Rectangle 45"/>
              <p:cNvSpPr>
                <a:spLocks noChangeArrowheads="1"/>
              </p:cNvSpPr>
              <p:nvPr/>
            </p:nvSpPr>
            <p:spPr bwMode="auto">
              <a:xfrm rot="19380000">
                <a:off x="2157" y="2973"/>
                <a:ext cx="34" cy="52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510" name="Oval 46"/>
              <p:cNvSpPr>
                <a:spLocks noChangeArrowheads="1"/>
              </p:cNvSpPr>
              <p:nvPr/>
            </p:nvSpPr>
            <p:spPr bwMode="auto">
              <a:xfrm rot="360000">
                <a:off x="2055" y="2988"/>
                <a:ext cx="106" cy="106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511" name="Rectangle 47"/>
              <p:cNvSpPr>
                <a:spLocks noChangeArrowheads="1"/>
              </p:cNvSpPr>
              <p:nvPr/>
            </p:nvSpPr>
            <p:spPr bwMode="auto">
              <a:xfrm rot="19380000">
                <a:off x="2034" y="3061"/>
                <a:ext cx="34" cy="52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512" name="Rectangle 48"/>
              <p:cNvSpPr>
                <a:spLocks noChangeArrowheads="1"/>
              </p:cNvSpPr>
              <p:nvPr/>
            </p:nvSpPr>
            <p:spPr bwMode="auto">
              <a:xfrm rot="19500000">
                <a:off x="1965" y="3051"/>
                <a:ext cx="70" cy="136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513" name="Freeform 49"/>
              <p:cNvSpPr>
                <a:spLocks/>
              </p:cNvSpPr>
              <p:nvPr/>
            </p:nvSpPr>
            <p:spPr bwMode="auto">
              <a:xfrm>
                <a:off x="1863" y="3205"/>
                <a:ext cx="75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74" y="0"/>
                  </a:cxn>
                </a:cxnLst>
                <a:rect l="0" t="0" r="r" b="b"/>
                <a:pathLst>
                  <a:path w="75" h="17">
                    <a:moveTo>
                      <a:pt x="0" y="16"/>
                    </a:moveTo>
                    <a:lnTo>
                      <a:pt x="74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514" name="Oval 50"/>
              <p:cNvSpPr>
                <a:spLocks noChangeArrowheads="1"/>
              </p:cNvSpPr>
              <p:nvPr/>
            </p:nvSpPr>
            <p:spPr bwMode="auto">
              <a:xfrm rot="15780000">
                <a:off x="1806" y="3206"/>
                <a:ext cx="66" cy="73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515" name="Freeform 51"/>
              <p:cNvSpPr>
                <a:spLocks/>
              </p:cNvSpPr>
              <p:nvPr/>
            </p:nvSpPr>
            <p:spPr bwMode="auto">
              <a:xfrm>
                <a:off x="1969" y="3179"/>
                <a:ext cx="28" cy="5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9"/>
                  </a:cxn>
                  <a:cxn ang="0">
                    <a:pos x="19" y="18"/>
                  </a:cxn>
                  <a:cxn ang="0">
                    <a:pos x="15" y="26"/>
                  </a:cxn>
                  <a:cxn ang="0">
                    <a:pos x="11" y="35"/>
                  </a:cxn>
                  <a:cxn ang="0">
                    <a:pos x="7" y="44"/>
                  </a:cxn>
                  <a:cxn ang="0">
                    <a:pos x="0" y="52"/>
                  </a:cxn>
                </a:cxnLst>
                <a:rect l="0" t="0" r="r" b="b"/>
                <a:pathLst>
                  <a:path w="28" h="53">
                    <a:moveTo>
                      <a:pt x="27" y="0"/>
                    </a:moveTo>
                    <a:lnTo>
                      <a:pt x="20" y="9"/>
                    </a:lnTo>
                    <a:lnTo>
                      <a:pt x="19" y="18"/>
                    </a:lnTo>
                    <a:lnTo>
                      <a:pt x="15" y="26"/>
                    </a:lnTo>
                    <a:lnTo>
                      <a:pt x="11" y="35"/>
                    </a:lnTo>
                    <a:lnTo>
                      <a:pt x="7" y="44"/>
                    </a:lnTo>
                    <a:lnTo>
                      <a:pt x="0" y="52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516" name="Freeform 52"/>
              <p:cNvSpPr>
                <a:spLocks/>
              </p:cNvSpPr>
              <p:nvPr/>
            </p:nvSpPr>
            <p:spPr bwMode="auto">
              <a:xfrm>
                <a:off x="1889" y="3099"/>
                <a:ext cx="110" cy="83"/>
              </a:xfrm>
              <a:custGeom>
                <a:avLst/>
                <a:gdLst/>
                <a:ahLst/>
                <a:cxnLst>
                  <a:cxn ang="0">
                    <a:pos x="109" y="82"/>
                  </a:cxn>
                  <a:cxn ang="0">
                    <a:pos x="71" y="80"/>
                  </a:cxn>
                  <a:cxn ang="0">
                    <a:pos x="88" y="56"/>
                  </a:cxn>
                  <a:cxn ang="0">
                    <a:pos x="52" y="60"/>
                  </a:cxn>
                  <a:cxn ang="0">
                    <a:pos x="62" y="20"/>
                  </a:cxn>
                  <a:cxn ang="0">
                    <a:pos x="33" y="35"/>
                  </a:cxn>
                  <a:cxn ang="0">
                    <a:pos x="46" y="0"/>
                  </a:cxn>
                  <a:cxn ang="0">
                    <a:pos x="0" y="1"/>
                  </a:cxn>
                </a:cxnLst>
                <a:rect l="0" t="0" r="r" b="b"/>
                <a:pathLst>
                  <a:path w="110" h="83">
                    <a:moveTo>
                      <a:pt x="109" y="82"/>
                    </a:moveTo>
                    <a:lnTo>
                      <a:pt x="71" y="80"/>
                    </a:lnTo>
                    <a:lnTo>
                      <a:pt x="88" y="56"/>
                    </a:lnTo>
                    <a:lnTo>
                      <a:pt x="52" y="60"/>
                    </a:lnTo>
                    <a:lnTo>
                      <a:pt x="62" y="20"/>
                    </a:lnTo>
                    <a:lnTo>
                      <a:pt x="33" y="35"/>
                    </a:lnTo>
                    <a:lnTo>
                      <a:pt x="46" y="0"/>
                    </a:lnTo>
                    <a:lnTo>
                      <a:pt x="0" y="1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4547" name="Text Box 53"/>
            <p:cNvSpPr txBox="1">
              <a:spLocks noChangeArrowheads="1"/>
            </p:cNvSpPr>
            <p:nvPr/>
          </p:nvSpPr>
          <p:spPr bwMode="auto">
            <a:xfrm>
              <a:off x="4327" y="3643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4</a:t>
              </a:r>
              <a:endParaRPr lang="en-US" sz="2000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90518" name="Line 54"/>
            <p:cNvSpPr>
              <a:spLocks noChangeShapeType="1"/>
            </p:cNvSpPr>
            <p:nvPr/>
          </p:nvSpPr>
          <p:spPr bwMode="auto">
            <a:xfrm flipH="1" flipV="1">
              <a:off x="4578" y="3801"/>
              <a:ext cx="30" cy="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19" name="Oval 55"/>
            <p:cNvSpPr>
              <a:spLocks noChangeArrowheads="1"/>
            </p:cNvSpPr>
            <p:nvPr/>
          </p:nvSpPr>
          <p:spPr bwMode="auto">
            <a:xfrm rot="10995027" flipH="1">
              <a:off x="2186" y="3357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20" name="Oval 56"/>
            <p:cNvSpPr>
              <a:spLocks noChangeArrowheads="1"/>
            </p:cNvSpPr>
            <p:nvPr/>
          </p:nvSpPr>
          <p:spPr bwMode="auto">
            <a:xfrm rot="10995027" flipH="1">
              <a:off x="2126" y="3382"/>
              <a:ext cx="59" cy="59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1" name="Text Box 57"/>
            <p:cNvSpPr txBox="1">
              <a:spLocks noChangeArrowheads="1"/>
            </p:cNvSpPr>
            <p:nvPr/>
          </p:nvSpPr>
          <p:spPr bwMode="auto">
            <a:xfrm>
              <a:off x="2022" y="3133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2</a:t>
              </a:r>
              <a:endParaRPr lang="en-US" sz="20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90522" name="Line 58"/>
            <p:cNvSpPr>
              <a:spLocks noChangeShapeType="1"/>
            </p:cNvSpPr>
            <p:nvPr/>
          </p:nvSpPr>
          <p:spPr bwMode="auto">
            <a:xfrm>
              <a:off x="2236" y="3464"/>
              <a:ext cx="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23" name="Line 59"/>
            <p:cNvSpPr>
              <a:spLocks noChangeShapeType="1"/>
            </p:cNvSpPr>
            <p:nvPr/>
          </p:nvSpPr>
          <p:spPr bwMode="auto">
            <a:xfrm>
              <a:off x="3294" y="1884"/>
              <a:ext cx="246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24" name="Line 60"/>
            <p:cNvSpPr>
              <a:spLocks noChangeShapeType="1"/>
            </p:cNvSpPr>
            <p:nvPr/>
          </p:nvSpPr>
          <p:spPr bwMode="auto">
            <a:xfrm flipH="1">
              <a:off x="4642" y="2015"/>
              <a:ext cx="103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25" name="Line 61"/>
            <p:cNvSpPr>
              <a:spLocks noChangeShapeType="1"/>
            </p:cNvSpPr>
            <p:nvPr/>
          </p:nvSpPr>
          <p:spPr bwMode="auto">
            <a:xfrm>
              <a:off x="4639" y="2058"/>
              <a:ext cx="74" cy="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26" name="Oval 62"/>
            <p:cNvSpPr>
              <a:spLocks noChangeArrowheads="1"/>
            </p:cNvSpPr>
            <p:nvPr/>
          </p:nvSpPr>
          <p:spPr bwMode="auto">
            <a:xfrm flipH="1">
              <a:off x="4549" y="1999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7" name="Rectangle 63"/>
            <p:cNvSpPr>
              <a:spLocks noChangeArrowheads="1"/>
            </p:cNvSpPr>
            <p:nvPr/>
          </p:nvSpPr>
          <p:spPr bwMode="auto">
            <a:xfrm flipH="1">
              <a:off x="4274" y="1963"/>
              <a:ext cx="19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0528" name="Oval 64"/>
            <p:cNvSpPr>
              <a:spLocks noChangeArrowheads="1"/>
            </p:cNvSpPr>
            <p:nvPr/>
          </p:nvSpPr>
          <p:spPr bwMode="auto">
            <a:xfrm flipH="1">
              <a:off x="3120" y="1960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29" name="Line 65"/>
            <p:cNvSpPr>
              <a:spLocks noChangeShapeType="1"/>
            </p:cNvSpPr>
            <p:nvPr/>
          </p:nvSpPr>
          <p:spPr bwMode="auto">
            <a:xfrm flipH="1" flipV="1">
              <a:off x="3157" y="1851"/>
              <a:ext cx="16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30" name="Line 66"/>
            <p:cNvSpPr>
              <a:spLocks noChangeShapeType="1"/>
            </p:cNvSpPr>
            <p:nvPr/>
          </p:nvSpPr>
          <p:spPr bwMode="auto">
            <a:xfrm flipV="1">
              <a:off x="3177" y="1883"/>
              <a:ext cx="104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1" name="Rectangle 67"/>
            <p:cNvSpPr>
              <a:spLocks noChangeArrowheads="1"/>
            </p:cNvSpPr>
            <p:nvPr/>
          </p:nvSpPr>
          <p:spPr bwMode="auto">
            <a:xfrm flipH="1">
              <a:off x="2869" y="1914"/>
              <a:ext cx="19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0532" name="Oval 68"/>
            <p:cNvSpPr>
              <a:spLocks noChangeArrowheads="1"/>
            </p:cNvSpPr>
            <p:nvPr/>
          </p:nvSpPr>
          <p:spPr bwMode="auto">
            <a:xfrm flipH="1">
              <a:off x="2044" y="2024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33" name="Line 69"/>
            <p:cNvSpPr>
              <a:spLocks noChangeShapeType="1"/>
            </p:cNvSpPr>
            <p:nvPr/>
          </p:nvSpPr>
          <p:spPr bwMode="auto">
            <a:xfrm flipH="1" flipV="1">
              <a:off x="2005" y="1966"/>
              <a:ext cx="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34" name="Line 70"/>
            <p:cNvSpPr>
              <a:spLocks noChangeShapeType="1"/>
            </p:cNvSpPr>
            <p:nvPr/>
          </p:nvSpPr>
          <p:spPr bwMode="auto">
            <a:xfrm flipH="1">
              <a:off x="1945" y="2062"/>
              <a:ext cx="1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5" name="Rectangle 71"/>
            <p:cNvSpPr>
              <a:spLocks noChangeArrowheads="1"/>
            </p:cNvSpPr>
            <p:nvPr/>
          </p:nvSpPr>
          <p:spPr bwMode="auto">
            <a:xfrm flipH="1">
              <a:off x="2086" y="2061"/>
              <a:ext cx="24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0536" name="Oval 72"/>
            <p:cNvSpPr>
              <a:spLocks noChangeArrowheads="1"/>
            </p:cNvSpPr>
            <p:nvPr/>
          </p:nvSpPr>
          <p:spPr bwMode="auto">
            <a:xfrm flipH="1">
              <a:off x="4869" y="2727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37" name="Freeform 73"/>
            <p:cNvSpPr>
              <a:spLocks/>
            </p:cNvSpPr>
            <p:nvPr/>
          </p:nvSpPr>
          <p:spPr bwMode="auto">
            <a:xfrm flipH="1">
              <a:off x="4832" y="2823"/>
              <a:ext cx="105" cy="113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4" y="0"/>
                </a:cxn>
                <a:cxn ang="0">
                  <a:pos x="104" y="112"/>
                </a:cxn>
              </a:cxnLst>
              <a:rect l="0" t="0" r="r" b="b"/>
              <a:pathLst>
                <a:path w="105" h="113">
                  <a:moveTo>
                    <a:pt x="0" y="112"/>
                  </a:moveTo>
                  <a:lnTo>
                    <a:pt x="24" y="0"/>
                  </a:lnTo>
                  <a:lnTo>
                    <a:pt x="104" y="1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8" name="Rectangle 74"/>
            <p:cNvSpPr>
              <a:spLocks noChangeArrowheads="1"/>
            </p:cNvSpPr>
            <p:nvPr/>
          </p:nvSpPr>
          <p:spPr bwMode="auto">
            <a:xfrm flipH="1">
              <a:off x="4651" y="2622"/>
              <a:ext cx="19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0539" name="Oval 75"/>
            <p:cNvSpPr>
              <a:spLocks noChangeArrowheads="1"/>
            </p:cNvSpPr>
            <p:nvPr/>
          </p:nvSpPr>
          <p:spPr bwMode="auto">
            <a:xfrm flipH="1">
              <a:off x="2901" y="2959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40" name="Freeform 76"/>
            <p:cNvSpPr>
              <a:spLocks/>
            </p:cNvSpPr>
            <p:nvPr/>
          </p:nvSpPr>
          <p:spPr bwMode="auto">
            <a:xfrm flipH="1">
              <a:off x="2856" y="3071"/>
              <a:ext cx="105" cy="113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4" y="0"/>
                </a:cxn>
                <a:cxn ang="0">
                  <a:pos x="104" y="112"/>
                </a:cxn>
              </a:cxnLst>
              <a:rect l="0" t="0" r="r" b="b"/>
              <a:pathLst>
                <a:path w="105" h="113">
                  <a:moveTo>
                    <a:pt x="0" y="112"/>
                  </a:moveTo>
                  <a:lnTo>
                    <a:pt x="24" y="0"/>
                  </a:lnTo>
                  <a:lnTo>
                    <a:pt x="104" y="1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71" name="Rectangle 77"/>
            <p:cNvSpPr>
              <a:spLocks noChangeArrowheads="1"/>
            </p:cNvSpPr>
            <p:nvPr/>
          </p:nvSpPr>
          <p:spPr bwMode="auto">
            <a:xfrm flipH="1">
              <a:off x="3078" y="2841"/>
              <a:ext cx="19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0542" name="Line 78"/>
            <p:cNvSpPr>
              <a:spLocks noChangeShapeType="1"/>
            </p:cNvSpPr>
            <p:nvPr/>
          </p:nvSpPr>
          <p:spPr bwMode="auto">
            <a:xfrm flipH="1" flipV="1">
              <a:off x="1342" y="3351"/>
              <a:ext cx="79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43" name="Line 79"/>
            <p:cNvSpPr>
              <a:spLocks noChangeShapeType="1"/>
            </p:cNvSpPr>
            <p:nvPr/>
          </p:nvSpPr>
          <p:spPr bwMode="auto">
            <a:xfrm flipH="1">
              <a:off x="1333" y="3387"/>
              <a:ext cx="10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44" name="Oval 80"/>
            <p:cNvSpPr>
              <a:spLocks noChangeArrowheads="1"/>
            </p:cNvSpPr>
            <p:nvPr/>
          </p:nvSpPr>
          <p:spPr bwMode="auto">
            <a:xfrm flipH="1">
              <a:off x="1416" y="3344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45" name="Freeform 81"/>
            <p:cNvSpPr>
              <a:spLocks/>
            </p:cNvSpPr>
            <p:nvPr/>
          </p:nvSpPr>
          <p:spPr bwMode="auto">
            <a:xfrm flipH="1">
              <a:off x="1338" y="3205"/>
              <a:ext cx="61" cy="145"/>
            </a:xfrm>
            <a:custGeom>
              <a:avLst/>
              <a:gdLst/>
              <a:ahLst/>
              <a:cxnLst>
                <a:cxn ang="0">
                  <a:pos x="60" y="144"/>
                </a:cxn>
                <a:cxn ang="0">
                  <a:pos x="56" y="4"/>
                </a:cxn>
                <a:cxn ang="0">
                  <a:pos x="0" y="0"/>
                </a:cxn>
              </a:cxnLst>
              <a:rect l="0" t="0" r="r" b="b"/>
              <a:pathLst>
                <a:path w="61" h="145">
                  <a:moveTo>
                    <a:pt x="60" y="144"/>
                  </a:moveTo>
                  <a:lnTo>
                    <a:pt x="56" y="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76" name="Rectangle 82"/>
            <p:cNvSpPr>
              <a:spLocks noChangeArrowheads="1"/>
            </p:cNvSpPr>
            <p:nvPr/>
          </p:nvSpPr>
          <p:spPr bwMode="auto">
            <a:xfrm flipH="1">
              <a:off x="1433" y="3058"/>
              <a:ext cx="19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0547" name="Line 83"/>
            <p:cNvSpPr>
              <a:spLocks noChangeShapeType="1"/>
            </p:cNvSpPr>
            <p:nvPr/>
          </p:nvSpPr>
          <p:spPr bwMode="auto">
            <a:xfrm flipH="1" flipV="1">
              <a:off x="2646" y="3150"/>
              <a:ext cx="210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48" name="Line 84"/>
            <p:cNvSpPr>
              <a:spLocks noChangeShapeType="1"/>
            </p:cNvSpPr>
            <p:nvPr/>
          </p:nvSpPr>
          <p:spPr bwMode="auto">
            <a:xfrm flipV="1">
              <a:off x="2646" y="3054"/>
              <a:ext cx="6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49" name="Line 85"/>
            <p:cNvSpPr>
              <a:spLocks noChangeShapeType="1"/>
            </p:cNvSpPr>
            <p:nvPr/>
          </p:nvSpPr>
          <p:spPr bwMode="auto">
            <a:xfrm flipH="1" flipV="1">
              <a:off x="4620" y="2892"/>
              <a:ext cx="228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50" name="Line 86"/>
            <p:cNvSpPr>
              <a:spLocks noChangeShapeType="1"/>
            </p:cNvSpPr>
            <p:nvPr/>
          </p:nvSpPr>
          <p:spPr bwMode="auto">
            <a:xfrm flipV="1">
              <a:off x="4632" y="2778"/>
              <a:ext cx="1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51" name="Line 87"/>
            <p:cNvSpPr>
              <a:spLocks noChangeShapeType="1"/>
            </p:cNvSpPr>
            <p:nvPr/>
          </p:nvSpPr>
          <p:spPr bwMode="auto">
            <a:xfrm flipH="1">
              <a:off x="4704" y="2154"/>
              <a:ext cx="1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52" name="Line 88"/>
            <p:cNvSpPr>
              <a:spLocks noChangeShapeType="1"/>
            </p:cNvSpPr>
            <p:nvPr/>
          </p:nvSpPr>
          <p:spPr bwMode="auto">
            <a:xfrm flipH="1" flipV="1">
              <a:off x="4602" y="2340"/>
              <a:ext cx="108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53" name="Line 89"/>
            <p:cNvSpPr>
              <a:spLocks noChangeShapeType="1"/>
            </p:cNvSpPr>
            <p:nvPr/>
          </p:nvSpPr>
          <p:spPr bwMode="auto">
            <a:xfrm flipH="1">
              <a:off x="3528" y="1920"/>
              <a:ext cx="12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54" name="Line 90"/>
            <p:cNvSpPr>
              <a:spLocks noChangeShapeType="1"/>
            </p:cNvSpPr>
            <p:nvPr/>
          </p:nvSpPr>
          <p:spPr bwMode="auto">
            <a:xfrm flipV="1">
              <a:off x="1998" y="1782"/>
              <a:ext cx="66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555" name="Line 91"/>
            <p:cNvSpPr>
              <a:spLocks noChangeShapeType="1"/>
            </p:cNvSpPr>
            <p:nvPr/>
          </p:nvSpPr>
          <p:spPr bwMode="auto">
            <a:xfrm>
              <a:off x="2070" y="1776"/>
              <a:ext cx="120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SCN0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33950" y="-228600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74688" y="333375"/>
            <a:ext cx="7672387" cy="727075"/>
          </a:xfrm>
          <a:noFill/>
        </p:spPr>
        <p:txBody>
          <a:bodyPr lIns="71438" tIns="28575" rIns="71438" bIns="28575" anchor="t">
            <a:spAutoFit/>
          </a:bodyPr>
          <a:lstStyle/>
          <a:p>
            <a:pPr eaLnBrk="1" hangingPunct="1"/>
            <a:r>
              <a:rPr lang="en-US" sz="4400"/>
              <a:t>Fan Nozzle Variation: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530350" y="2381250"/>
            <a:ext cx="5902325" cy="1522413"/>
            <a:chOff x="1019" y="1984"/>
            <a:chExt cx="3718" cy="959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1082" y="1984"/>
              <a:ext cx="3645" cy="4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5600" b="1" i="1">
                  <a:solidFill>
                    <a:srgbClr val="FF0000"/>
                  </a:solidFill>
                  <a:effectLst/>
                  <a:latin typeface="Times New Roman" pitchFamily="18" charset="0"/>
                </a:rPr>
                <a:t>• Flow Distribution</a:t>
              </a: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1019" y="2519"/>
              <a:ext cx="3718" cy="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4800" b="1">
                  <a:effectLst/>
                </a:rPr>
                <a:t>• Total Flow Volume</a:t>
              </a:r>
            </a:p>
          </p:txBody>
        </p:sp>
      </p:grp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0563" y="228600"/>
            <a:ext cx="7726362" cy="809625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tx1"/>
                </a:solidFill>
              </a:rPr>
              <a:t>Press Section</a:t>
            </a:r>
            <a:r>
              <a:rPr lang="en-US" sz="4400" b="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(Crescent Former)</a:t>
            </a: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4391025" y="3181350"/>
            <a:ext cx="369888" cy="222250"/>
            <a:chOff x="2766" y="2004"/>
            <a:chExt cx="233" cy="140"/>
          </a:xfrm>
        </p:grpSpPr>
        <p:sp>
          <p:nvSpPr>
            <p:cNvPr id="191492" name="Oval 4"/>
            <p:cNvSpPr>
              <a:spLocks noChangeArrowheads="1"/>
            </p:cNvSpPr>
            <p:nvPr/>
          </p:nvSpPr>
          <p:spPr bwMode="auto">
            <a:xfrm flipH="1">
              <a:off x="2882" y="2042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493" name="Line 5"/>
            <p:cNvSpPr>
              <a:spLocks noChangeShapeType="1"/>
            </p:cNvSpPr>
            <p:nvPr/>
          </p:nvSpPr>
          <p:spPr bwMode="auto">
            <a:xfrm>
              <a:off x="2820" y="2076"/>
              <a:ext cx="66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494" name="Line 6"/>
            <p:cNvSpPr>
              <a:spLocks noChangeShapeType="1"/>
            </p:cNvSpPr>
            <p:nvPr/>
          </p:nvSpPr>
          <p:spPr bwMode="auto">
            <a:xfrm flipH="1" flipV="1">
              <a:off x="2766" y="2004"/>
              <a:ext cx="12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495" name="Oval 7"/>
            <p:cNvSpPr>
              <a:spLocks noChangeArrowheads="1"/>
            </p:cNvSpPr>
            <p:nvPr/>
          </p:nvSpPr>
          <p:spPr bwMode="auto">
            <a:xfrm>
              <a:off x="2952" y="2016"/>
              <a:ext cx="47" cy="47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496" name="Line 8"/>
            <p:cNvSpPr>
              <a:spLocks noChangeShapeType="1"/>
            </p:cNvSpPr>
            <p:nvPr/>
          </p:nvSpPr>
          <p:spPr bwMode="auto">
            <a:xfrm flipH="1" flipV="1">
              <a:off x="2808" y="2037"/>
              <a:ext cx="75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5540" name="Group 9"/>
          <p:cNvGrpSpPr>
            <a:grpSpLocks/>
          </p:cNvGrpSpPr>
          <p:nvPr/>
        </p:nvGrpSpPr>
        <p:grpSpPr bwMode="auto">
          <a:xfrm>
            <a:off x="-1260475" y="1724025"/>
            <a:ext cx="11233150" cy="4733925"/>
            <a:chOff x="-794" y="1086"/>
            <a:chExt cx="7076" cy="2982"/>
          </a:xfrm>
        </p:grpSpPr>
        <p:sp>
          <p:nvSpPr>
            <p:cNvPr id="191498" name="Oval 10"/>
            <p:cNvSpPr>
              <a:spLocks noChangeArrowheads="1"/>
            </p:cNvSpPr>
            <p:nvPr/>
          </p:nvSpPr>
          <p:spPr bwMode="auto">
            <a:xfrm flipH="1">
              <a:off x="4700" y="2079"/>
              <a:ext cx="398" cy="36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2" name="Oval 11"/>
            <p:cNvSpPr>
              <a:spLocks noChangeArrowheads="1"/>
            </p:cNvSpPr>
            <p:nvPr/>
          </p:nvSpPr>
          <p:spPr bwMode="auto">
            <a:xfrm flipH="1">
              <a:off x="816" y="3010"/>
              <a:ext cx="627" cy="58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tx2"/>
                  </a:solidFill>
                  <a:effectLst/>
                </a:rPr>
                <a:t>SPR</a:t>
              </a:r>
            </a:p>
          </p:txBody>
        </p:sp>
        <p:sp>
          <p:nvSpPr>
            <p:cNvPr id="191500" name="Oval 12"/>
            <p:cNvSpPr>
              <a:spLocks noChangeArrowheads="1"/>
            </p:cNvSpPr>
            <p:nvPr/>
          </p:nvSpPr>
          <p:spPr bwMode="auto">
            <a:xfrm flipH="1">
              <a:off x="-794" y="1496"/>
              <a:ext cx="2009" cy="186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01" name="Line 13"/>
            <p:cNvSpPr>
              <a:spLocks noChangeShapeType="1"/>
            </p:cNvSpPr>
            <p:nvPr/>
          </p:nvSpPr>
          <p:spPr bwMode="auto">
            <a:xfrm flipH="1" flipV="1">
              <a:off x="4254" y="1226"/>
              <a:ext cx="448" cy="10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 flipH="1">
              <a:off x="2288" y="1088"/>
              <a:ext cx="17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03" name="Line 15"/>
            <p:cNvSpPr>
              <a:spLocks noChangeShapeType="1"/>
            </p:cNvSpPr>
            <p:nvPr/>
          </p:nvSpPr>
          <p:spPr bwMode="auto">
            <a:xfrm>
              <a:off x="2306" y="1465"/>
              <a:ext cx="1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04" name="Line 16"/>
            <p:cNvSpPr>
              <a:spLocks noChangeShapeType="1"/>
            </p:cNvSpPr>
            <p:nvPr/>
          </p:nvSpPr>
          <p:spPr bwMode="auto">
            <a:xfrm flipH="1">
              <a:off x="3221" y="1657"/>
              <a:ext cx="492" cy="1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 flipH="1" flipV="1">
              <a:off x="2828" y="2105"/>
              <a:ext cx="1" cy="14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06" name="Line 18"/>
            <p:cNvSpPr>
              <a:spLocks noChangeShapeType="1"/>
            </p:cNvSpPr>
            <p:nvPr/>
          </p:nvSpPr>
          <p:spPr bwMode="auto">
            <a:xfrm>
              <a:off x="991" y="3564"/>
              <a:ext cx="1032" cy="4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07" name="Line 19"/>
            <p:cNvSpPr>
              <a:spLocks noChangeShapeType="1"/>
            </p:cNvSpPr>
            <p:nvPr/>
          </p:nvSpPr>
          <p:spPr bwMode="auto">
            <a:xfrm flipV="1">
              <a:off x="4202" y="3638"/>
              <a:ext cx="839" cy="3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08" name="Line 20"/>
            <p:cNvSpPr>
              <a:spLocks noChangeShapeType="1"/>
            </p:cNvSpPr>
            <p:nvPr/>
          </p:nvSpPr>
          <p:spPr bwMode="auto">
            <a:xfrm flipV="1">
              <a:off x="4981" y="2114"/>
              <a:ext cx="510" cy="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09" name="Line 21"/>
            <p:cNvSpPr>
              <a:spLocks noChangeShapeType="1"/>
            </p:cNvSpPr>
            <p:nvPr/>
          </p:nvSpPr>
          <p:spPr bwMode="auto">
            <a:xfrm flipV="1">
              <a:off x="5125" y="2920"/>
              <a:ext cx="971" cy="6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10" name="Oval 22"/>
            <p:cNvSpPr>
              <a:spLocks noChangeArrowheads="1"/>
            </p:cNvSpPr>
            <p:nvPr/>
          </p:nvSpPr>
          <p:spPr bwMode="auto">
            <a:xfrm flipH="1">
              <a:off x="3871" y="1086"/>
              <a:ext cx="398" cy="36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11" name="Oval 23"/>
            <p:cNvSpPr>
              <a:spLocks noChangeArrowheads="1"/>
            </p:cNvSpPr>
            <p:nvPr/>
          </p:nvSpPr>
          <p:spPr bwMode="auto">
            <a:xfrm flipH="1">
              <a:off x="3317" y="1456"/>
              <a:ext cx="399" cy="36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12" name="Oval 24"/>
            <p:cNvSpPr>
              <a:spLocks noChangeArrowheads="1"/>
            </p:cNvSpPr>
            <p:nvPr/>
          </p:nvSpPr>
          <p:spPr bwMode="auto">
            <a:xfrm flipH="1">
              <a:off x="2826" y="3327"/>
              <a:ext cx="398" cy="36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13" name="Oval 25"/>
            <p:cNvSpPr>
              <a:spLocks noChangeArrowheads="1"/>
            </p:cNvSpPr>
            <p:nvPr/>
          </p:nvSpPr>
          <p:spPr bwMode="auto">
            <a:xfrm flipH="1">
              <a:off x="2438" y="1949"/>
              <a:ext cx="398" cy="36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14" name="Oval 26"/>
            <p:cNvSpPr>
              <a:spLocks noChangeArrowheads="1"/>
            </p:cNvSpPr>
            <p:nvPr/>
          </p:nvSpPr>
          <p:spPr bwMode="auto">
            <a:xfrm flipH="1">
              <a:off x="1935" y="3699"/>
              <a:ext cx="398" cy="36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15" name="Oval 27"/>
            <p:cNvSpPr>
              <a:spLocks noChangeArrowheads="1"/>
            </p:cNvSpPr>
            <p:nvPr/>
          </p:nvSpPr>
          <p:spPr bwMode="auto">
            <a:xfrm flipH="1">
              <a:off x="3887" y="3694"/>
              <a:ext cx="398" cy="36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16" name="Oval 28"/>
            <p:cNvSpPr>
              <a:spLocks noChangeArrowheads="1"/>
            </p:cNvSpPr>
            <p:nvPr/>
          </p:nvSpPr>
          <p:spPr bwMode="auto">
            <a:xfrm flipH="1">
              <a:off x="4787" y="3272"/>
              <a:ext cx="398" cy="36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17" name="Oval 29"/>
            <p:cNvSpPr>
              <a:spLocks noChangeArrowheads="1"/>
            </p:cNvSpPr>
            <p:nvPr/>
          </p:nvSpPr>
          <p:spPr bwMode="auto">
            <a:xfrm flipH="1">
              <a:off x="5219" y="2054"/>
              <a:ext cx="1063" cy="98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18" name="Oval 30"/>
            <p:cNvSpPr>
              <a:spLocks noChangeArrowheads="1"/>
            </p:cNvSpPr>
            <p:nvPr/>
          </p:nvSpPr>
          <p:spPr bwMode="auto">
            <a:xfrm flipH="1">
              <a:off x="2106" y="1092"/>
              <a:ext cx="399" cy="36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19" name="Line 31"/>
            <p:cNvSpPr>
              <a:spLocks noChangeShapeType="1"/>
            </p:cNvSpPr>
            <p:nvPr/>
          </p:nvSpPr>
          <p:spPr bwMode="auto">
            <a:xfrm>
              <a:off x="2164" y="4064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563" name="Group 32"/>
            <p:cNvGrpSpPr>
              <a:grpSpLocks/>
            </p:cNvGrpSpPr>
            <p:nvPr/>
          </p:nvGrpSpPr>
          <p:grpSpPr bwMode="auto">
            <a:xfrm rot="-1421907">
              <a:off x="2247" y="2098"/>
              <a:ext cx="240" cy="184"/>
              <a:chOff x="2203" y="2098"/>
              <a:chExt cx="240" cy="184"/>
            </a:xfrm>
          </p:grpSpPr>
          <p:sp>
            <p:nvSpPr>
              <p:cNvPr id="191521" name="Oval 33"/>
              <p:cNvSpPr>
                <a:spLocks noChangeArrowheads="1"/>
              </p:cNvSpPr>
              <p:nvPr/>
            </p:nvSpPr>
            <p:spPr bwMode="auto">
              <a:xfrm flipH="1">
                <a:off x="2243" y="2182"/>
                <a:ext cx="99" cy="9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1522" name="Oval 34"/>
              <p:cNvSpPr>
                <a:spLocks noChangeArrowheads="1"/>
              </p:cNvSpPr>
              <p:nvPr/>
            </p:nvSpPr>
            <p:spPr bwMode="auto">
              <a:xfrm>
                <a:off x="2202" y="2178"/>
                <a:ext cx="47" cy="46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1523" name="Line 35"/>
              <p:cNvSpPr>
                <a:spLocks noChangeShapeType="1"/>
              </p:cNvSpPr>
              <p:nvPr/>
            </p:nvSpPr>
            <p:spPr bwMode="auto">
              <a:xfrm flipH="1">
                <a:off x="2326" y="2128"/>
                <a:ext cx="117" cy="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1524" name="Line 36"/>
              <p:cNvSpPr>
                <a:spLocks noChangeShapeType="1"/>
              </p:cNvSpPr>
              <p:nvPr/>
            </p:nvSpPr>
            <p:spPr bwMode="auto">
              <a:xfrm flipV="1">
                <a:off x="2325" y="2096"/>
                <a:ext cx="51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5564" name="Rectangle 37"/>
            <p:cNvSpPr>
              <a:spLocks noChangeArrowheads="1"/>
            </p:cNvSpPr>
            <p:nvPr/>
          </p:nvSpPr>
          <p:spPr bwMode="auto">
            <a:xfrm flipH="1">
              <a:off x="2172" y="2245"/>
              <a:ext cx="196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B</a:t>
              </a:r>
              <a:endParaRPr lang="en-US" sz="2000"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5565" name="Group 38"/>
            <p:cNvGrpSpPr>
              <a:grpSpLocks/>
            </p:cNvGrpSpPr>
            <p:nvPr/>
          </p:nvGrpSpPr>
          <p:grpSpPr bwMode="auto">
            <a:xfrm rot="-1461367">
              <a:off x="1827" y="2120"/>
              <a:ext cx="183" cy="228"/>
              <a:chOff x="1811" y="2104"/>
              <a:chExt cx="183" cy="228"/>
            </a:xfrm>
          </p:grpSpPr>
          <p:sp>
            <p:nvSpPr>
              <p:cNvPr id="191527" name="Line 39"/>
              <p:cNvSpPr>
                <a:spLocks noChangeShapeType="1"/>
              </p:cNvSpPr>
              <p:nvPr/>
            </p:nvSpPr>
            <p:spPr bwMode="auto">
              <a:xfrm flipV="1">
                <a:off x="1994" y="2228"/>
                <a:ext cx="0" cy="1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1528" name="Line 40"/>
              <p:cNvSpPr>
                <a:spLocks noChangeShapeType="1"/>
              </p:cNvSpPr>
              <p:nvPr/>
            </p:nvSpPr>
            <p:spPr bwMode="auto">
              <a:xfrm flipH="1">
                <a:off x="1891" y="2232"/>
                <a:ext cx="1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1529" name="Line 41"/>
              <p:cNvSpPr>
                <a:spLocks noChangeShapeType="1"/>
              </p:cNvSpPr>
              <p:nvPr/>
            </p:nvSpPr>
            <p:spPr bwMode="auto">
              <a:xfrm flipV="1">
                <a:off x="1892" y="2209"/>
                <a:ext cx="0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1530" name="Rectangle 42"/>
              <p:cNvSpPr>
                <a:spLocks noChangeArrowheads="1"/>
              </p:cNvSpPr>
              <p:nvPr/>
            </p:nvSpPr>
            <p:spPr bwMode="auto">
              <a:xfrm>
                <a:off x="1811" y="2102"/>
                <a:ext cx="153" cy="99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5566" name="Rectangle 43"/>
            <p:cNvSpPr>
              <a:spLocks noChangeArrowheads="1"/>
            </p:cNvSpPr>
            <p:nvPr/>
          </p:nvSpPr>
          <p:spPr bwMode="auto">
            <a:xfrm flipH="1">
              <a:off x="1475" y="1918"/>
              <a:ext cx="37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Alt</a:t>
              </a:r>
              <a:endParaRPr lang="en-US" sz="2000"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532" name="Line 44"/>
            <p:cNvSpPr>
              <a:spLocks noChangeShapeType="1"/>
            </p:cNvSpPr>
            <p:nvPr/>
          </p:nvSpPr>
          <p:spPr bwMode="auto">
            <a:xfrm>
              <a:off x="3110" y="3284"/>
              <a:ext cx="27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33" name="Line 45"/>
            <p:cNvSpPr>
              <a:spLocks noChangeShapeType="1"/>
            </p:cNvSpPr>
            <p:nvPr/>
          </p:nvSpPr>
          <p:spPr bwMode="auto">
            <a:xfrm flipH="1">
              <a:off x="3063" y="3281"/>
              <a:ext cx="47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34" name="Line 46"/>
            <p:cNvSpPr>
              <a:spLocks noChangeShapeType="1"/>
            </p:cNvSpPr>
            <p:nvPr/>
          </p:nvSpPr>
          <p:spPr bwMode="auto">
            <a:xfrm>
              <a:off x="2993" y="3312"/>
              <a:ext cx="75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35" name="Line 47"/>
            <p:cNvSpPr>
              <a:spLocks noChangeShapeType="1"/>
            </p:cNvSpPr>
            <p:nvPr/>
          </p:nvSpPr>
          <p:spPr bwMode="auto">
            <a:xfrm flipV="1">
              <a:off x="2997" y="3263"/>
              <a:ext cx="6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36" name="Oval 48"/>
            <p:cNvSpPr>
              <a:spLocks noChangeArrowheads="1"/>
            </p:cNvSpPr>
            <p:nvPr/>
          </p:nvSpPr>
          <p:spPr bwMode="auto">
            <a:xfrm flipH="1">
              <a:off x="3071" y="3185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72" name="Rectangle 49"/>
            <p:cNvSpPr>
              <a:spLocks noChangeArrowheads="1"/>
            </p:cNvSpPr>
            <p:nvPr/>
          </p:nvSpPr>
          <p:spPr bwMode="auto">
            <a:xfrm flipH="1">
              <a:off x="3093" y="2979"/>
              <a:ext cx="15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E</a:t>
              </a:r>
              <a:endParaRPr lang="en-US" sz="2000"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538" name="Oval 50"/>
            <p:cNvSpPr>
              <a:spLocks noChangeArrowheads="1"/>
            </p:cNvSpPr>
            <p:nvPr/>
          </p:nvSpPr>
          <p:spPr bwMode="auto">
            <a:xfrm flipH="1">
              <a:off x="3157" y="1663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39" name="Line 51"/>
            <p:cNvSpPr>
              <a:spLocks noChangeShapeType="1"/>
            </p:cNvSpPr>
            <p:nvPr/>
          </p:nvSpPr>
          <p:spPr bwMode="auto">
            <a:xfrm flipV="1">
              <a:off x="3251" y="1647"/>
              <a:ext cx="66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40" name="Line 52"/>
            <p:cNvSpPr>
              <a:spLocks noChangeShapeType="1"/>
            </p:cNvSpPr>
            <p:nvPr/>
          </p:nvSpPr>
          <p:spPr bwMode="auto">
            <a:xfrm>
              <a:off x="3254" y="1700"/>
              <a:ext cx="85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41" name="Line 53"/>
            <p:cNvSpPr>
              <a:spLocks noChangeShapeType="1"/>
            </p:cNvSpPr>
            <p:nvPr/>
          </p:nvSpPr>
          <p:spPr bwMode="auto">
            <a:xfrm>
              <a:off x="3333" y="1730"/>
              <a:ext cx="17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42" name="Line 54"/>
            <p:cNvSpPr>
              <a:spLocks noChangeShapeType="1"/>
            </p:cNvSpPr>
            <p:nvPr/>
          </p:nvSpPr>
          <p:spPr bwMode="auto">
            <a:xfrm flipH="1">
              <a:off x="3321" y="1804"/>
              <a:ext cx="3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78" name="Rectangle 55"/>
            <p:cNvSpPr>
              <a:spLocks noChangeArrowheads="1"/>
            </p:cNvSpPr>
            <p:nvPr/>
          </p:nvSpPr>
          <p:spPr bwMode="auto">
            <a:xfrm flipH="1">
              <a:off x="3096" y="1437"/>
              <a:ext cx="19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E</a:t>
              </a:r>
              <a:endParaRPr lang="en-US" sz="2000"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544" name="Oval 56"/>
            <p:cNvSpPr>
              <a:spLocks noChangeArrowheads="1"/>
            </p:cNvSpPr>
            <p:nvPr/>
          </p:nvSpPr>
          <p:spPr bwMode="auto">
            <a:xfrm flipH="1">
              <a:off x="5045" y="1939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45" name="Line 57"/>
            <p:cNvSpPr>
              <a:spLocks noChangeShapeType="1"/>
            </p:cNvSpPr>
            <p:nvPr/>
          </p:nvSpPr>
          <p:spPr bwMode="auto">
            <a:xfrm flipH="1">
              <a:off x="4944" y="2024"/>
              <a:ext cx="124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46" name="Line 58"/>
            <p:cNvSpPr>
              <a:spLocks noChangeShapeType="1"/>
            </p:cNvSpPr>
            <p:nvPr/>
          </p:nvSpPr>
          <p:spPr bwMode="auto">
            <a:xfrm flipH="1">
              <a:off x="5044" y="2024"/>
              <a:ext cx="28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47" name="Line 59"/>
            <p:cNvSpPr>
              <a:spLocks noChangeShapeType="1"/>
            </p:cNvSpPr>
            <p:nvPr/>
          </p:nvSpPr>
          <p:spPr bwMode="auto">
            <a:xfrm flipH="1" flipV="1">
              <a:off x="4848" y="1952"/>
              <a:ext cx="104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48" name="Line 60"/>
            <p:cNvSpPr>
              <a:spLocks noChangeShapeType="1"/>
            </p:cNvSpPr>
            <p:nvPr/>
          </p:nvSpPr>
          <p:spPr bwMode="auto">
            <a:xfrm flipV="1">
              <a:off x="4848" y="1915"/>
              <a:ext cx="44" cy="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84" name="Rectangle 61"/>
            <p:cNvSpPr>
              <a:spLocks noChangeArrowheads="1"/>
            </p:cNvSpPr>
            <p:nvPr/>
          </p:nvSpPr>
          <p:spPr bwMode="auto">
            <a:xfrm flipH="1">
              <a:off x="5196" y="1809"/>
              <a:ext cx="19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E</a:t>
              </a:r>
              <a:endParaRPr lang="en-US" sz="2000"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550" name="Rectangle 62"/>
            <p:cNvSpPr>
              <a:spLocks noChangeArrowheads="1"/>
            </p:cNvSpPr>
            <p:nvPr/>
          </p:nvSpPr>
          <p:spPr bwMode="auto">
            <a:xfrm rot="-6456">
              <a:off x="2835" y="2412"/>
              <a:ext cx="159" cy="13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51" name="Oval 63"/>
            <p:cNvSpPr>
              <a:spLocks noChangeArrowheads="1"/>
            </p:cNvSpPr>
            <p:nvPr/>
          </p:nvSpPr>
          <p:spPr bwMode="auto">
            <a:xfrm flipH="1">
              <a:off x="2915" y="2255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52" name="Line 64"/>
            <p:cNvSpPr>
              <a:spLocks noChangeShapeType="1"/>
            </p:cNvSpPr>
            <p:nvPr/>
          </p:nvSpPr>
          <p:spPr bwMode="auto">
            <a:xfrm flipH="1">
              <a:off x="2835" y="2322"/>
              <a:ext cx="87" cy="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53" name="Line 65"/>
            <p:cNvSpPr>
              <a:spLocks noChangeShapeType="1"/>
            </p:cNvSpPr>
            <p:nvPr/>
          </p:nvSpPr>
          <p:spPr bwMode="auto">
            <a:xfrm flipH="1">
              <a:off x="2835" y="2325"/>
              <a:ext cx="87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54" name="Oval 66"/>
            <p:cNvSpPr>
              <a:spLocks noChangeArrowheads="1"/>
            </p:cNvSpPr>
            <p:nvPr/>
          </p:nvSpPr>
          <p:spPr bwMode="auto">
            <a:xfrm>
              <a:off x="2901" y="2220"/>
              <a:ext cx="47" cy="47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90" name="Rectangle 67"/>
            <p:cNvSpPr>
              <a:spLocks noChangeArrowheads="1"/>
            </p:cNvSpPr>
            <p:nvPr/>
          </p:nvSpPr>
          <p:spPr bwMode="auto">
            <a:xfrm flipH="1">
              <a:off x="2985" y="2196"/>
              <a:ext cx="17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D</a:t>
              </a:r>
              <a:endParaRPr lang="en-US" sz="2000"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591" name="Rectangle 68"/>
            <p:cNvSpPr>
              <a:spLocks noChangeArrowheads="1"/>
            </p:cNvSpPr>
            <p:nvPr/>
          </p:nvSpPr>
          <p:spPr bwMode="auto">
            <a:xfrm flipH="1">
              <a:off x="2994" y="2598"/>
              <a:ext cx="19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D</a:t>
              </a:r>
              <a:endParaRPr lang="en-US" sz="2000"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557" name="Rectangle 69"/>
            <p:cNvSpPr>
              <a:spLocks noChangeArrowheads="1"/>
            </p:cNvSpPr>
            <p:nvPr/>
          </p:nvSpPr>
          <p:spPr bwMode="auto">
            <a:xfrm rot="-28189">
              <a:off x="2835" y="2865"/>
              <a:ext cx="159" cy="13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58" name="Oval 70"/>
            <p:cNvSpPr>
              <a:spLocks noChangeArrowheads="1"/>
            </p:cNvSpPr>
            <p:nvPr/>
          </p:nvSpPr>
          <p:spPr bwMode="auto">
            <a:xfrm flipH="1">
              <a:off x="2918" y="2699"/>
              <a:ext cx="99" cy="10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59" name="Line 71"/>
            <p:cNvSpPr>
              <a:spLocks noChangeShapeType="1"/>
            </p:cNvSpPr>
            <p:nvPr/>
          </p:nvSpPr>
          <p:spPr bwMode="auto">
            <a:xfrm flipH="1">
              <a:off x="2832" y="2781"/>
              <a:ext cx="96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60" name="Line 72"/>
            <p:cNvSpPr>
              <a:spLocks noChangeShapeType="1"/>
            </p:cNvSpPr>
            <p:nvPr/>
          </p:nvSpPr>
          <p:spPr bwMode="auto">
            <a:xfrm flipH="1">
              <a:off x="2838" y="2784"/>
              <a:ext cx="96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61" name="Oval 73"/>
            <p:cNvSpPr>
              <a:spLocks noChangeArrowheads="1"/>
            </p:cNvSpPr>
            <p:nvPr/>
          </p:nvSpPr>
          <p:spPr bwMode="auto">
            <a:xfrm>
              <a:off x="2904" y="2664"/>
              <a:ext cx="47" cy="47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62" name="Line 74"/>
            <p:cNvSpPr>
              <a:spLocks noChangeShapeType="1"/>
            </p:cNvSpPr>
            <p:nvPr/>
          </p:nvSpPr>
          <p:spPr bwMode="auto">
            <a:xfrm flipV="1">
              <a:off x="1012" y="1976"/>
              <a:ext cx="1524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5598" name="Group 75"/>
            <p:cNvGrpSpPr>
              <a:grpSpLocks/>
            </p:cNvGrpSpPr>
            <p:nvPr/>
          </p:nvGrpSpPr>
          <p:grpSpPr bwMode="auto">
            <a:xfrm rot="-958609">
              <a:off x="2219" y="1930"/>
              <a:ext cx="151" cy="195"/>
              <a:chOff x="2399" y="1754"/>
              <a:chExt cx="151" cy="195"/>
            </a:xfrm>
          </p:grpSpPr>
          <p:sp>
            <p:nvSpPr>
              <p:cNvPr id="191564" name="Oval 76"/>
              <p:cNvSpPr>
                <a:spLocks noChangeArrowheads="1"/>
              </p:cNvSpPr>
              <p:nvPr/>
            </p:nvSpPr>
            <p:spPr bwMode="auto">
              <a:xfrm rot="-745495">
                <a:off x="2502" y="1775"/>
                <a:ext cx="47" cy="47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1565" name="Oval 77"/>
              <p:cNvSpPr>
                <a:spLocks noChangeArrowheads="1"/>
              </p:cNvSpPr>
              <p:nvPr/>
            </p:nvSpPr>
            <p:spPr bwMode="auto">
              <a:xfrm rot="20854505" flipH="1">
                <a:off x="2398" y="1753"/>
                <a:ext cx="99" cy="102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1566" name="Line 78"/>
              <p:cNvSpPr>
                <a:spLocks noChangeShapeType="1"/>
              </p:cNvSpPr>
              <p:nvPr/>
            </p:nvSpPr>
            <p:spPr bwMode="auto">
              <a:xfrm rot="20854505" flipH="1">
                <a:off x="2447" y="1851"/>
                <a:ext cx="21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5599" name="Text Box 79"/>
            <p:cNvSpPr txBox="1">
              <a:spLocks noChangeArrowheads="1"/>
            </p:cNvSpPr>
            <p:nvPr/>
          </p:nvSpPr>
          <p:spPr bwMode="auto">
            <a:xfrm>
              <a:off x="2242" y="1681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A</a:t>
              </a:r>
            </a:p>
          </p:txBody>
        </p:sp>
        <p:grpSp>
          <p:nvGrpSpPr>
            <p:cNvPr id="65600" name="Group 80"/>
            <p:cNvGrpSpPr>
              <a:grpSpLocks/>
            </p:cNvGrpSpPr>
            <p:nvPr/>
          </p:nvGrpSpPr>
          <p:grpSpPr bwMode="auto">
            <a:xfrm>
              <a:off x="2829" y="1914"/>
              <a:ext cx="349" cy="227"/>
              <a:chOff x="2829" y="1914"/>
              <a:chExt cx="349" cy="227"/>
            </a:xfrm>
          </p:grpSpPr>
          <p:sp>
            <p:nvSpPr>
              <p:cNvPr id="65608" name="Rectangle 81"/>
              <p:cNvSpPr>
                <a:spLocks noChangeArrowheads="1"/>
              </p:cNvSpPr>
              <p:nvPr/>
            </p:nvSpPr>
            <p:spPr bwMode="auto">
              <a:xfrm flipH="1">
                <a:off x="2982" y="1914"/>
                <a:ext cx="196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eaLnBrk="0" hangingPunct="0">
                  <a:spcBef>
                    <a:spcPct val="20000"/>
                  </a:spcBef>
                </a:pPr>
                <a:r>
                  <a:rPr lang="en-US" sz="2000" b="1">
                    <a:solidFill>
                      <a:schemeClr val="tx2"/>
                    </a:solidFill>
                    <a:effectLst/>
                    <a:latin typeface="Times New Roman" pitchFamily="18" charset="0"/>
                  </a:rPr>
                  <a:t>C</a:t>
                </a:r>
                <a:endParaRPr lang="en-US" sz="2000"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1570" name="Line 82"/>
              <p:cNvSpPr>
                <a:spLocks noChangeShapeType="1"/>
              </p:cNvSpPr>
              <p:nvPr/>
            </p:nvSpPr>
            <p:spPr bwMode="auto">
              <a:xfrm flipH="1">
                <a:off x="2829" y="2073"/>
                <a:ext cx="54" cy="6"/>
              </a:xfrm>
              <a:prstGeom prst="line">
                <a:avLst/>
              </a:prstGeom>
              <a:noFill/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5601" name="Group 83"/>
            <p:cNvGrpSpPr>
              <a:grpSpLocks/>
            </p:cNvGrpSpPr>
            <p:nvPr/>
          </p:nvGrpSpPr>
          <p:grpSpPr bwMode="auto">
            <a:xfrm>
              <a:off x="234" y="3356"/>
              <a:ext cx="466" cy="272"/>
              <a:chOff x="234" y="3356"/>
              <a:chExt cx="466" cy="272"/>
            </a:xfrm>
          </p:grpSpPr>
          <p:sp>
            <p:nvSpPr>
              <p:cNvPr id="191572" name="Oval 84"/>
              <p:cNvSpPr>
                <a:spLocks noChangeArrowheads="1"/>
              </p:cNvSpPr>
              <p:nvPr/>
            </p:nvSpPr>
            <p:spPr bwMode="auto">
              <a:xfrm flipH="1">
                <a:off x="234" y="3446"/>
                <a:ext cx="99" cy="102"/>
              </a:xfrm>
              <a:prstGeom prst="ellipse">
                <a:avLst/>
              </a:prstGeom>
              <a:solidFill>
                <a:srgbClr val="FFCC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605" name="Rectangle 85"/>
              <p:cNvSpPr>
                <a:spLocks noChangeArrowheads="1"/>
              </p:cNvSpPr>
              <p:nvPr/>
            </p:nvSpPr>
            <p:spPr bwMode="auto">
              <a:xfrm flipH="1">
                <a:off x="328" y="3401"/>
                <a:ext cx="372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eaLnBrk="0" hangingPunct="0">
                  <a:spcBef>
                    <a:spcPct val="20000"/>
                  </a:spcBef>
                </a:pPr>
                <a:r>
                  <a:rPr lang="en-US" sz="2000" b="1">
                    <a:solidFill>
                      <a:schemeClr val="tx2"/>
                    </a:solidFill>
                    <a:effectLst/>
                    <a:latin typeface="Times New Roman" pitchFamily="18" charset="0"/>
                  </a:rPr>
                  <a:t>YB</a:t>
                </a:r>
                <a:endParaRPr lang="en-US" sz="2000"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1574" name="Line 86"/>
              <p:cNvSpPr>
                <a:spLocks noChangeShapeType="1"/>
              </p:cNvSpPr>
              <p:nvPr/>
            </p:nvSpPr>
            <p:spPr bwMode="auto">
              <a:xfrm flipH="1" flipV="1">
                <a:off x="252" y="3360"/>
                <a:ext cx="32" cy="88"/>
              </a:xfrm>
              <a:prstGeom prst="line">
                <a:avLst/>
              </a:prstGeom>
              <a:noFill/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1575" name="Line 87"/>
              <p:cNvSpPr>
                <a:spLocks noChangeShapeType="1"/>
              </p:cNvSpPr>
              <p:nvPr/>
            </p:nvSpPr>
            <p:spPr bwMode="auto">
              <a:xfrm flipV="1">
                <a:off x="284" y="3356"/>
                <a:ext cx="28" cy="96"/>
              </a:xfrm>
              <a:prstGeom prst="line">
                <a:avLst/>
              </a:prstGeom>
              <a:noFill/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1576" name="Line 88"/>
            <p:cNvSpPr>
              <a:spLocks noChangeShapeType="1"/>
            </p:cNvSpPr>
            <p:nvPr/>
          </p:nvSpPr>
          <p:spPr bwMode="auto">
            <a:xfrm flipH="1" flipV="1">
              <a:off x="252" y="3363"/>
              <a:ext cx="24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577" name="Line 89"/>
            <p:cNvSpPr>
              <a:spLocks noChangeShapeType="1"/>
            </p:cNvSpPr>
            <p:nvPr/>
          </p:nvSpPr>
          <p:spPr bwMode="auto">
            <a:xfrm flipV="1">
              <a:off x="279" y="3351"/>
              <a:ext cx="39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3013" y="663575"/>
            <a:ext cx="6343650" cy="815975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4400" b="0">
                <a:solidFill>
                  <a:schemeClr val="tx1"/>
                </a:solidFill>
              </a:rPr>
              <a:t>Suction Pick-up</a:t>
            </a:r>
            <a:endParaRPr lang="en-US"/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-1504950" y="266700"/>
            <a:ext cx="10226675" cy="5405438"/>
            <a:chOff x="-948" y="168"/>
            <a:chExt cx="6442" cy="3405"/>
          </a:xfrm>
        </p:grpSpPr>
        <p:sp>
          <p:nvSpPr>
            <p:cNvPr id="192516" name="Oval 4"/>
            <p:cNvSpPr>
              <a:spLocks noChangeArrowheads="1"/>
            </p:cNvSpPr>
            <p:nvPr/>
          </p:nvSpPr>
          <p:spPr bwMode="auto">
            <a:xfrm>
              <a:off x="1162" y="2304"/>
              <a:ext cx="361" cy="361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65" name="Oval 5"/>
            <p:cNvSpPr>
              <a:spLocks noChangeArrowheads="1"/>
            </p:cNvSpPr>
            <p:nvPr/>
          </p:nvSpPr>
          <p:spPr bwMode="auto">
            <a:xfrm>
              <a:off x="343" y="2677"/>
              <a:ext cx="512" cy="50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92518" name="Oval 6"/>
            <p:cNvSpPr>
              <a:spLocks noChangeArrowheads="1"/>
            </p:cNvSpPr>
            <p:nvPr/>
          </p:nvSpPr>
          <p:spPr bwMode="auto">
            <a:xfrm>
              <a:off x="1830" y="2893"/>
              <a:ext cx="209" cy="20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19" name="Oval 7"/>
            <p:cNvSpPr>
              <a:spLocks noChangeArrowheads="1"/>
            </p:cNvSpPr>
            <p:nvPr/>
          </p:nvSpPr>
          <p:spPr bwMode="auto">
            <a:xfrm>
              <a:off x="1227" y="2354"/>
              <a:ext cx="236" cy="259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20" name="Oval 8"/>
            <p:cNvSpPr>
              <a:spLocks noChangeArrowheads="1"/>
            </p:cNvSpPr>
            <p:nvPr/>
          </p:nvSpPr>
          <p:spPr bwMode="auto">
            <a:xfrm>
              <a:off x="1899" y="3364"/>
              <a:ext cx="209" cy="20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21" name="Oval 9"/>
            <p:cNvSpPr>
              <a:spLocks noChangeArrowheads="1"/>
            </p:cNvSpPr>
            <p:nvPr/>
          </p:nvSpPr>
          <p:spPr bwMode="auto">
            <a:xfrm>
              <a:off x="3105" y="3274"/>
              <a:ext cx="209" cy="20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22" name="Oval 10"/>
            <p:cNvSpPr>
              <a:spLocks noChangeArrowheads="1"/>
            </p:cNvSpPr>
            <p:nvPr/>
          </p:nvSpPr>
          <p:spPr bwMode="auto">
            <a:xfrm>
              <a:off x="3564" y="1546"/>
              <a:ext cx="209" cy="20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23" name="Freeform 11"/>
            <p:cNvSpPr>
              <a:spLocks/>
            </p:cNvSpPr>
            <p:nvPr/>
          </p:nvSpPr>
          <p:spPr bwMode="auto">
            <a:xfrm>
              <a:off x="4203" y="2223"/>
              <a:ext cx="976" cy="856"/>
            </a:xfrm>
            <a:custGeom>
              <a:avLst/>
              <a:gdLst/>
              <a:ahLst/>
              <a:cxnLst>
                <a:cxn ang="0">
                  <a:pos x="1008" y="0"/>
                </a:cxn>
                <a:cxn ang="0">
                  <a:pos x="0" y="864"/>
                </a:cxn>
              </a:cxnLst>
              <a:rect l="0" t="0" r="r" b="b"/>
              <a:pathLst>
                <a:path w="1009" h="865">
                  <a:moveTo>
                    <a:pt x="1008" y="0"/>
                  </a:moveTo>
                  <a:lnTo>
                    <a:pt x="0" y="86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24" name="Freeform 12"/>
            <p:cNvSpPr>
              <a:spLocks/>
            </p:cNvSpPr>
            <p:nvPr/>
          </p:nvSpPr>
          <p:spPr bwMode="auto">
            <a:xfrm>
              <a:off x="4326" y="3051"/>
              <a:ext cx="1168" cy="241"/>
            </a:xfrm>
            <a:custGeom>
              <a:avLst/>
              <a:gdLst/>
              <a:ahLst/>
              <a:cxnLst>
                <a:cxn ang="0">
                  <a:pos x="1008" y="0"/>
                </a:cxn>
                <a:cxn ang="0">
                  <a:pos x="0" y="864"/>
                </a:cxn>
              </a:cxnLst>
              <a:rect l="0" t="0" r="r" b="b"/>
              <a:pathLst>
                <a:path w="1009" h="865">
                  <a:moveTo>
                    <a:pt x="1008" y="0"/>
                  </a:moveTo>
                  <a:lnTo>
                    <a:pt x="0" y="86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25" name="Oval 13"/>
            <p:cNvSpPr>
              <a:spLocks noChangeArrowheads="1"/>
            </p:cNvSpPr>
            <p:nvPr/>
          </p:nvSpPr>
          <p:spPr bwMode="auto">
            <a:xfrm>
              <a:off x="4163" y="3034"/>
              <a:ext cx="273" cy="261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26" name="Freeform 14"/>
            <p:cNvSpPr>
              <a:spLocks/>
            </p:cNvSpPr>
            <p:nvPr/>
          </p:nvSpPr>
          <p:spPr bwMode="auto">
            <a:xfrm>
              <a:off x="342" y="2689"/>
              <a:ext cx="255" cy="505"/>
            </a:xfrm>
            <a:custGeom>
              <a:avLst/>
              <a:gdLst/>
              <a:ahLst/>
              <a:cxnLst>
                <a:cxn ang="0">
                  <a:pos x="186" y="504"/>
                </a:cxn>
                <a:cxn ang="0">
                  <a:pos x="166" y="494"/>
                </a:cxn>
                <a:cxn ang="0">
                  <a:pos x="148" y="482"/>
                </a:cxn>
                <a:cxn ang="0">
                  <a:pos x="130" y="470"/>
                </a:cxn>
                <a:cxn ang="0">
                  <a:pos x="112" y="462"/>
                </a:cxn>
                <a:cxn ang="0">
                  <a:pos x="94" y="452"/>
                </a:cxn>
                <a:cxn ang="0">
                  <a:pos x="78" y="438"/>
                </a:cxn>
                <a:cxn ang="0">
                  <a:pos x="62" y="418"/>
                </a:cxn>
                <a:cxn ang="0">
                  <a:pos x="52" y="400"/>
                </a:cxn>
                <a:cxn ang="0">
                  <a:pos x="44" y="382"/>
                </a:cxn>
                <a:cxn ang="0">
                  <a:pos x="32" y="364"/>
                </a:cxn>
                <a:cxn ang="0">
                  <a:pos x="22" y="346"/>
                </a:cxn>
                <a:cxn ang="0">
                  <a:pos x="14" y="328"/>
                </a:cxn>
                <a:cxn ang="0">
                  <a:pos x="8" y="308"/>
                </a:cxn>
                <a:cxn ang="0">
                  <a:pos x="6" y="284"/>
                </a:cxn>
                <a:cxn ang="0">
                  <a:pos x="4" y="266"/>
                </a:cxn>
                <a:cxn ang="0">
                  <a:pos x="4" y="248"/>
                </a:cxn>
                <a:cxn ang="0">
                  <a:pos x="0" y="236"/>
                </a:cxn>
                <a:cxn ang="0">
                  <a:pos x="2" y="216"/>
                </a:cxn>
                <a:cxn ang="0">
                  <a:pos x="4" y="198"/>
                </a:cxn>
                <a:cxn ang="0">
                  <a:pos x="8" y="180"/>
                </a:cxn>
                <a:cxn ang="0">
                  <a:pos x="12" y="162"/>
                </a:cxn>
                <a:cxn ang="0">
                  <a:pos x="20" y="144"/>
                </a:cxn>
                <a:cxn ang="0">
                  <a:pos x="34" y="124"/>
                </a:cxn>
                <a:cxn ang="0">
                  <a:pos x="48" y="106"/>
                </a:cxn>
                <a:cxn ang="0">
                  <a:pos x="62" y="90"/>
                </a:cxn>
                <a:cxn ang="0">
                  <a:pos x="80" y="78"/>
                </a:cxn>
                <a:cxn ang="0">
                  <a:pos x="96" y="62"/>
                </a:cxn>
                <a:cxn ang="0">
                  <a:pos x="114" y="48"/>
                </a:cxn>
                <a:cxn ang="0">
                  <a:pos x="132" y="38"/>
                </a:cxn>
                <a:cxn ang="0">
                  <a:pos x="150" y="28"/>
                </a:cxn>
                <a:cxn ang="0">
                  <a:pos x="170" y="22"/>
                </a:cxn>
                <a:cxn ang="0">
                  <a:pos x="188" y="18"/>
                </a:cxn>
                <a:cxn ang="0">
                  <a:pos x="206" y="10"/>
                </a:cxn>
                <a:cxn ang="0">
                  <a:pos x="224" y="4"/>
                </a:cxn>
                <a:cxn ang="0">
                  <a:pos x="242" y="0"/>
                </a:cxn>
                <a:cxn ang="0">
                  <a:pos x="254" y="116"/>
                </a:cxn>
                <a:cxn ang="0">
                  <a:pos x="236" y="116"/>
                </a:cxn>
                <a:cxn ang="0">
                  <a:pos x="218" y="116"/>
                </a:cxn>
                <a:cxn ang="0">
                  <a:pos x="200" y="122"/>
                </a:cxn>
                <a:cxn ang="0">
                  <a:pos x="182" y="128"/>
                </a:cxn>
                <a:cxn ang="0">
                  <a:pos x="164" y="136"/>
                </a:cxn>
                <a:cxn ang="0">
                  <a:pos x="146" y="150"/>
                </a:cxn>
                <a:cxn ang="0">
                  <a:pos x="132" y="164"/>
                </a:cxn>
                <a:cxn ang="0">
                  <a:pos x="116" y="178"/>
                </a:cxn>
                <a:cxn ang="0">
                  <a:pos x="108" y="198"/>
                </a:cxn>
                <a:cxn ang="0">
                  <a:pos x="102" y="218"/>
                </a:cxn>
                <a:cxn ang="0">
                  <a:pos x="96" y="236"/>
                </a:cxn>
                <a:cxn ang="0">
                  <a:pos x="94" y="254"/>
                </a:cxn>
                <a:cxn ang="0">
                  <a:pos x="94" y="272"/>
                </a:cxn>
                <a:cxn ang="0">
                  <a:pos x="94" y="290"/>
                </a:cxn>
                <a:cxn ang="0">
                  <a:pos x="94" y="308"/>
                </a:cxn>
                <a:cxn ang="0">
                  <a:pos x="106" y="324"/>
                </a:cxn>
                <a:cxn ang="0">
                  <a:pos x="120" y="344"/>
                </a:cxn>
                <a:cxn ang="0">
                  <a:pos x="130" y="362"/>
                </a:cxn>
                <a:cxn ang="0">
                  <a:pos x="148" y="374"/>
                </a:cxn>
                <a:cxn ang="0">
                  <a:pos x="176" y="386"/>
                </a:cxn>
              </a:cxnLst>
              <a:rect l="0" t="0" r="r" b="b"/>
              <a:pathLst>
                <a:path w="255" h="505">
                  <a:moveTo>
                    <a:pt x="192" y="396"/>
                  </a:moveTo>
                  <a:lnTo>
                    <a:pt x="192" y="504"/>
                  </a:lnTo>
                  <a:lnTo>
                    <a:pt x="186" y="504"/>
                  </a:lnTo>
                  <a:lnTo>
                    <a:pt x="178" y="502"/>
                  </a:lnTo>
                  <a:lnTo>
                    <a:pt x="172" y="500"/>
                  </a:lnTo>
                  <a:lnTo>
                    <a:pt x="166" y="494"/>
                  </a:lnTo>
                  <a:lnTo>
                    <a:pt x="160" y="490"/>
                  </a:lnTo>
                  <a:lnTo>
                    <a:pt x="154" y="486"/>
                  </a:lnTo>
                  <a:lnTo>
                    <a:pt x="148" y="482"/>
                  </a:lnTo>
                  <a:lnTo>
                    <a:pt x="142" y="478"/>
                  </a:lnTo>
                  <a:lnTo>
                    <a:pt x="136" y="476"/>
                  </a:lnTo>
                  <a:lnTo>
                    <a:pt x="130" y="470"/>
                  </a:lnTo>
                  <a:lnTo>
                    <a:pt x="124" y="468"/>
                  </a:lnTo>
                  <a:lnTo>
                    <a:pt x="118" y="464"/>
                  </a:lnTo>
                  <a:lnTo>
                    <a:pt x="112" y="462"/>
                  </a:lnTo>
                  <a:lnTo>
                    <a:pt x="106" y="458"/>
                  </a:lnTo>
                  <a:lnTo>
                    <a:pt x="100" y="454"/>
                  </a:lnTo>
                  <a:lnTo>
                    <a:pt x="94" y="452"/>
                  </a:lnTo>
                  <a:lnTo>
                    <a:pt x="88" y="448"/>
                  </a:lnTo>
                  <a:lnTo>
                    <a:pt x="84" y="442"/>
                  </a:lnTo>
                  <a:lnTo>
                    <a:pt x="78" y="438"/>
                  </a:lnTo>
                  <a:lnTo>
                    <a:pt x="74" y="432"/>
                  </a:lnTo>
                  <a:lnTo>
                    <a:pt x="68" y="424"/>
                  </a:lnTo>
                  <a:lnTo>
                    <a:pt x="62" y="418"/>
                  </a:lnTo>
                  <a:lnTo>
                    <a:pt x="56" y="412"/>
                  </a:lnTo>
                  <a:lnTo>
                    <a:pt x="54" y="406"/>
                  </a:lnTo>
                  <a:lnTo>
                    <a:pt x="52" y="400"/>
                  </a:lnTo>
                  <a:lnTo>
                    <a:pt x="48" y="394"/>
                  </a:lnTo>
                  <a:lnTo>
                    <a:pt x="46" y="388"/>
                  </a:lnTo>
                  <a:lnTo>
                    <a:pt x="44" y="382"/>
                  </a:lnTo>
                  <a:lnTo>
                    <a:pt x="38" y="376"/>
                  </a:lnTo>
                  <a:lnTo>
                    <a:pt x="36" y="370"/>
                  </a:lnTo>
                  <a:lnTo>
                    <a:pt x="32" y="364"/>
                  </a:lnTo>
                  <a:lnTo>
                    <a:pt x="30" y="358"/>
                  </a:lnTo>
                  <a:lnTo>
                    <a:pt x="24" y="352"/>
                  </a:lnTo>
                  <a:lnTo>
                    <a:pt x="22" y="346"/>
                  </a:lnTo>
                  <a:lnTo>
                    <a:pt x="18" y="340"/>
                  </a:lnTo>
                  <a:lnTo>
                    <a:pt x="16" y="334"/>
                  </a:lnTo>
                  <a:lnTo>
                    <a:pt x="14" y="328"/>
                  </a:lnTo>
                  <a:lnTo>
                    <a:pt x="12" y="320"/>
                  </a:lnTo>
                  <a:lnTo>
                    <a:pt x="12" y="314"/>
                  </a:lnTo>
                  <a:lnTo>
                    <a:pt x="8" y="308"/>
                  </a:lnTo>
                  <a:lnTo>
                    <a:pt x="8" y="300"/>
                  </a:lnTo>
                  <a:lnTo>
                    <a:pt x="6" y="292"/>
                  </a:lnTo>
                  <a:lnTo>
                    <a:pt x="6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6"/>
                  </a:lnTo>
                  <a:lnTo>
                    <a:pt x="4" y="260"/>
                  </a:lnTo>
                  <a:lnTo>
                    <a:pt x="4" y="254"/>
                  </a:lnTo>
                  <a:lnTo>
                    <a:pt x="4" y="248"/>
                  </a:lnTo>
                  <a:lnTo>
                    <a:pt x="4" y="242"/>
                  </a:lnTo>
                  <a:lnTo>
                    <a:pt x="2" y="236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2" y="216"/>
                  </a:lnTo>
                  <a:lnTo>
                    <a:pt x="2" y="210"/>
                  </a:lnTo>
                  <a:lnTo>
                    <a:pt x="4" y="204"/>
                  </a:lnTo>
                  <a:lnTo>
                    <a:pt x="4" y="198"/>
                  </a:lnTo>
                  <a:lnTo>
                    <a:pt x="4" y="192"/>
                  </a:lnTo>
                  <a:lnTo>
                    <a:pt x="6" y="186"/>
                  </a:lnTo>
                  <a:lnTo>
                    <a:pt x="8" y="180"/>
                  </a:lnTo>
                  <a:lnTo>
                    <a:pt x="10" y="174"/>
                  </a:lnTo>
                  <a:lnTo>
                    <a:pt x="12" y="168"/>
                  </a:lnTo>
                  <a:lnTo>
                    <a:pt x="12" y="162"/>
                  </a:lnTo>
                  <a:lnTo>
                    <a:pt x="16" y="156"/>
                  </a:lnTo>
                  <a:lnTo>
                    <a:pt x="18" y="150"/>
                  </a:lnTo>
                  <a:lnTo>
                    <a:pt x="20" y="144"/>
                  </a:lnTo>
                  <a:lnTo>
                    <a:pt x="26" y="136"/>
                  </a:lnTo>
                  <a:lnTo>
                    <a:pt x="30" y="130"/>
                  </a:lnTo>
                  <a:lnTo>
                    <a:pt x="34" y="124"/>
                  </a:lnTo>
                  <a:lnTo>
                    <a:pt x="36" y="118"/>
                  </a:lnTo>
                  <a:lnTo>
                    <a:pt x="42" y="112"/>
                  </a:lnTo>
                  <a:lnTo>
                    <a:pt x="48" y="106"/>
                  </a:lnTo>
                  <a:lnTo>
                    <a:pt x="52" y="100"/>
                  </a:lnTo>
                  <a:lnTo>
                    <a:pt x="56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4" y="82"/>
                  </a:lnTo>
                  <a:lnTo>
                    <a:pt x="80" y="78"/>
                  </a:lnTo>
                  <a:lnTo>
                    <a:pt x="84" y="72"/>
                  </a:lnTo>
                  <a:lnTo>
                    <a:pt x="90" y="68"/>
                  </a:lnTo>
                  <a:lnTo>
                    <a:pt x="96" y="62"/>
                  </a:lnTo>
                  <a:lnTo>
                    <a:pt x="102" y="58"/>
                  </a:lnTo>
                  <a:lnTo>
                    <a:pt x="108" y="54"/>
                  </a:lnTo>
                  <a:lnTo>
                    <a:pt x="114" y="48"/>
                  </a:lnTo>
                  <a:lnTo>
                    <a:pt x="120" y="46"/>
                  </a:lnTo>
                  <a:lnTo>
                    <a:pt x="126" y="42"/>
                  </a:lnTo>
                  <a:lnTo>
                    <a:pt x="132" y="38"/>
                  </a:lnTo>
                  <a:lnTo>
                    <a:pt x="138" y="34"/>
                  </a:lnTo>
                  <a:lnTo>
                    <a:pt x="144" y="30"/>
                  </a:lnTo>
                  <a:lnTo>
                    <a:pt x="150" y="28"/>
                  </a:lnTo>
                  <a:lnTo>
                    <a:pt x="156" y="26"/>
                  </a:lnTo>
                  <a:lnTo>
                    <a:pt x="164" y="22"/>
                  </a:lnTo>
                  <a:lnTo>
                    <a:pt x="170" y="22"/>
                  </a:lnTo>
                  <a:lnTo>
                    <a:pt x="176" y="22"/>
                  </a:lnTo>
                  <a:lnTo>
                    <a:pt x="182" y="20"/>
                  </a:lnTo>
                  <a:lnTo>
                    <a:pt x="188" y="18"/>
                  </a:lnTo>
                  <a:lnTo>
                    <a:pt x="194" y="16"/>
                  </a:lnTo>
                  <a:lnTo>
                    <a:pt x="200" y="14"/>
                  </a:lnTo>
                  <a:lnTo>
                    <a:pt x="206" y="10"/>
                  </a:lnTo>
                  <a:lnTo>
                    <a:pt x="212" y="8"/>
                  </a:lnTo>
                  <a:lnTo>
                    <a:pt x="218" y="6"/>
                  </a:lnTo>
                  <a:lnTo>
                    <a:pt x="224" y="4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54" y="0"/>
                  </a:lnTo>
                  <a:lnTo>
                    <a:pt x="254" y="116"/>
                  </a:lnTo>
                  <a:lnTo>
                    <a:pt x="248" y="116"/>
                  </a:lnTo>
                  <a:lnTo>
                    <a:pt x="242" y="116"/>
                  </a:lnTo>
                  <a:lnTo>
                    <a:pt x="236" y="116"/>
                  </a:lnTo>
                  <a:lnTo>
                    <a:pt x="230" y="116"/>
                  </a:lnTo>
                  <a:lnTo>
                    <a:pt x="224" y="116"/>
                  </a:lnTo>
                  <a:lnTo>
                    <a:pt x="218" y="116"/>
                  </a:lnTo>
                  <a:lnTo>
                    <a:pt x="212" y="118"/>
                  </a:lnTo>
                  <a:lnTo>
                    <a:pt x="206" y="118"/>
                  </a:lnTo>
                  <a:lnTo>
                    <a:pt x="200" y="122"/>
                  </a:lnTo>
                  <a:lnTo>
                    <a:pt x="194" y="124"/>
                  </a:lnTo>
                  <a:lnTo>
                    <a:pt x="188" y="124"/>
                  </a:lnTo>
                  <a:lnTo>
                    <a:pt x="182" y="128"/>
                  </a:lnTo>
                  <a:lnTo>
                    <a:pt x="176" y="132"/>
                  </a:lnTo>
                  <a:lnTo>
                    <a:pt x="170" y="132"/>
                  </a:lnTo>
                  <a:lnTo>
                    <a:pt x="164" y="136"/>
                  </a:lnTo>
                  <a:lnTo>
                    <a:pt x="158" y="140"/>
                  </a:lnTo>
                  <a:lnTo>
                    <a:pt x="152" y="146"/>
                  </a:lnTo>
                  <a:lnTo>
                    <a:pt x="146" y="150"/>
                  </a:lnTo>
                  <a:lnTo>
                    <a:pt x="142" y="156"/>
                  </a:lnTo>
                  <a:lnTo>
                    <a:pt x="136" y="158"/>
                  </a:lnTo>
                  <a:lnTo>
                    <a:pt x="132" y="164"/>
                  </a:lnTo>
                  <a:lnTo>
                    <a:pt x="126" y="166"/>
                  </a:lnTo>
                  <a:lnTo>
                    <a:pt x="120" y="172"/>
                  </a:lnTo>
                  <a:lnTo>
                    <a:pt x="116" y="178"/>
                  </a:lnTo>
                  <a:lnTo>
                    <a:pt x="112" y="186"/>
                  </a:lnTo>
                  <a:lnTo>
                    <a:pt x="110" y="192"/>
                  </a:lnTo>
                  <a:lnTo>
                    <a:pt x="108" y="198"/>
                  </a:lnTo>
                  <a:lnTo>
                    <a:pt x="108" y="204"/>
                  </a:lnTo>
                  <a:lnTo>
                    <a:pt x="104" y="210"/>
                  </a:lnTo>
                  <a:lnTo>
                    <a:pt x="102" y="218"/>
                  </a:lnTo>
                  <a:lnTo>
                    <a:pt x="100" y="224"/>
                  </a:lnTo>
                  <a:lnTo>
                    <a:pt x="96" y="230"/>
                  </a:lnTo>
                  <a:lnTo>
                    <a:pt x="96" y="236"/>
                  </a:lnTo>
                  <a:lnTo>
                    <a:pt x="94" y="242"/>
                  </a:lnTo>
                  <a:lnTo>
                    <a:pt x="94" y="248"/>
                  </a:lnTo>
                  <a:lnTo>
                    <a:pt x="94" y="254"/>
                  </a:lnTo>
                  <a:lnTo>
                    <a:pt x="94" y="260"/>
                  </a:lnTo>
                  <a:lnTo>
                    <a:pt x="94" y="266"/>
                  </a:lnTo>
                  <a:lnTo>
                    <a:pt x="94" y="272"/>
                  </a:lnTo>
                  <a:lnTo>
                    <a:pt x="94" y="278"/>
                  </a:lnTo>
                  <a:lnTo>
                    <a:pt x="94" y="284"/>
                  </a:lnTo>
                  <a:lnTo>
                    <a:pt x="94" y="290"/>
                  </a:lnTo>
                  <a:lnTo>
                    <a:pt x="94" y="296"/>
                  </a:lnTo>
                  <a:lnTo>
                    <a:pt x="94" y="302"/>
                  </a:lnTo>
                  <a:lnTo>
                    <a:pt x="94" y="308"/>
                  </a:lnTo>
                  <a:lnTo>
                    <a:pt x="96" y="314"/>
                  </a:lnTo>
                  <a:lnTo>
                    <a:pt x="100" y="320"/>
                  </a:lnTo>
                  <a:lnTo>
                    <a:pt x="106" y="324"/>
                  </a:lnTo>
                  <a:lnTo>
                    <a:pt x="112" y="330"/>
                  </a:lnTo>
                  <a:lnTo>
                    <a:pt x="116" y="338"/>
                  </a:lnTo>
                  <a:lnTo>
                    <a:pt x="120" y="344"/>
                  </a:lnTo>
                  <a:lnTo>
                    <a:pt x="122" y="350"/>
                  </a:lnTo>
                  <a:lnTo>
                    <a:pt x="124" y="356"/>
                  </a:lnTo>
                  <a:lnTo>
                    <a:pt x="130" y="362"/>
                  </a:lnTo>
                  <a:lnTo>
                    <a:pt x="136" y="366"/>
                  </a:lnTo>
                  <a:lnTo>
                    <a:pt x="142" y="372"/>
                  </a:lnTo>
                  <a:lnTo>
                    <a:pt x="148" y="374"/>
                  </a:lnTo>
                  <a:lnTo>
                    <a:pt x="154" y="378"/>
                  </a:lnTo>
                  <a:lnTo>
                    <a:pt x="160" y="380"/>
                  </a:lnTo>
                  <a:lnTo>
                    <a:pt x="176" y="386"/>
                  </a:lnTo>
                  <a:lnTo>
                    <a:pt x="182" y="388"/>
                  </a:lnTo>
                  <a:lnTo>
                    <a:pt x="192" y="396"/>
                  </a:lnTo>
                </a:path>
              </a:pathLst>
            </a:custGeom>
            <a:solidFill>
              <a:srgbClr val="FF3300"/>
            </a:solidFill>
            <a:ln w="381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75" name="Rectangle 15"/>
            <p:cNvSpPr>
              <a:spLocks noChangeArrowheads="1"/>
            </p:cNvSpPr>
            <p:nvPr/>
          </p:nvSpPr>
          <p:spPr bwMode="auto">
            <a:xfrm>
              <a:off x="2305" y="2550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92528" name="Freeform 16"/>
            <p:cNvSpPr>
              <a:spLocks/>
            </p:cNvSpPr>
            <p:nvPr/>
          </p:nvSpPr>
          <p:spPr bwMode="auto">
            <a:xfrm>
              <a:off x="2390" y="2304"/>
              <a:ext cx="145" cy="135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144" y="0"/>
                </a:cxn>
              </a:cxnLst>
              <a:rect l="0" t="0" r="r" b="b"/>
              <a:pathLst>
                <a:path w="145" h="135">
                  <a:moveTo>
                    <a:pt x="0" y="134"/>
                  </a:moveTo>
                  <a:lnTo>
                    <a:pt x="144" y="0"/>
                  </a:lnTo>
                </a:path>
              </a:pathLst>
            </a:custGeom>
            <a:solidFill>
              <a:srgbClr val="FFFF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29" name="Freeform 17"/>
            <p:cNvSpPr>
              <a:spLocks/>
            </p:cNvSpPr>
            <p:nvPr/>
          </p:nvSpPr>
          <p:spPr bwMode="auto">
            <a:xfrm>
              <a:off x="2427" y="2346"/>
              <a:ext cx="128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127" y="0"/>
                </a:cxn>
              </a:cxnLst>
              <a:rect l="0" t="0" r="r" b="b"/>
              <a:pathLst>
                <a:path w="128" h="82">
                  <a:moveTo>
                    <a:pt x="0" y="81"/>
                  </a:moveTo>
                  <a:lnTo>
                    <a:pt x="127" y="0"/>
                  </a:lnTo>
                </a:path>
              </a:pathLst>
            </a:custGeom>
            <a:solidFill>
              <a:srgbClr val="FFFF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30" name="Oval 18"/>
            <p:cNvSpPr>
              <a:spLocks noChangeArrowheads="1"/>
            </p:cNvSpPr>
            <p:nvPr/>
          </p:nvSpPr>
          <p:spPr bwMode="auto">
            <a:xfrm>
              <a:off x="2324" y="2392"/>
              <a:ext cx="114" cy="114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31" name="Oval 19"/>
            <p:cNvSpPr>
              <a:spLocks noChangeArrowheads="1"/>
            </p:cNvSpPr>
            <p:nvPr/>
          </p:nvSpPr>
          <p:spPr bwMode="auto">
            <a:xfrm rot="8520000">
              <a:off x="2411" y="2490"/>
              <a:ext cx="38" cy="3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32" name="Oval 20"/>
            <p:cNvSpPr>
              <a:spLocks noChangeArrowheads="1"/>
            </p:cNvSpPr>
            <p:nvPr/>
          </p:nvSpPr>
          <p:spPr bwMode="auto">
            <a:xfrm>
              <a:off x="2694" y="1756"/>
              <a:ext cx="221" cy="217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33" name="Freeform 21"/>
            <p:cNvSpPr>
              <a:spLocks/>
            </p:cNvSpPr>
            <p:nvPr/>
          </p:nvSpPr>
          <p:spPr bwMode="auto">
            <a:xfrm>
              <a:off x="2514" y="1881"/>
              <a:ext cx="5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0" y="0"/>
                </a:cxn>
              </a:cxnLst>
              <a:rect l="0" t="0" r="r" b="b"/>
              <a:pathLst>
                <a:path w="511" h="1">
                  <a:moveTo>
                    <a:pt x="0" y="0"/>
                  </a:moveTo>
                  <a:lnTo>
                    <a:pt x="51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34" name="Oval 22"/>
            <p:cNvSpPr>
              <a:spLocks noChangeArrowheads="1"/>
            </p:cNvSpPr>
            <p:nvPr/>
          </p:nvSpPr>
          <p:spPr bwMode="auto">
            <a:xfrm>
              <a:off x="2538" y="2302"/>
              <a:ext cx="209" cy="20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35" name="Oval 23"/>
            <p:cNvSpPr>
              <a:spLocks noChangeArrowheads="1"/>
            </p:cNvSpPr>
            <p:nvPr/>
          </p:nvSpPr>
          <p:spPr bwMode="auto">
            <a:xfrm rot="2100000">
              <a:off x="2640" y="2105"/>
              <a:ext cx="38" cy="3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84" name="Rectangle 24"/>
            <p:cNvSpPr>
              <a:spLocks noChangeArrowheads="1"/>
            </p:cNvSpPr>
            <p:nvPr/>
          </p:nvSpPr>
          <p:spPr bwMode="auto">
            <a:xfrm>
              <a:off x="2272" y="2004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92537" name="Line 25"/>
            <p:cNvSpPr>
              <a:spLocks noChangeShapeType="1"/>
            </p:cNvSpPr>
            <p:nvPr/>
          </p:nvSpPr>
          <p:spPr bwMode="auto">
            <a:xfrm flipV="1">
              <a:off x="2527" y="2191"/>
              <a:ext cx="45" cy="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38" name="Oval 26"/>
            <p:cNvSpPr>
              <a:spLocks noChangeArrowheads="1"/>
            </p:cNvSpPr>
            <p:nvPr/>
          </p:nvSpPr>
          <p:spPr bwMode="auto">
            <a:xfrm>
              <a:off x="2526" y="2074"/>
              <a:ext cx="112" cy="112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39" name="Oval 27"/>
            <p:cNvSpPr>
              <a:spLocks noChangeArrowheads="1"/>
            </p:cNvSpPr>
            <p:nvPr/>
          </p:nvSpPr>
          <p:spPr bwMode="auto">
            <a:xfrm>
              <a:off x="2727" y="3052"/>
              <a:ext cx="179" cy="17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40" name="Oval 28"/>
            <p:cNvSpPr>
              <a:spLocks noChangeArrowheads="1"/>
            </p:cNvSpPr>
            <p:nvPr/>
          </p:nvSpPr>
          <p:spPr bwMode="auto">
            <a:xfrm>
              <a:off x="4098" y="1966"/>
              <a:ext cx="209" cy="20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6589" name="Group 29"/>
            <p:cNvGrpSpPr>
              <a:grpSpLocks/>
            </p:cNvGrpSpPr>
            <p:nvPr/>
          </p:nvGrpSpPr>
          <p:grpSpPr bwMode="auto">
            <a:xfrm>
              <a:off x="2673" y="2019"/>
              <a:ext cx="442" cy="350"/>
              <a:chOff x="2673" y="2019"/>
              <a:chExt cx="442" cy="350"/>
            </a:xfrm>
          </p:grpSpPr>
          <p:sp>
            <p:nvSpPr>
              <p:cNvPr id="192542" name="Freeform 30"/>
              <p:cNvSpPr>
                <a:spLocks/>
              </p:cNvSpPr>
              <p:nvPr/>
            </p:nvSpPr>
            <p:spPr bwMode="auto">
              <a:xfrm>
                <a:off x="2673" y="2193"/>
                <a:ext cx="135" cy="145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0" y="144"/>
                  </a:cxn>
                </a:cxnLst>
                <a:rect l="0" t="0" r="r" b="b"/>
                <a:pathLst>
                  <a:path w="135" h="145">
                    <a:moveTo>
                      <a:pt x="134" y="0"/>
                    </a:moveTo>
                    <a:lnTo>
                      <a:pt x="0" y="144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543" name="Freeform 31"/>
              <p:cNvSpPr>
                <a:spLocks/>
              </p:cNvSpPr>
              <p:nvPr/>
            </p:nvSpPr>
            <p:spPr bwMode="auto">
              <a:xfrm>
                <a:off x="2734" y="2224"/>
                <a:ext cx="45" cy="145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144"/>
                  </a:cxn>
                </a:cxnLst>
                <a:rect l="0" t="0" r="r" b="b"/>
                <a:pathLst>
                  <a:path w="45" h="145">
                    <a:moveTo>
                      <a:pt x="44" y="0"/>
                    </a:moveTo>
                    <a:lnTo>
                      <a:pt x="0" y="144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544" name="Oval 32"/>
              <p:cNvSpPr>
                <a:spLocks noChangeArrowheads="1"/>
              </p:cNvSpPr>
              <p:nvPr/>
            </p:nvSpPr>
            <p:spPr bwMode="auto">
              <a:xfrm>
                <a:off x="2761" y="2127"/>
                <a:ext cx="114" cy="114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545" name="Oval 33"/>
              <p:cNvSpPr>
                <a:spLocks noChangeArrowheads="1"/>
              </p:cNvSpPr>
              <p:nvPr/>
            </p:nvSpPr>
            <p:spPr bwMode="auto">
              <a:xfrm rot="7680000" flipH="1">
                <a:off x="2858" y="2215"/>
                <a:ext cx="38" cy="36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653" name="Rectangle 34"/>
              <p:cNvSpPr>
                <a:spLocks noChangeArrowheads="1"/>
              </p:cNvSpPr>
              <p:nvPr/>
            </p:nvSpPr>
            <p:spPr bwMode="auto">
              <a:xfrm>
                <a:off x="2917" y="2019"/>
                <a:ext cx="198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eaLnBrk="0" hangingPunct="0">
                  <a:spcBef>
                    <a:spcPct val="20000"/>
                  </a:spcBef>
                </a:pPr>
                <a:r>
                  <a:rPr lang="en-US" sz="2000">
                    <a:solidFill>
                      <a:schemeClr val="tx2"/>
                    </a:solidFill>
                    <a:effectLst/>
                    <a:latin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192547" name="Oval 35"/>
            <p:cNvSpPr>
              <a:spLocks noChangeArrowheads="1"/>
            </p:cNvSpPr>
            <p:nvPr/>
          </p:nvSpPr>
          <p:spPr bwMode="auto">
            <a:xfrm>
              <a:off x="4863" y="1666"/>
              <a:ext cx="209" cy="20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48" name="Line 36"/>
            <p:cNvSpPr>
              <a:spLocks noChangeShapeType="1"/>
            </p:cNvSpPr>
            <p:nvPr/>
          </p:nvSpPr>
          <p:spPr bwMode="auto">
            <a:xfrm>
              <a:off x="4525" y="2565"/>
              <a:ext cx="17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49" name="Line 37"/>
            <p:cNvSpPr>
              <a:spLocks noChangeShapeType="1"/>
            </p:cNvSpPr>
            <p:nvPr/>
          </p:nvSpPr>
          <p:spPr bwMode="auto">
            <a:xfrm>
              <a:off x="4525" y="2569"/>
              <a:ext cx="63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50" name="Oval 38"/>
            <p:cNvSpPr>
              <a:spLocks noChangeArrowheads="1"/>
            </p:cNvSpPr>
            <p:nvPr/>
          </p:nvSpPr>
          <p:spPr bwMode="auto">
            <a:xfrm>
              <a:off x="4447" y="2452"/>
              <a:ext cx="124" cy="124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94" name="Rectangle 39"/>
            <p:cNvSpPr>
              <a:spLocks noChangeArrowheads="1"/>
            </p:cNvSpPr>
            <p:nvPr/>
          </p:nvSpPr>
          <p:spPr bwMode="auto">
            <a:xfrm>
              <a:off x="4236" y="2349"/>
              <a:ext cx="22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92552" name="Rectangle 40"/>
            <p:cNvSpPr>
              <a:spLocks noChangeArrowheads="1"/>
            </p:cNvSpPr>
            <p:nvPr/>
          </p:nvSpPr>
          <p:spPr bwMode="auto">
            <a:xfrm>
              <a:off x="1705" y="1957"/>
              <a:ext cx="247" cy="187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53" name="Freeform 41"/>
            <p:cNvSpPr>
              <a:spLocks/>
            </p:cNvSpPr>
            <p:nvPr/>
          </p:nvSpPr>
          <p:spPr bwMode="auto">
            <a:xfrm>
              <a:off x="1821" y="2139"/>
              <a:ext cx="184" cy="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5"/>
                </a:cxn>
                <a:cxn ang="0">
                  <a:pos x="180" y="45"/>
                </a:cxn>
                <a:cxn ang="0">
                  <a:pos x="180" y="132"/>
                </a:cxn>
                <a:cxn ang="0">
                  <a:pos x="183" y="162"/>
                </a:cxn>
              </a:cxnLst>
              <a:rect l="0" t="0" r="r" b="b"/>
              <a:pathLst>
                <a:path w="184" h="163">
                  <a:moveTo>
                    <a:pt x="0" y="0"/>
                  </a:moveTo>
                  <a:lnTo>
                    <a:pt x="3" y="45"/>
                  </a:lnTo>
                  <a:lnTo>
                    <a:pt x="180" y="45"/>
                  </a:lnTo>
                  <a:lnTo>
                    <a:pt x="180" y="132"/>
                  </a:lnTo>
                  <a:lnTo>
                    <a:pt x="183" y="16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97" name="Rectangle 42"/>
            <p:cNvSpPr>
              <a:spLocks noChangeArrowheads="1"/>
            </p:cNvSpPr>
            <p:nvPr/>
          </p:nvSpPr>
          <p:spPr bwMode="auto">
            <a:xfrm>
              <a:off x="1862" y="1769"/>
              <a:ext cx="2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Alt.</a:t>
              </a:r>
            </a:p>
          </p:txBody>
        </p:sp>
        <p:sp>
          <p:nvSpPr>
            <p:cNvPr id="192555" name="Line 43"/>
            <p:cNvSpPr>
              <a:spLocks noChangeShapeType="1"/>
            </p:cNvSpPr>
            <p:nvPr/>
          </p:nvSpPr>
          <p:spPr bwMode="auto">
            <a:xfrm flipH="1" flipV="1">
              <a:off x="3687" y="1551"/>
              <a:ext cx="1305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56" name="Line 44"/>
            <p:cNvSpPr>
              <a:spLocks noChangeShapeType="1"/>
            </p:cNvSpPr>
            <p:nvPr/>
          </p:nvSpPr>
          <p:spPr bwMode="auto">
            <a:xfrm flipH="1">
              <a:off x="2778" y="1548"/>
              <a:ext cx="867" cy="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57" name="Line 45"/>
            <p:cNvSpPr>
              <a:spLocks noChangeShapeType="1"/>
            </p:cNvSpPr>
            <p:nvPr/>
          </p:nvSpPr>
          <p:spPr bwMode="auto">
            <a:xfrm flipV="1">
              <a:off x="2790" y="1968"/>
              <a:ext cx="1422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58" name="Line 46"/>
            <p:cNvSpPr>
              <a:spLocks noChangeShapeType="1"/>
            </p:cNvSpPr>
            <p:nvPr/>
          </p:nvSpPr>
          <p:spPr bwMode="auto">
            <a:xfrm flipH="1">
              <a:off x="4521" y="1806"/>
              <a:ext cx="543" cy="9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59" name="Line 47"/>
            <p:cNvSpPr>
              <a:spLocks noChangeShapeType="1"/>
            </p:cNvSpPr>
            <p:nvPr/>
          </p:nvSpPr>
          <p:spPr bwMode="auto">
            <a:xfrm flipH="1">
              <a:off x="3234" y="2847"/>
              <a:ext cx="1221" cy="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60" name="Line 48"/>
            <p:cNvSpPr>
              <a:spLocks noChangeShapeType="1"/>
            </p:cNvSpPr>
            <p:nvPr/>
          </p:nvSpPr>
          <p:spPr bwMode="auto">
            <a:xfrm flipV="1">
              <a:off x="2004" y="3483"/>
              <a:ext cx="1212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61" name="Line 49"/>
            <p:cNvSpPr>
              <a:spLocks noChangeShapeType="1"/>
            </p:cNvSpPr>
            <p:nvPr/>
          </p:nvSpPr>
          <p:spPr bwMode="auto">
            <a:xfrm flipH="1" flipV="1">
              <a:off x="570" y="3192"/>
              <a:ext cx="1404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62" name="Line 50"/>
            <p:cNvSpPr>
              <a:spLocks noChangeShapeType="1"/>
            </p:cNvSpPr>
            <p:nvPr/>
          </p:nvSpPr>
          <p:spPr bwMode="auto">
            <a:xfrm>
              <a:off x="692" y="2704"/>
              <a:ext cx="1222" cy="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63" name="Line 51"/>
            <p:cNvSpPr>
              <a:spLocks noChangeShapeType="1"/>
            </p:cNvSpPr>
            <p:nvPr/>
          </p:nvSpPr>
          <p:spPr bwMode="auto">
            <a:xfrm flipH="1" flipV="1">
              <a:off x="1326" y="2664"/>
              <a:ext cx="645" cy="2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64" name="Line 52"/>
            <p:cNvSpPr>
              <a:spLocks noChangeShapeType="1"/>
            </p:cNvSpPr>
            <p:nvPr/>
          </p:nvSpPr>
          <p:spPr bwMode="auto">
            <a:xfrm flipV="1">
              <a:off x="1377" y="2295"/>
              <a:ext cx="1269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65" name="Line 53"/>
            <p:cNvSpPr>
              <a:spLocks noChangeShapeType="1"/>
            </p:cNvSpPr>
            <p:nvPr/>
          </p:nvSpPr>
          <p:spPr bwMode="auto">
            <a:xfrm flipH="1">
              <a:off x="2727" y="2376"/>
              <a:ext cx="21" cy="7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66" name="Line 54"/>
            <p:cNvSpPr>
              <a:spLocks noChangeShapeType="1"/>
            </p:cNvSpPr>
            <p:nvPr/>
          </p:nvSpPr>
          <p:spPr bwMode="auto">
            <a:xfrm flipV="1">
              <a:off x="2871" y="2151"/>
              <a:ext cx="1389" cy="10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67" name="AutoShape 55"/>
            <p:cNvSpPr>
              <a:spLocks noChangeArrowheads="1"/>
            </p:cNvSpPr>
            <p:nvPr/>
          </p:nvSpPr>
          <p:spPr bwMode="auto">
            <a:xfrm rot="2477428">
              <a:off x="4306" y="2622"/>
              <a:ext cx="225" cy="227"/>
            </a:xfrm>
            <a:prstGeom prst="flowChartDelay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611" name="Rectangle 56"/>
            <p:cNvSpPr>
              <a:spLocks noChangeArrowheads="1"/>
            </p:cNvSpPr>
            <p:nvPr/>
          </p:nvSpPr>
          <p:spPr bwMode="auto">
            <a:xfrm>
              <a:off x="3223" y="2136"/>
              <a:ext cx="22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66612" name="Rectangle 57"/>
            <p:cNvSpPr>
              <a:spLocks noChangeArrowheads="1"/>
            </p:cNvSpPr>
            <p:nvPr/>
          </p:nvSpPr>
          <p:spPr bwMode="auto">
            <a:xfrm>
              <a:off x="2932" y="2412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D</a:t>
              </a:r>
            </a:p>
          </p:txBody>
        </p:sp>
        <p:grpSp>
          <p:nvGrpSpPr>
            <p:cNvPr id="66613" name="Group 58"/>
            <p:cNvGrpSpPr>
              <a:grpSpLocks/>
            </p:cNvGrpSpPr>
            <p:nvPr/>
          </p:nvGrpSpPr>
          <p:grpSpPr bwMode="auto">
            <a:xfrm>
              <a:off x="2733" y="2473"/>
              <a:ext cx="175" cy="281"/>
              <a:chOff x="2736" y="2374"/>
              <a:chExt cx="175" cy="281"/>
            </a:xfrm>
          </p:grpSpPr>
          <p:sp>
            <p:nvSpPr>
              <p:cNvPr id="192571" name="Freeform 59"/>
              <p:cNvSpPr>
                <a:spLocks/>
              </p:cNvSpPr>
              <p:nvPr/>
            </p:nvSpPr>
            <p:spPr bwMode="auto">
              <a:xfrm>
                <a:off x="2772" y="2442"/>
                <a:ext cx="52" cy="11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117"/>
                  </a:cxn>
                </a:cxnLst>
                <a:rect l="0" t="0" r="r" b="b"/>
                <a:pathLst>
                  <a:path w="52" h="118">
                    <a:moveTo>
                      <a:pt x="51" y="0"/>
                    </a:moveTo>
                    <a:lnTo>
                      <a:pt x="0" y="117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572" name="Freeform 60"/>
              <p:cNvSpPr>
                <a:spLocks/>
              </p:cNvSpPr>
              <p:nvPr/>
            </p:nvSpPr>
            <p:spPr bwMode="auto">
              <a:xfrm>
                <a:off x="2736" y="2427"/>
                <a:ext cx="97" cy="79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78"/>
                  </a:cxn>
                </a:cxnLst>
                <a:rect l="0" t="0" r="r" b="b"/>
                <a:pathLst>
                  <a:path w="97" h="79">
                    <a:moveTo>
                      <a:pt x="96" y="0"/>
                    </a:moveTo>
                    <a:lnTo>
                      <a:pt x="0" y="7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573" name="Oval 61"/>
              <p:cNvSpPr>
                <a:spLocks noChangeArrowheads="1"/>
              </p:cNvSpPr>
              <p:nvPr/>
            </p:nvSpPr>
            <p:spPr bwMode="auto">
              <a:xfrm>
                <a:off x="2877" y="2455"/>
                <a:ext cx="34" cy="28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574" name="Oval 62"/>
              <p:cNvSpPr>
                <a:spLocks noChangeArrowheads="1"/>
              </p:cNvSpPr>
              <p:nvPr/>
            </p:nvSpPr>
            <p:spPr bwMode="auto">
              <a:xfrm>
                <a:off x="2818" y="2374"/>
                <a:ext cx="85" cy="85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575" name="Rectangle 63"/>
              <p:cNvSpPr>
                <a:spLocks noChangeArrowheads="1"/>
              </p:cNvSpPr>
              <p:nvPr/>
            </p:nvSpPr>
            <p:spPr bwMode="auto">
              <a:xfrm>
                <a:off x="2754" y="2544"/>
                <a:ext cx="144" cy="111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2576" name="Freeform 64"/>
            <p:cNvSpPr>
              <a:spLocks/>
            </p:cNvSpPr>
            <p:nvPr/>
          </p:nvSpPr>
          <p:spPr bwMode="auto">
            <a:xfrm>
              <a:off x="3940" y="2036"/>
              <a:ext cx="153" cy="53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52" y="0"/>
                </a:cxn>
              </a:cxnLst>
              <a:rect l="0" t="0" r="r" b="b"/>
              <a:pathLst>
                <a:path w="153" h="53">
                  <a:moveTo>
                    <a:pt x="0" y="52"/>
                  </a:moveTo>
                  <a:lnTo>
                    <a:pt x="152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77" name="Freeform 65"/>
            <p:cNvSpPr>
              <a:spLocks/>
            </p:cNvSpPr>
            <p:nvPr/>
          </p:nvSpPr>
          <p:spPr bwMode="auto">
            <a:xfrm>
              <a:off x="3966" y="2072"/>
              <a:ext cx="121" cy="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20" y="0"/>
                </a:cxn>
              </a:cxnLst>
              <a:rect l="0" t="0" r="r" b="b"/>
              <a:pathLst>
                <a:path w="121" h="17">
                  <a:moveTo>
                    <a:pt x="0" y="16"/>
                  </a:moveTo>
                  <a:lnTo>
                    <a:pt x="12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616" name="Rectangle 66"/>
            <p:cNvSpPr>
              <a:spLocks noChangeArrowheads="1"/>
            </p:cNvSpPr>
            <p:nvPr/>
          </p:nvSpPr>
          <p:spPr bwMode="auto">
            <a:xfrm>
              <a:off x="3646" y="2064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92579" name="Freeform 67"/>
            <p:cNvSpPr>
              <a:spLocks/>
            </p:cNvSpPr>
            <p:nvPr/>
          </p:nvSpPr>
          <p:spPr bwMode="auto">
            <a:xfrm>
              <a:off x="3960" y="2088"/>
              <a:ext cx="125" cy="14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72" y="140"/>
                </a:cxn>
                <a:cxn ang="0">
                  <a:pos x="0" y="126"/>
                </a:cxn>
              </a:cxnLst>
              <a:rect l="0" t="0" r="r" b="b"/>
              <a:pathLst>
                <a:path w="125" h="141">
                  <a:moveTo>
                    <a:pt x="124" y="0"/>
                  </a:moveTo>
                  <a:lnTo>
                    <a:pt x="72" y="140"/>
                  </a:lnTo>
                  <a:lnTo>
                    <a:pt x="0" y="12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80" name="Oval 68"/>
            <p:cNvSpPr>
              <a:spLocks noChangeArrowheads="1"/>
            </p:cNvSpPr>
            <p:nvPr/>
          </p:nvSpPr>
          <p:spPr bwMode="auto">
            <a:xfrm>
              <a:off x="3858" y="2036"/>
              <a:ext cx="110" cy="11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81" name="Oval 69"/>
            <p:cNvSpPr>
              <a:spLocks noChangeArrowheads="1"/>
            </p:cNvSpPr>
            <p:nvPr/>
          </p:nvSpPr>
          <p:spPr bwMode="auto">
            <a:xfrm>
              <a:off x="2907" y="2933"/>
              <a:ext cx="110" cy="11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82" name="Line 70"/>
            <p:cNvSpPr>
              <a:spLocks noChangeShapeType="1"/>
            </p:cNvSpPr>
            <p:nvPr/>
          </p:nvSpPr>
          <p:spPr bwMode="auto">
            <a:xfrm flipH="1">
              <a:off x="2868" y="3024"/>
              <a:ext cx="48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83" name="Line 71"/>
            <p:cNvSpPr>
              <a:spLocks noChangeShapeType="1"/>
            </p:cNvSpPr>
            <p:nvPr/>
          </p:nvSpPr>
          <p:spPr bwMode="auto">
            <a:xfrm flipH="1">
              <a:off x="2904" y="3021"/>
              <a:ext cx="12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84" name="Line 72"/>
            <p:cNvSpPr>
              <a:spLocks noChangeShapeType="1"/>
            </p:cNvSpPr>
            <p:nvPr/>
          </p:nvSpPr>
          <p:spPr bwMode="auto">
            <a:xfrm flipH="1" flipV="1">
              <a:off x="2775" y="2988"/>
              <a:ext cx="96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85" name="Line 73"/>
            <p:cNvSpPr>
              <a:spLocks noChangeShapeType="1"/>
            </p:cNvSpPr>
            <p:nvPr/>
          </p:nvSpPr>
          <p:spPr bwMode="auto">
            <a:xfrm flipV="1">
              <a:off x="2778" y="2955"/>
              <a:ext cx="33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624" name="Text Box 74"/>
            <p:cNvSpPr txBox="1">
              <a:spLocks noChangeArrowheads="1"/>
            </p:cNvSpPr>
            <p:nvPr/>
          </p:nvSpPr>
          <p:spPr bwMode="auto">
            <a:xfrm>
              <a:off x="2984" y="2733"/>
              <a:ext cx="22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92587" name="Line 75"/>
            <p:cNvSpPr>
              <a:spLocks noChangeShapeType="1"/>
            </p:cNvSpPr>
            <p:nvPr/>
          </p:nvSpPr>
          <p:spPr bwMode="auto">
            <a:xfrm flipH="1">
              <a:off x="1764" y="2934"/>
              <a:ext cx="84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88" name="Line 76"/>
            <p:cNvSpPr>
              <a:spLocks noChangeShapeType="1"/>
            </p:cNvSpPr>
            <p:nvPr/>
          </p:nvSpPr>
          <p:spPr bwMode="auto">
            <a:xfrm flipH="1" flipV="1">
              <a:off x="1710" y="2979"/>
              <a:ext cx="54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89" name="Oval 77"/>
            <p:cNvSpPr>
              <a:spLocks noChangeArrowheads="1"/>
            </p:cNvSpPr>
            <p:nvPr/>
          </p:nvSpPr>
          <p:spPr bwMode="auto">
            <a:xfrm>
              <a:off x="1686" y="2838"/>
              <a:ext cx="75" cy="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90" name="Line 78"/>
            <p:cNvSpPr>
              <a:spLocks noChangeShapeType="1"/>
            </p:cNvSpPr>
            <p:nvPr/>
          </p:nvSpPr>
          <p:spPr bwMode="auto">
            <a:xfrm>
              <a:off x="1758" y="2892"/>
              <a:ext cx="120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91" name="Line 79"/>
            <p:cNvSpPr>
              <a:spLocks noChangeShapeType="1"/>
            </p:cNvSpPr>
            <p:nvPr/>
          </p:nvSpPr>
          <p:spPr bwMode="auto">
            <a:xfrm>
              <a:off x="1755" y="2895"/>
              <a:ext cx="84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630" name="Text Box 80"/>
            <p:cNvSpPr txBox="1">
              <a:spLocks noChangeArrowheads="1"/>
            </p:cNvSpPr>
            <p:nvPr/>
          </p:nvSpPr>
          <p:spPr bwMode="auto">
            <a:xfrm>
              <a:off x="1469" y="2742"/>
              <a:ext cx="22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66631" name="Oval 81"/>
            <p:cNvSpPr>
              <a:spLocks noChangeArrowheads="1"/>
            </p:cNvSpPr>
            <p:nvPr/>
          </p:nvSpPr>
          <p:spPr bwMode="auto">
            <a:xfrm>
              <a:off x="72" y="2832"/>
              <a:ext cx="129" cy="129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92594" name="Line 82"/>
            <p:cNvSpPr>
              <a:spLocks noChangeShapeType="1"/>
            </p:cNvSpPr>
            <p:nvPr/>
          </p:nvSpPr>
          <p:spPr bwMode="auto">
            <a:xfrm flipH="1" flipV="1">
              <a:off x="96" y="2691"/>
              <a:ext cx="39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95" name="Line 83"/>
            <p:cNvSpPr>
              <a:spLocks noChangeShapeType="1"/>
            </p:cNvSpPr>
            <p:nvPr/>
          </p:nvSpPr>
          <p:spPr bwMode="auto">
            <a:xfrm flipV="1">
              <a:off x="135" y="2700"/>
              <a:ext cx="45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634" name="Text Box 84"/>
            <p:cNvSpPr txBox="1">
              <a:spLocks noChangeArrowheads="1"/>
            </p:cNvSpPr>
            <p:nvPr/>
          </p:nvSpPr>
          <p:spPr bwMode="auto">
            <a:xfrm>
              <a:off x="-43" y="2937"/>
              <a:ext cx="33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YB</a:t>
              </a:r>
            </a:p>
          </p:txBody>
        </p:sp>
        <p:sp>
          <p:nvSpPr>
            <p:cNvPr id="192597" name="Line 85"/>
            <p:cNvSpPr>
              <a:spLocks noChangeShapeType="1"/>
            </p:cNvSpPr>
            <p:nvPr/>
          </p:nvSpPr>
          <p:spPr bwMode="auto">
            <a:xfrm flipH="1" flipV="1">
              <a:off x="4467" y="2736"/>
              <a:ext cx="54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598" name="Line 86"/>
            <p:cNvSpPr>
              <a:spLocks noChangeShapeType="1"/>
            </p:cNvSpPr>
            <p:nvPr/>
          </p:nvSpPr>
          <p:spPr bwMode="auto">
            <a:xfrm flipH="1" flipV="1">
              <a:off x="4416" y="2796"/>
              <a:ext cx="48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6637" name="Group 87"/>
            <p:cNvGrpSpPr>
              <a:grpSpLocks/>
            </p:cNvGrpSpPr>
            <p:nvPr/>
          </p:nvGrpSpPr>
          <p:grpSpPr bwMode="auto">
            <a:xfrm rot="5400000">
              <a:off x="3351" y="1909"/>
              <a:ext cx="175" cy="281"/>
              <a:chOff x="2736" y="2374"/>
              <a:chExt cx="175" cy="281"/>
            </a:xfrm>
          </p:grpSpPr>
          <p:sp>
            <p:nvSpPr>
              <p:cNvPr id="192600" name="Freeform 88"/>
              <p:cNvSpPr>
                <a:spLocks/>
              </p:cNvSpPr>
              <p:nvPr/>
            </p:nvSpPr>
            <p:spPr bwMode="auto">
              <a:xfrm>
                <a:off x="2772" y="2440"/>
                <a:ext cx="52" cy="11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117"/>
                  </a:cxn>
                </a:cxnLst>
                <a:rect l="0" t="0" r="r" b="b"/>
                <a:pathLst>
                  <a:path w="52" h="118">
                    <a:moveTo>
                      <a:pt x="51" y="0"/>
                    </a:moveTo>
                    <a:lnTo>
                      <a:pt x="0" y="117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601" name="Freeform 89"/>
              <p:cNvSpPr>
                <a:spLocks/>
              </p:cNvSpPr>
              <p:nvPr/>
            </p:nvSpPr>
            <p:spPr bwMode="auto">
              <a:xfrm>
                <a:off x="2736" y="2427"/>
                <a:ext cx="97" cy="79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78"/>
                  </a:cxn>
                </a:cxnLst>
                <a:rect l="0" t="0" r="r" b="b"/>
                <a:pathLst>
                  <a:path w="97" h="79">
                    <a:moveTo>
                      <a:pt x="96" y="0"/>
                    </a:moveTo>
                    <a:lnTo>
                      <a:pt x="0" y="7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602" name="Oval 90"/>
              <p:cNvSpPr>
                <a:spLocks noChangeArrowheads="1"/>
              </p:cNvSpPr>
              <p:nvPr/>
            </p:nvSpPr>
            <p:spPr bwMode="auto">
              <a:xfrm>
                <a:off x="2877" y="2453"/>
                <a:ext cx="34" cy="28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603" name="Oval 91"/>
              <p:cNvSpPr>
                <a:spLocks noChangeArrowheads="1"/>
              </p:cNvSpPr>
              <p:nvPr/>
            </p:nvSpPr>
            <p:spPr bwMode="auto">
              <a:xfrm>
                <a:off x="2818" y="2374"/>
                <a:ext cx="85" cy="85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604" name="Rectangle 92"/>
              <p:cNvSpPr>
                <a:spLocks noChangeArrowheads="1"/>
              </p:cNvSpPr>
              <p:nvPr/>
            </p:nvSpPr>
            <p:spPr bwMode="auto">
              <a:xfrm>
                <a:off x="2754" y="2544"/>
                <a:ext cx="144" cy="111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2605" name="Oval 93"/>
            <p:cNvSpPr>
              <a:spLocks noChangeArrowheads="1"/>
            </p:cNvSpPr>
            <p:nvPr/>
          </p:nvSpPr>
          <p:spPr bwMode="auto">
            <a:xfrm>
              <a:off x="-948" y="168"/>
              <a:ext cx="2544" cy="25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0" y="404813"/>
            <a:ext cx="6916738" cy="9953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400" b="0" i="1">
                <a:solidFill>
                  <a:schemeClr val="tx1"/>
                </a:solidFill>
              </a:rPr>
              <a:t>Suction Breast Roll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1130300" y="1947863"/>
            <a:ext cx="6780213" cy="4038600"/>
            <a:chOff x="712" y="1227"/>
            <a:chExt cx="4271" cy="2544"/>
          </a:xfrm>
        </p:grpSpPr>
        <p:sp>
          <p:nvSpPr>
            <p:cNvPr id="67588" name="Rectangle 4"/>
            <p:cNvSpPr>
              <a:spLocks noChangeArrowheads="1"/>
            </p:cNvSpPr>
            <p:nvPr/>
          </p:nvSpPr>
          <p:spPr bwMode="auto">
            <a:xfrm>
              <a:off x="3915" y="3528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93541" name="Freeform 5"/>
            <p:cNvSpPr>
              <a:spLocks/>
            </p:cNvSpPr>
            <p:nvPr/>
          </p:nvSpPr>
          <p:spPr bwMode="auto">
            <a:xfrm>
              <a:off x="750" y="1227"/>
              <a:ext cx="1087" cy="715"/>
            </a:xfrm>
            <a:custGeom>
              <a:avLst/>
              <a:gdLst/>
              <a:ahLst/>
              <a:cxnLst>
                <a:cxn ang="0">
                  <a:pos x="930" y="402"/>
                </a:cxn>
                <a:cxn ang="0">
                  <a:pos x="1086" y="360"/>
                </a:cxn>
                <a:cxn ang="0">
                  <a:pos x="1086" y="288"/>
                </a:cxn>
                <a:cxn ang="0">
                  <a:pos x="318" y="0"/>
                </a:cxn>
                <a:cxn ang="0">
                  <a:pos x="0" y="90"/>
                </a:cxn>
                <a:cxn ang="0">
                  <a:pos x="42" y="714"/>
                </a:cxn>
                <a:cxn ang="0">
                  <a:pos x="888" y="378"/>
                </a:cxn>
                <a:cxn ang="0">
                  <a:pos x="930" y="402"/>
                </a:cxn>
              </a:cxnLst>
              <a:rect l="0" t="0" r="r" b="b"/>
              <a:pathLst>
                <a:path w="1087" h="715">
                  <a:moveTo>
                    <a:pt x="930" y="402"/>
                  </a:moveTo>
                  <a:lnTo>
                    <a:pt x="1086" y="360"/>
                  </a:lnTo>
                  <a:lnTo>
                    <a:pt x="1086" y="288"/>
                  </a:lnTo>
                  <a:lnTo>
                    <a:pt x="318" y="0"/>
                  </a:lnTo>
                  <a:lnTo>
                    <a:pt x="0" y="90"/>
                  </a:lnTo>
                  <a:lnTo>
                    <a:pt x="42" y="714"/>
                  </a:lnTo>
                  <a:lnTo>
                    <a:pt x="888" y="378"/>
                  </a:lnTo>
                  <a:lnTo>
                    <a:pt x="930" y="402"/>
                  </a:lnTo>
                </a:path>
              </a:pathLst>
            </a:custGeom>
            <a:solidFill>
              <a:srgbClr val="FF3300"/>
            </a:solidFill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42" name="Oval 6"/>
            <p:cNvSpPr>
              <a:spLocks noChangeArrowheads="1"/>
            </p:cNvSpPr>
            <p:nvPr/>
          </p:nvSpPr>
          <p:spPr bwMode="auto">
            <a:xfrm>
              <a:off x="1600" y="1630"/>
              <a:ext cx="472" cy="47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43" name="Oval 7"/>
            <p:cNvSpPr>
              <a:spLocks noChangeArrowheads="1"/>
            </p:cNvSpPr>
            <p:nvPr/>
          </p:nvSpPr>
          <p:spPr bwMode="auto">
            <a:xfrm>
              <a:off x="4028" y="2346"/>
              <a:ext cx="232" cy="23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44" name="Oval 8"/>
            <p:cNvSpPr>
              <a:spLocks noChangeArrowheads="1"/>
            </p:cNvSpPr>
            <p:nvPr/>
          </p:nvSpPr>
          <p:spPr bwMode="auto">
            <a:xfrm>
              <a:off x="3905" y="3276"/>
              <a:ext cx="212" cy="21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45" name="Freeform 9"/>
            <p:cNvSpPr>
              <a:spLocks/>
            </p:cNvSpPr>
            <p:nvPr/>
          </p:nvSpPr>
          <p:spPr bwMode="auto">
            <a:xfrm>
              <a:off x="4416" y="3168"/>
              <a:ext cx="91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36"/>
                </a:cxn>
              </a:cxnLst>
              <a:rect l="0" t="0" r="r" b="b"/>
              <a:pathLst>
                <a:path w="91" h="37">
                  <a:moveTo>
                    <a:pt x="0" y="0"/>
                  </a:moveTo>
                  <a:lnTo>
                    <a:pt x="90" y="36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46" name="Freeform 10"/>
            <p:cNvSpPr>
              <a:spLocks/>
            </p:cNvSpPr>
            <p:nvPr/>
          </p:nvSpPr>
          <p:spPr bwMode="auto">
            <a:xfrm>
              <a:off x="4416" y="3174"/>
              <a:ext cx="1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"/>
                </a:cxn>
              </a:cxnLst>
              <a:rect l="0" t="0" r="r" b="b"/>
              <a:pathLst>
                <a:path w="1" h="73">
                  <a:moveTo>
                    <a:pt x="0" y="0"/>
                  </a:moveTo>
                  <a:lnTo>
                    <a:pt x="0" y="7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47" name="Oval 11"/>
            <p:cNvSpPr>
              <a:spLocks noChangeArrowheads="1"/>
            </p:cNvSpPr>
            <p:nvPr/>
          </p:nvSpPr>
          <p:spPr bwMode="auto">
            <a:xfrm>
              <a:off x="4196" y="3159"/>
              <a:ext cx="96" cy="9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48" name="Freeform 12"/>
            <p:cNvSpPr>
              <a:spLocks/>
            </p:cNvSpPr>
            <p:nvPr/>
          </p:nvSpPr>
          <p:spPr bwMode="auto">
            <a:xfrm>
              <a:off x="2046" y="1985"/>
              <a:ext cx="176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94"/>
                </a:cxn>
              </a:cxnLst>
              <a:rect l="0" t="0" r="r" b="b"/>
              <a:pathLst>
                <a:path w="176" h="95">
                  <a:moveTo>
                    <a:pt x="0" y="0"/>
                  </a:moveTo>
                  <a:lnTo>
                    <a:pt x="175" y="9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49" name="Oval 13"/>
            <p:cNvSpPr>
              <a:spLocks noChangeArrowheads="1"/>
            </p:cNvSpPr>
            <p:nvPr/>
          </p:nvSpPr>
          <p:spPr bwMode="auto">
            <a:xfrm rot="9000000">
              <a:off x="2163" y="2133"/>
              <a:ext cx="69" cy="69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50" name="Freeform 14"/>
            <p:cNvSpPr>
              <a:spLocks/>
            </p:cNvSpPr>
            <p:nvPr/>
          </p:nvSpPr>
          <p:spPr bwMode="auto">
            <a:xfrm>
              <a:off x="792" y="1644"/>
              <a:ext cx="829" cy="1051"/>
            </a:xfrm>
            <a:custGeom>
              <a:avLst/>
              <a:gdLst/>
              <a:ahLst/>
              <a:cxnLst>
                <a:cxn ang="0">
                  <a:pos x="696" y="0"/>
                </a:cxn>
                <a:cxn ang="0">
                  <a:pos x="0" y="294"/>
                </a:cxn>
                <a:cxn ang="0">
                  <a:pos x="0" y="714"/>
                </a:cxn>
                <a:cxn ang="0">
                  <a:pos x="48" y="714"/>
                </a:cxn>
                <a:cxn ang="0">
                  <a:pos x="48" y="960"/>
                </a:cxn>
                <a:cxn ang="0">
                  <a:pos x="138" y="1050"/>
                </a:cxn>
                <a:cxn ang="0">
                  <a:pos x="648" y="1050"/>
                </a:cxn>
                <a:cxn ang="0">
                  <a:pos x="696" y="1050"/>
                </a:cxn>
                <a:cxn ang="0">
                  <a:pos x="732" y="1050"/>
                </a:cxn>
                <a:cxn ang="0">
                  <a:pos x="744" y="1044"/>
                </a:cxn>
                <a:cxn ang="0">
                  <a:pos x="630" y="84"/>
                </a:cxn>
                <a:cxn ang="0">
                  <a:pos x="696" y="0"/>
                </a:cxn>
              </a:cxnLst>
              <a:rect l="0" t="0" r="r" b="b"/>
              <a:pathLst>
                <a:path w="745" h="1051">
                  <a:moveTo>
                    <a:pt x="696" y="0"/>
                  </a:moveTo>
                  <a:lnTo>
                    <a:pt x="0" y="294"/>
                  </a:lnTo>
                  <a:lnTo>
                    <a:pt x="0" y="714"/>
                  </a:lnTo>
                  <a:lnTo>
                    <a:pt x="48" y="714"/>
                  </a:lnTo>
                  <a:lnTo>
                    <a:pt x="48" y="960"/>
                  </a:lnTo>
                  <a:lnTo>
                    <a:pt x="138" y="1050"/>
                  </a:lnTo>
                  <a:lnTo>
                    <a:pt x="648" y="1050"/>
                  </a:lnTo>
                  <a:lnTo>
                    <a:pt x="696" y="1050"/>
                  </a:lnTo>
                  <a:lnTo>
                    <a:pt x="732" y="1050"/>
                  </a:lnTo>
                  <a:lnTo>
                    <a:pt x="744" y="1044"/>
                  </a:lnTo>
                  <a:lnTo>
                    <a:pt x="630" y="84"/>
                  </a:lnTo>
                  <a:lnTo>
                    <a:pt x="696" y="0"/>
                  </a:lnTo>
                </a:path>
              </a:pathLst>
            </a:custGeom>
            <a:solidFill>
              <a:srgbClr val="FF3300"/>
            </a:solidFill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51" name="Oval 15"/>
            <p:cNvSpPr>
              <a:spLocks noChangeArrowheads="1"/>
            </p:cNvSpPr>
            <p:nvPr/>
          </p:nvSpPr>
          <p:spPr bwMode="auto">
            <a:xfrm>
              <a:off x="712" y="2872"/>
              <a:ext cx="274" cy="274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52" name="Freeform 16"/>
            <p:cNvSpPr>
              <a:spLocks/>
            </p:cNvSpPr>
            <p:nvPr/>
          </p:nvSpPr>
          <p:spPr bwMode="auto">
            <a:xfrm>
              <a:off x="3816" y="3458"/>
              <a:ext cx="16" cy="13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35"/>
                </a:cxn>
              </a:cxnLst>
              <a:rect l="0" t="0" r="r" b="b"/>
              <a:pathLst>
                <a:path w="16" h="136">
                  <a:moveTo>
                    <a:pt x="15" y="0"/>
                  </a:moveTo>
                  <a:lnTo>
                    <a:pt x="0" y="13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601" name="Rectangle 17"/>
            <p:cNvSpPr>
              <a:spLocks noChangeArrowheads="1"/>
            </p:cNvSpPr>
            <p:nvPr/>
          </p:nvSpPr>
          <p:spPr bwMode="auto">
            <a:xfrm>
              <a:off x="4290" y="2871"/>
              <a:ext cx="174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93554" name="Oval 18"/>
            <p:cNvSpPr>
              <a:spLocks noChangeArrowheads="1"/>
            </p:cNvSpPr>
            <p:nvPr/>
          </p:nvSpPr>
          <p:spPr bwMode="auto">
            <a:xfrm>
              <a:off x="3751" y="3547"/>
              <a:ext cx="100" cy="1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55" name="Freeform 19"/>
            <p:cNvSpPr>
              <a:spLocks/>
            </p:cNvSpPr>
            <p:nvPr/>
          </p:nvSpPr>
          <p:spPr bwMode="auto">
            <a:xfrm>
              <a:off x="1858" y="3139"/>
              <a:ext cx="35" cy="9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34" y="0"/>
                </a:cxn>
              </a:cxnLst>
              <a:rect l="0" t="0" r="r" b="b"/>
              <a:pathLst>
                <a:path w="35" h="93">
                  <a:moveTo>
                    <a:pt x="0" y="92"/>
                  </a:moveTo>
                  <a:lnTo>
                    <a:pt x="34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7604" name="Group 20"/>
            <p:cNvGrpSpPr>
              <a:grpSpLocks/>
            </p:cNvGrpSpPr>
            <p:nvPr/>
          </p:nvGrpSpPr>
          <p:grpSpPr bwMode="auto">
            <a:xfrm>
              <a:off x="1802" y="2865"/>
              <a:ext cx="532" cy="413"/>
              <a:chOff x="1802" y="2865"/>
              <a:chExt cx="532" cy="413"/>
            </a:xfrm>
          </p:grpSpPr>
          <p:sp>
            <p:nvSpPr>
              <p:cNvPr id="193557" name="Rectangle 21"/>
              <p:cNvSpPr>
                <a:spLocks noChangeArrowheads="1"/>
              </p:cNvSpPr>
              <p:nvPr/>
            </p:nvSpPr>
            <p:spPr bwMode="auto">
              <a:xfrm rot="19500000">
                <a:off x="2185" y="2894"/>
                <a:ext cx="70" cy="136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558" name="Freeform 22"/>
              <p:cNvSpPr>
                <a:spLocks/>
              </p:cNvSpPr>
              <p:nvPr/>
            </p:nvSpPr>
            <p:spPr bwMode="auto">
              <a:xfrm>
                <a:off x="2228" y="2865"/>
                <a:ext cx="20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49"/>
                  </a:cxn>
                </a:cxnLst>
                <a:rect l="0" t="0" r="r" b="b"/>
                <a:pathLst>
                  <a:path w="20" h="50">
                    <a:moveTo>
                      <a:pt x="19" y="0"/>
                    </a:moveTo>
                    <a:lnTo>
                      <a:pt x="0" y="49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559" name="Freeform 23"/>
              <p:cNvSpPr>
                <a:spLocks/>
              </p:cNvSpPr>
              <p:nvPr/>
            </p:nvSpPr>
            <p:spPr bwMode="auto">
              <a:xfrm>
                <a:off x="2247" y="2910"/>
                <a:ext cx="42" cy="3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29"/>
                  </a:cxn>
                </a:cxnLst>
                <a:rect l="0" t="0" r="r" b="b"/>
                <a:pathLst>
                  <a:path w="42" h="30">
                    <a:moveTo>
                      <a:pt x="41" y="0"/>
                    </a:moveTo>
                    <a:lnTo>
                      <a:pt x="0" y="29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560" name="Freeform 24"/>
              <p:cNvSpPr>
                <a:spLocks/>
              </p:cNvSpPr>
              <p:nvPr/>
            </p:nvSpPr>
            <p:spPr bwMode="auto">
              <a:xfrm>
                <a:off x="2287" y="2970"/>
                <a:ext cx="47" cy="1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6" y="0"/>
                  </a:cxn>
                </a:cxnLst>
                <a:rect l="0" t="0" r="r" b="b"/>
                <a:pathLst>
                  <a:path w="47" h="18">
                    <a:moveTo>
                      <a:pt x="0" y="17"/>
                    </a:moveTo>
                    <a:lnTo>
                      <a:pt x="46" y="0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561" name="Rectangle 25"/>
              <p:cNvSpPr>
                <a:spLocks noChangeArrowheads="1"/>
              </p:cNvSpPr>
              <p:nvPr/>
            </p:nvSpPr>
            <p:spPr bwMode="auto">
              <a:xfrm rot="19380000">
                <a:off x="2157" y="2973"/>
                <a:ext cx="34" cy="52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562" name="Oval 26"/>
              <p:cNvSpPr>
                <a:spLocks noChangeArrowheads="1"/>
              </p:cNvSpPr>
              <p:nvPr/>
            </p:nvSpPr>
            <p:spPr bwMode="auto">
              <a:xfrm rot="360000">
                <a:off x="2056" y="2990"/>
                <a:ext cx="106" cy="106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563" name="Rectangle 27"/>
              <p:cNvSpPr>
                <a:spLocks noChangeArrowheads="1"/>
              </p:cNvSpPr>
              <p:nvPr/>
            </p:nvSpPr>
            <p:spPr bwMode="auto">
              <a:xfrm rot="19380000">
                <a:off x="2034" y="3062"/>
                <a:ext cx="34" cy="52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564" name="Rectangle 28"/>
              <p:cNvSpPr>
                <a:spLocks noChangeArrowheads="1"/>
              </p:cNvSpPr>
              <p:nvPr/>
            </p:nvSpPr>
            <p:spPr bwMode="auto">
              <a:xfrm rot="19500000">
                <a:off x="1965" y="3051"/>
                <a:ext cx="70" cy="136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565" name="Freeform 29"/>
              <p:cNvSpPr>
                <a:spLocks/>
              </p:cNvSpPr>
              <p:nvPr/>
            </p:nvSpPr>
            <p:spPr bwMode="auto">
              <a:xfrm>
                <a:off x="1862" y="3207"/>
                <a:ext cx="75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74" y="0"/>
                  </a:cxn>
                </a:cxnLst>
                <a:rect l="0" t="0" r="r" b="b"/>
                <a:pathLst>
                  <a:path w="75" h="17">
                    <a:moveTo>
                      <a:pt x="0" y="16"/>
                    </a:moveTo>
                    <a:lnTo>
                      <a:pt x="74" y="0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566" name="Oval 30"/>
              <p:cNvSpPr>
                <a:spLocks noChangeArrowheads="1"/>
              </p:cNvSpPr>
              <p:nvPr/>
            </p:nvSpPr>
            <p:spPr bwMode="auto">
              <a:xfrm rot="15780000">
                <a:off x="1805" y="3208"/>
                <a:ext cx="66" cy="73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567" name="Freeform 31"/>
              <p:cNvSpPr>
                <a:spLocks/>
              </p:cNvSpPr>
              <p:nvPr/>
            </p:nvSpPr>
            <p:spPr bwMode="auto">
              <a:xfrm>
                <a:off x="1969" y="3181"/>
                <a:ext cx="28" cy="5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9"/>
                  </a:cxn>
                  <a:cxn ang="0">
                    <a:pos x="19" y="18"/>
                  </a:cxn>
                  <a:cxn ang="0">
                    <a:pos x="15" y="26"/>
                  </a:cxn>
                  <a:cxn ang="0">
                    <a:pos x="11" y="35"/>
                  </a:cxn>
                  <a:cxn ang="0">
                    <a:pos x="7" y="44"/>
                  </a:cxn>
                  <a:cxn ang="0">
                    <a:pos x="0" y="52"/>
                  </a:cxn>
                </a:cxnLst>
                <a:rect l="0" t="0" r="r" b="b"/>
                <a:pathLst>
                  <a:path w="28" h="53">
                    <a:moveTo>
                      <a:pt x="27" y="0"/>
                    </a:moveTo>
                    <a:lnTo>
                      <a:pt x="20" y="9"/>
                    </a:lnTo>
                    <a:lnTo>
                      <a:pt x="19" y="18"/>
                    </a:lnTo>
                    <a:lnTo>
                      <a:pt x="15" y="26"/>
                    </a:lnTo>
                    <a:lnTo>
                      <a:pt x="11" y="35"/>
                    </a:lnTo>
                    <a:lnTo>
                      <a:pt x="7" y="44"/>
                    </a:lnTo>
                    <a:lnTo>
                      <a:pt x="0" y="52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568" name="Freeform 32"/>
              <p:cNvSpPr>
                <a:spLocks/>
              </p:cNvSpPr>
              <p:nvPr/>
            </p:nvSpPr>
            <p:spPr bwMode="auto">
              <a:xfrm>
                <a:off x="1890" y="3100"/>
                <a:ext cx="110" cy="83"/>
              </a:xfrm>
              <a:custGeom>
                <a:avLst/>
                <a:gdLst/>
                <a:ahLst/>
                <a:cxnLst>
                  <a:cxn ang="0">
                    <a:pos x="109" y="82"/>
                  </a:cxn>
                  <a:cxn ang="0">
                    <a:pos x="71" y="80"/>
                  </a:cxn>
                  <a:cxn ang="0">
                    <a:pos x="88" y="56"/>
                  </a:cxn>
                  <a:cxn ang="0">
                    <a:pos x="52" y="60"/>
                  </a:cxn>
                  <a:cxn ang="0">
                    <a:pos x="62" y="20"/>
                  </a:cxn>
                  <a:cxn ang="0">
                    <a:pos x="33" y="35"/>
                  </a:cxn>
                  <a:cxn ang="0">
                    <a:pos x="46" y="0"/>
                  </a:cxn>
                  <a:cxn ang="0">
                    <a:pos x="0" y="1"/>
                  </a:cxn>
                </a:cxnLst>
                <a:rect l="0" t="0" r="r" b="b"/>
                <a:pathLst>
                  <a:path w="110" h="83">
                    <a:moveTo>
                      <a:pt x="109" y="82"/>
                    </a:moveTo>
                    <a:lnTo>
                      <a:pt x="71" y="80"/>
                    </a:lnTo>
                    <a:lnTo>
                      <a:pt x="88" y="56"/>
                    </a:lnTo>
                    <a:lnTo>
                      <a:pt x="52" y="60"/>
                    </a:lnTo>
                    <a:lnTo>
                      <a:pt x="62" y="20"/>
                    </a:lnTo>
                    <a:lnTo>
                      <a:pt x="33" y="35"/>
                    </a:lnTo>
                    <a:lnTo>
                      <a:pt x="46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7605" name="Rectangle 33"/>
            <p:cNvSpPr>
              <a:spLocks noChangeArrowheads="1"/>
            </p:cNvSpPr>
            <p:nvPr/>
          </p:nvSpPr>
          <p:spPr bwMode="auto">
            <a:xfrm>
              <a:off x="2286" y="1962"/>
              <a:ext cx="18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193570" name="Oval 34"/>
            <p:cNvSpPr>
              <a:spLocks noChangeArrowheads="1"/>
            </p:cNvSpPr>
            <p:nvPr/>
          </p:nvSpPr>
          <p:spPr bwMode="auto">
            <a:xfrm>
              <a:off x="3687" y="3574"/>
              <a:ext cx="58" cy="61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71" name="Oval 35"/>
            <p:cNvSpPr>
              <a:spLocks noChangeArrowheads="1"/>
            </p:cNvSpPr>
            <p:nvPr/>
          </p:nvSpPr>
          <p:spPr bwMode="auto">
            <a:xfrm>
              <a:off x="4507" y="2886"/>
              <a:ext cx="232" cy="23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72" name="Oval 36"/>
            <p:cNvSpPr>
              <a:spLocks noChangeArrowheads="1"/>
            </p:cNvSpPr>
            <p:nvPr/>
          </p:nvSpPr>
          <p:spPr bwMode="auto">
            <a:xfrm>
              <a:off x="2158" y="2011"/>
              <a:ext cx="130" cy="13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73" name="Line 37"/>
            <p:cNvSpPr>
              <a:spLocks noChangeShapeType="1"/>
            </p:cNvSpPr>
            <p:nvPr/>
          </p:nvSpPr>
          <p:spPr bwMode="auto">
            <a:xfrm flipV="1">
              <a:off x="2503" y="2890"/>
              <a:ext cx="41" cy="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74" name="Line 38"/>
            <p:cNvSpPr>
              <a:spLocks noChangeShapeType="1"/>
            </p:cNvSpPr>
            <p:nvPr/>
          </p:nvSpPr>
          <p:spPr bwMode="auto">
            <a:xfrm flipH="1" flipV="1">
              <a:off x="2557" y="2914"/>
              <a:ext cx="29" cy="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75" name="Oval 39"/>
            <p:cNvSpPr>
              <a:spLocks noChangeArrowheads="1"/>
            </p:cNvSpPr>
            <p:nvPr/>
          </p:nvSpPr>
          <p:spPr bwMode="auto">
            <a:xfrm>
              <a:off x="2494" y="2803"/>
              <a:ext cx="112" cy="112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76" name="Freeform 40"/>
            <p:cNvSpPr>
              <a:spLocks/>
            </p:cNvSpPr>
            <p:nvPr/>
          </p:nvSpPr>
          <p:spPr bwMode="auto">
            <a:xfrm>
              <a:off x="2574" y="2937"/>
              <a:ext cx="121" cy="4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20" y="48"/>
                </a:cxn>
                <a:cxn ang="0">
                  <a:pos x="120" y="0"/>
                </a:cxn>
              </a:cxnLst>
              <a:rect l="0" t="0" r="r" b="b"/>
              <a:pathLst>
                <a:path w="121" h="49">
                  <a:moveTo>
                    <a:pt x="0" y="48"/>
                  </a:moveTo>
                  <a:lnTo>
                    <a:pt x="120" y="48"/>
                  </a:lnTo>
                  <a:lnTo>
                    <a:pt x="12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613" name="Rectangle 41"/>
            <p:cNvSpPr>
              <a:spLocks noChangeArrowheads="1"/>
            </p:cNvSpPr>
            <p:nvPr/>
          </p:nvSpPr>
          <p:spPr bwMode="auto">
            <a:xfrm>
              <a:off x="2604" y="2658"/>
              <a:ext cx="189" cy="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3578" name="Line 42"/>
            <p:cNvSpPr>
              <a:spLocks noChangeShapeType="1"/>
            </p:cNvSpPr>
            <p:nvPr/>
          </p:nvSpPr>
          <p:spPr bwMode="auto">
            <a:xfrm flipH="1" flipV="1">
              <a:off x="3891" y="3216"/>
              <a:ext cx="19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79" name="Line 43"/>
            <p:cNvSpPr>
              <a:spLocks noChangeShapeType="1"/>
            </p:cNvSpPr>
            <p:nvPr/>
          </p:nvSpPr>
          <p:spPr bwMode="auto">
            <a:xfrm flipH="1" flipV="1">
              <a:off x="3913" y="3229"/>
              <a:ext cx="68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80" name="Oval 44"/>
            <p:cNvSpPr>
              <a:spLocks noChangeArrowheads="1"/>
            </p:cNvSpPr>
            <p:nvPr/>
          </p:nvSpPr>
          <p:spPr bwMode="auto">
            <a:xfrm rot="19740000">
              <a:off x="3823" y="3130"/>
              <a:ext cx="112" cy="112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81" name="Freeform 45"/>
            <p:cNvSpPr>
              <a:spLocks/>
            </p:cNvSpPr>
            <p:nvPr/>
          </p:nvSpPr>
          <p:spPr bwMode="auto">
            <a:xfrm>
              <a:off x="3965" y="3179"/>
              <a:ext cx="104" cy="104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103" y="41"/>
                </a:cxn>
                <a:cxn ang="0">
                  <a:pos x="79" y="0"/>
                </a:cxn>
              </a:cxnLst>
              <a:rect l="0" t="0" r="r" b="b"/>
              <a:pathLst>
                <a:path w="104" h="104">
                  <a:moveTo>
                    <a:pt x="0" y="103"/>
                  </a:moveTo>
                  <a:lnTo>
                    <a:pt x="103" y="41"/>
                  </a:lnTo>
                  <a:lnTo>
                    <a:pt x="79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618" name="Rectangle 46"/>
            <p:cNvSpPr>
              <a:spLocks noChangeArrowheads="1"/>
            </p:cNvSpPr>
            <p:nvPr/>
          </p:nvSpPr>
          <p:spPr bwMode="auto">
            <a:xfrm>
              <a:off x="3648" y="3114"/>
              <a:ext cx="18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3583" name="Oval 47"/>
            <p:cNvSpPr>
              <a:spLocks noChangeArrowheads="1"/>
            </p:cNvSpPr>
            <p:nvPr/>
          </p:nvSpPr>
          <p:spPr bwMode="auto">
            <a:xfrm>
              <a:off x="2439" y="2975"/>
              <a:ext cx="196" cy="1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84" name="Freeform 48"/>
            <p:cNvSpPr>
              <a:spLocks/>
            </p:cNvSpPr>
            <p:nvPr/>
          </p:nvSpPr>
          <p:spPr bwMode="auto">
            <a:xfrm>
              <a:off x="4508" y="2832"/>
              <a:ext cx="149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43"/>
                </a:cxn>
              </a:cxnLst>
              <a:rect l="0" t="0" r="r" b="b"/>
              <a:pathLst>
                <a:path w="149" h="44">
                  <a:moveTo>
                    <a:pt x="0" y="0"/>
                  </a:moveTo>
                  <a:lnTo>
                    <a:pt x="148" y="4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85" name="Oval 49"/>
            <p:cNvSpPr>
              <a:spLocks noChangeArrowheads="1"/>
            </p:cNvSpPr>
            <p:nvPr/>
          </p:nvSpPr>
          <p:spPr bwMode="auto">
            <a:xfrm>
              <a:off x="4464" y="2776"/>
              <a:ext cx="66" cy="72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86" name="Line 50"/>
            <p:cNvSpPr>
              <a:spLocks noChangeShapeType="1"/>
            </p:cNvSpPr>
            <p:nvPr/>
          </p:nvSpPr>
          <p:spPr bwMode="auto">
            <a:xfrm>
              <a:off x="4531" y="2836"/>
              <a:ext cx="83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623" name="Rectangle 51"/>
            <p:cNvSpPr>
              <a:spLocks noChangeArrowheads="1"/>
            </p:cNvSpPr>
            <p:nvPr/>
          </p:nvSpPr>
          <p:spPr bwMode="auto">
            <a:xfrm>
              <a:off x="4288" y="261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93588" name="Line 52"/>
            <p:cNvSpPr>
              <a:spLocks noChangeShapeType="1"/>
            </p:cNvSpPr>
            <p:nvPr/>
          </p:nvSpPr>
          <p:spPr bwMode="auto">
            <a:xfrm>
              <a:off x="4266" y="3247"/>
              <a:ext cx="5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89" name="Oval 53"/>
            <p:cNvSpPr>
              <a:spLocks noChangeArrowheads="1"/>
            </p:cNvSpPr>
            <p:nvPr/>
          </p:nvSpPr>
          <p:spPr bwMode="auto">
            <a:xfrm>
              <a:off x="4372" y="3112"/>
              <a:ext cx="66" cy="72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90" name="Oval 54"/>
            <p:cNvSpPr>
              <a:spLocks noChangeArrowheads="1"/>
            </p:cNvSpPr>
            <p:nvPr/>
          </p:nvSpPr>
          <p:spPr bwMode="auto">
            <a:xfrm>
              <a:off x="3748" y="2076"/>
              <a:ext cx="66" cy="7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91" name="Line 55"/>
            <p:cNvSpPr>
              <a:spLocks noChangeShapeType="1"/>
            </p:cNvSpPr>
            <p:nvPr/>
          </p:nvSpPr>
          <p:spPr bwMode="auto">
            <a:xfrm flipH="1">
              <a:off x="3606" y="2075"/>
              <a:ext cx="36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92" name="Line 56"/>
            <p:cNvSpPr>
              <a:spLocks noChangeShapeType="1"/>
            </p:cNvSpPr>
            <p:nvPr/>
          </p:nvSpPr>
          <p:spPr bwMode="auto">
            <a:xfrm flipH="1">
              <a:off x="3730" y="2139"/>
              <a:ext cx="36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93" name="Oval 57"/>
            <p:cNvSpPr>
              <a:spLocks noChangeArrowheads="1"/>
            </p:cNvSpPr>
            <p:nvPr/>
          </p:nvSpPr>
          <p:spPr bwMode="auto">
            <a:xfrm>
              <a:off x="3616" y="2016"/>
              <a:ext cx="66" cy="7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94" name="Freeform 58"/>
            <p:cNvSpPr>
              <a:spLocks/>
            </p:cNvSpPr>
            <p:nvPr/>
          </p:nvSpPr>
          <p:spPr bwMode="auto">
            <a:xfrm>
              <a:off x="1608" y="1638"/>
              <a:ext cx="225" cy="239"/>
            </a:xfrm>
            <a:custGeom>
              <a:avLst/>
              <a:gdLst/>
              <a:ahLst/>
              <a:cxnLst>
                <a:cxn ang="0">
                  <a:pos x="3" y="231"/>
                </a:cxn>
                <a:cxn ang="0">
                  <a:pos x="72" y="234"/>
                </a:cxn>
                <a:cxn ang="0">
                  <a:pos x="225" y="51"/>
                </a:cxn>
                <a:cxn ang="0">
                  <a:pos x="204" y="0"/>
                </a:cxn>
                <a:cxn ang="0">
                  <a:pos x="141" y="18"/>
                </a:cxn>
                <a:cxn ang="0">
                  <a:pos x="105" y="42"/>
                </a:cxn>
                <a:cxn ang="0">
                  <a:pos x="78" y="63"/>
                </a:cxn>
                <a:cxn ang="0">
                  <a:pos x="42" y="99"/>
                </a:cxn>
                <a:cxn ang="0">
                  <a:pos x="12" y="153"/>
                </a:cxn>
                <a:cxn ang="0">
                  <a:pos x="3" y="180"/>
                </a:cxn>
                <a:cxn ang="0">
                  <a:pos x="0" y="225"/>
                </a:cxn>
                <a:cxn ang="0">
                  <a:pos x="3" y="237"/>
                </a:cxn>
                <a:cxn ang="0">
                  <a:pos x="3" y="231"/>
                </a:cxn>
              </a:cxnLst>
              <a:rect l="0" t="0" r="r" b="b"/>
              <a:pathLst>
                <a:path w="225" h="239">
                  <a:moveTo>
                    <a:pt x="3" y="231"/>
                  </a:moveTo>
                  <a:cubicBezTo>
                    <a:pt x="33" y="234"/>
                    <a:pt x="43" y="237"/>
                    <a:pt x="72" y="234"/>
                  </a:cubicBezTo>
                  <a:cubicBezTo>
                    <a:pt x="80" y="160"/>
                    <a:pt x="155" y="74"/>
                    <a:pt x="225" y="51"/>
                  </a:cubicBezTo>
                  <a:cubicBezTo>
                    <a:pt x="221" y="33"/>
                    <a:pt x="214" y="15"/>
                    <a:pt x="204" y="0"/>
                  </a:cubicBezTo>
                  <a:cubicBezTo>
                    <a:pt x="182" y="5"/>
                    <a:pt x="162" y="13"/>
                    <a:pt x="141" y="18"/>
                  </a:cubicBezTo>
                  <a:cubicBezTo>
                    <a:pt x="130" y="25"/>
                    <a:pt x="117" y="38"/>
                    <a:pt x="105" y="42"/>
                  </a:cubicBezTo>
                  <a:cubicBezTo>
                    <a:pt x="97" y="50"/>
                    <a:pt x="78" y="63"/>
                    <a:pt x="78" y="63"/>
                  </a:cubicBezTo>
                  <a:cubicBezTo>
                    <a:pt x="75" y="73"/>
                    <a:pt x="53" y="92"/>
                    <a:pt x="42" y="99"/>
                  </a:cubicBezTo>
                  <a:cubicBezTo>
                    <a:pt x="30" y="117"/>
                    <a:pt x="21" y="134"/>
                    <a:pt x="12" y="153"/>
                  </a:cubicBezTo>
                  <a:cubicBezTo>
                    <a:pt x="8" y="162"/>
                    <a:pt x="3" y="180"/>
                    <a:pt x="3" y="180"/>
                  </a:cubicBezTo>
                  <a:cubicBezTo>
                    <a:pt x="2" y="195"/>
                    <a:pt x="0" y="210"/>
                    <a:pt x="0" y="225"/>
                  </a:cubicBezTo>
                  <a:cubicBezTo>
                    <a:pt x="0" y="229"/>
                    <a:pt x="1" y="233"/>
                    <a:pt x="3" y="237"/>
                  </a:cubicBezTo>
                  <a:cubicBezTo>
                    <a:pt x="4" y="239"/>
                    <a:pt x="3" y="233"/>
                    <a:pt x="3" y="23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95" name="AutoShape 59"/>
            <p:cNvSpPr>
              <a:spLocks noChangeArrowheads="1"/>
            </p:cNvSpPr>
            <p:nvPr/>
          </p:nvSpPr>
          <p:spPr bwMode="auto">
            <a:xfrm rot="7808524">
              <a:off x="4558" y="2606"/>
              <a:ext cx="159" cy="204"/>
            </a:xfrm>
            <a:prstGeom prst="flowChartDelay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96" name="Line 60"/>
            <p:cNvSpPr>
              <a:spLocks noChangeShapeType="1"/>
            </p:cNvSpPr>
            <p:nvPr/>
          </p:nvSpPr>
          <p:spPr bwMode="auto">
            <a:xfrm>
              <a:off x="4245" y="2406"/>
              <a:ext cx="480" cy="5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97" name="Line 61"/>
            <p:cNvSpPr>
              <a:spLocks noChangeShapeType="1"/>
            </p:cNvSpPr>
            <p:nvPr/>
          </p:nvSpPr>
          <p:spPr bwMode="auto">
            <a:xfrm flipH="1" flipV="1">
              <a:off x="4374" y="2328"/>
              <a:ext cx="172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98" name="Line 62"/>
            <p:cNvSpPr>
              <a:spLocks noChangeShapeType="1"/>
            </p:cNvSpPr>
            <p:nvPr/>
          </p:nvSpPr>
          <p:spPr bwMode="auto">
            <a:xfrm>
              <a:off x="4615" y="2787"/>
              <a:ext cx="368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599" name="Line 63"/>
            <p:cNvSpPr>
              <a:spLocks noChangeShapeType="1"/>
            </p:cNvSpPr>
            <p:nvPr/>
          </p:nvSpPr>
          <p:spPr bwMode="auto">
            <a:xfrm flipV="1">
              <a:off x="4050" y="3090"/>
              <a:ext cx="657" cy="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00" name="Line 64"/>
            <p:cNvSpPr>
              <a:spLocks noChangeShapeType="1"/>
            </p:cNvSpPr>
            <p:nvPr/>
          </p:nvSpPr>
          <p:spPr bwMode="auto">
            <a:xfrm>
              <a:off x="2520" y="3171"/>
              <a:ext cx="1479" cy="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01" name="Line 65"/>
            <p:cNvSpPr>
              <a:spLocks noChangeShapeType="1"/>
            </p:cNvSpPr>
            <p:nvPr/>
          </p:nvSpPr>
          <p:spPr bwMode="auto">
            <a:xfrm>
              <a:off x="1635" y="1998"/>
              <a:ext cx="822" cy="1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02" name="Line 66"/>
            <p:cNvSpPr>
              <a:spLocks noChangeShapeType="1"/>
            </p:cNvSpPr>
            <p:nvPr/>
          </p:nvSpPr>
          <p:spPr bwMode="auto">
            <a:xfrm>
              <a:off x="1893" y="1635"/>
              <a:ext cx="2283" cy="7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639" name="Rectangle 67"/>
            <p:cNvSpPr>
              <a:spLocks noChangeArrowheads="1"/>
            </p:cNvSpPr>
            <p:nvPr/>
          </p:nvSpPr>
          <p:spPr bwMode="auto">
            <a:xfrm>
              <a:off x="1888" y="3298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93604" name="Oval 68"/>
            <p:cNvSpPr>
              <a:spLocks noChangeArrowheads="1"/>
            </p:cNvSpPr>
            <p:nvPr/>
          </p:nvSpPr>
          <p:spPr bwMode="auto">
            <a:xfrm>
              <a:off x="4162" y="3228"/>
              <a:ext cx="47" cy="47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641" name="Text Box 69"/>
            <p:cNvSpPr txBox="1">
              <a:spLocks noChangeArrowheads="1"/>
            </p:cNvSpPr>
            <p:nvPr/>
          </p:nvSpPr>
          <p:spPr bwMode="auto">
            <a:xfrm>
              <a:off x="4082" y="2931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93606" name="Oval 70"/>
            <p:cNvSpPr>
              <a:spLocks noChangeArrowheads="1"/>
            </p:cNvSpPr>
            <p:nvPr/>
          </p:nvSpPr>
          <p:spPr bwMode="auto">
            <a:xfrm>
              <a:off x="1837" y="2581"/>
              <a:ext cx="112" cy="112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07" name="Oval 71"/>
            <p:cNvSpPr>
              <a:spLocks noChangeArrowheads="1"/>
            </p:cNvSpPr>
            <p:nvPr/>
          </p:nvSpPr>
          <p:spPr bwMode="auto">
            <a:xfrm>
              <a:off x="1558" y="2062"/>
              <a:ext cx="112" cy="112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08" name="Line 72"/>
            <p:cNvSpPr>
              <a:spLocks noChangeShapeType="1"/>
            </p:cNvSpPr>
            <p:nvPr/>
          </p:nvSpPr>
          <p:spPr bwMode="auto">
            <a:xfrm flipV="1">
              <a:off x="1932" y="2490"/>
              <a:ext cx="60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09" name="Line 73"/>
            <p:cNvSpPr>
              <a:spLocks noChangeShapeType="1"/>
            </p:cNvSpPr>
            <p:nvPr/>
          </p:nvSpPr>
          <p:spPr bwMode="auto">
            <a:xfrm flipV="1">
              <a:off x="1932" y="2562"/>
              <a:ext cx="108" cy="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10" name="Line 74"/>
            <p:cNvSpPr>
              <a:spLocks noChangeShapeType="1"/>
            </p:cNvSpPr>
            <p:nvPr/>
          </p:nvSpPr>
          <p:spPr bwMode="auto">
            <a:xfrm flipH="1" flipV="1">
              <a:off x="1548" y="1668"/>
              <a:ext cx="60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11" name="Line 75"/>
            <p:cNvSpPr>
              <a:spLocks noChangeShapeType="1"/>
            </p:cNvSpPr>
            <p:nvPr/>
          </p:nvSpPr>
          <p:spPr bwMode="auto">
            <a:xfrm flipH="1" flipV="1">
              <a:off x="1503" y="1821"/>
              <a:ext cx="102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648" name="Text Box 76"/>
            <p:cNvSpPr txBox="1">
              <a:spLocks noChangeArrowheads="1"/>
            </p:cNvSpPr>
            <p:nvPr/>
          </p:nvSpPr>
          <p:spPr bwMode="auto">
            <a:xfrm>
              <a:off x="1580" y="2100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67649" name="Text Box 77"/>
            <p:cNvSpPr txBox="1">
              <a:spLocks noChangeArrowheads="1"/>
            </p:cNvSpPr>
            <p:nvPr/>
          </p:nvSpPr>
          <p:spPr bwMode="auto">
            <a:xfrm>
              <a:off x="1775" y="2649"/>
              <a:ext cx="2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93614" name="Oval 78"/>
            <p:cNvSpPr>
              <a:spLocks noChangeArrowheads="1"/>
            </p:cNvSpPr>
            <p:nvPr/>
          </p:nvSpPr>
          <p:spPr bwMode="auto">
            <a:xfrm>
              <a:off x="1033" y="1447"/>
              <a:ext cx="112" cy="112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15" name="Rectangle 79"/>
            <p:cNvSpPr>
              <a:spLocks noChangeArrowheads="1"/>
            </p:cNvSpPr>
            <p:nvPr/>
          </p:nvSpPr>
          <p:spPr bwMode="auto">
            <a:xfrm>
              <a:off x="798" y="2353"/>
              <a:ext cx="132" cy="537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652" name="Text Box 80"/>
            <p:cNvSpPr txBox="1">
              <a:spLocks noChangeArrowheads="1"/>
            </p:cNvSpPr>
            <p:nvPr/>
          </p:nvSpPr>
          <p:spPr bwMode="auto">
            <a:xfrm>
              <a:off x="1082" y="1485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193617" name="Line 81"/>
            <p:cNvSpPr>
              <a:spLocks noChangeShapeType="1"/>
            </p:cNvSpPr>
            <p:nvPr/>
          </p:nvSpPr>
          <p:spPr bwMode="auto">
            <a:xfrm flipV="1">
              <a:off x="1089" y="1377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18" name="Line 82"/>
            <p:cNvSpPr>
              <a:spLocks noChangeShapeType="1"/>
            </p:cNvSpPr>
            <p:nvPr/>
          </p:nvSpPr>
          <p:spPr bwMode="auto">
            <a:xfrm flipV="1">
              <a:off x="1131" y="1422"/>
              <a:ext cx="5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19" name="Line 83"/>
            <p:cNvSpPr>
              <a:spLocks noChangeShapeType="1"/>
            </p:cNvSpPr>
            <p:nvPr/>
          </p:nvSpPr>
          <p:spPr bwMode="auto">
            <a:xfrm>
              <a:off x="1149" y="1509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20" name="Line 84"/>
            <p:cNvSpPr>
              <a:spLocks noChangeShapeType="1"/>
            </p:cNvSpPr>
            <p:nvPr/>
          </p:nvSpPr>
          <p:spPr bwMode="auto">
            <a:xfrm>
              <a:off x="1086" y="1563"/>
              <a:ext cx="0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21" name="Line 85"/>
            <p:cNvSpPr>
              <a:spLocks noChangeShapeType="1"/>
            </p:cNvSpPr>
            <p:nvPr/>
          </p:nvSpPr>
          <p:spPr bwMode="auto">
            <a:xfrm flipH="1">
              <a:off x="999" y="1539"/>
              <a:ext cx="42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22" name="Line 86"/>
            <p:cNvSpPr>
              <a:spLocks noChangeShapeType="1"/>
            </p:cNvSpPr>
            <p:nvPr/>
          </p:nvSpPr>
          <p:spPr bwMode="auto">
            <a:xfrm flipH="1">
              <a:off x="957" y="150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623" name="Line 87"/>
            <p:cNvSpPr>
              <a:spLocks noChangeShapeType="1"/>
            </p:cNvSpPr>
            <p:nvPr/>
          </p:nvSpPr>
          <p:spPr bwMode="auto">
            <a:xfrm flipH="1" flipV="1">
              <a:off x="1002" y="1428"/>
              <a:ext cx="42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288" y="381000"/>
            <a:ext cx="5486400" cy="10271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400" b="0">
                <a:solidFill>
                  <a:schemeClr val="tx1"/>
                </a:solidFill>
              </a:rPr>
              <a:t>S-Wrap</a:t>
            </a:r>
            <a:endParaRPr lang="en-US" sz="4400"/>
          </a:p>
        </p:txBody>
      </p:sp>
      <p:grpSp>
        <p:nvGrpSpPr>
          <p:cNvPr id="68611" name="Group 3"/>
          <p:cNvGrpSpPr>
            <a:grpSpLocks/>
          </p:cNvGrpSpPr>
          <p:nvPr/>
        </p:nvGrpSpPr>
        <p:grpSpPr bwMode="auto">
          <a:xfrm>
            <a:off x="2036763" y="1344613"/>
            <a:ext cx="5759450" cy="4786312"/>
            <a:chOff x="1283" y="1122"/>
            <a:chExt cx="3628" cy="3015"/>
          </a:xfrm>
        </p:grpSpPr>
        <p:sp>
          <p:nvSpPr>
            <p:cNvPr id="68612" name="Rectangle 4"/>
            <p:cNvSpPr>
              <a:spLocks noChangeArrowheads="1"/>
            </p:cNvSpPr>
            <p:nvPr/>
          </p:nvSpPr>
          <p:spPr bwMode="auto">
            <a:xfrm>
              <a:off x="3788" y="3582"/>
              <a:ext cx="1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94565" name="Oval 5"/>
            <p:cNvSpPr>
              <a:spLocks noChangeArrowheads="1"/>
            </p:cNvSpPr>
            <p:nvPr/>
          </p:nvSpPr>
          <p:spPr bwMode="auto">
            <a:xfrm>
              <a:off x="2106" y="1922"/>
              <a:ext cx="199" cy="196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66" name="Freeform 6"/>
            <p:cNvSpPr>
              <a:spLocks/>
            </p:cNvSpPr>
            <p:nvPr/>
          </p:nvSpPr>
          <p:spPr bwMode="auto">
            <a:xfrm>
              <a:off x="1950" y="1591"/>
              <a:ext cx="38" cy="8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6"/>
                </a:cxn>
              </a:cxnLst>
              <a:rect l="0" t="0" r="r" b="b"/>
              <a:pathLst>
                <a:path w="38" h="87">
                  <a:moveTo>
                    <a:pt x="37" y="0"/>
                  </a:moveTo>
                  <a:lnTo>
                    <a:pt x="0" y="86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67" name="Oval 7"/>
            <p:cNvSpPr>
              <a:spLocks noChangeArrowheads="1"/>
            </p:cNvSpPr>
            <p:nvPr/>
          </p:nvSpPr>
          <p:spPr bwMode="auto">
            <a:xfrm rot="4200000">
              <a:off x="1963" y="1506"/>
              <a:ext cx="95" cy="10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68" name="Freeform 8"/>
            <p:cNvSpPr>
              <a:spLocks/>
            </p:cNvSpPr>
            <p:nvPr/>
          </p:nvSpPr>
          <p:spPr bwMode="auto">
            <a:xfrm rot="933571">
              <a:off x="2090" y="2579"/>
              <a:ext cx="714" cy="702"/>
            </a:xfrm>
            <a:custGeom>
              <a:avLst/>
              <a:gdLst/>
              <a:ahLst/>
              <a:cxnLst>
                <a:cxn ang="0">
                  <a:pos x="664" y="0"/>
                </a:cxn>
                <a:cxn ang="0">
                  <a:pos x="560" y="83"/>
                </a:cxn>
                <a:cxn ang="0">
                  <a:pos x="12" y="26"/>
                </a:cxn>
                <a:cxn ang="0">
                  <a:pos x="0" y="136"/>
                </a:cxn>
                <a:cxn ang="0">
                  <a:pos x="59" y="151"/>
                </a:cxn>
                <a:cxn ang="0">
                  <a:pos x="8" y="633"/>
                </a:cxn>
                <a:cxn ang="0">
                  <a:pos x="659" y="701"/>
                </a:cxn>
                <a:cxn ang="0">
                  <a:pos x="713" y="193"/>
                </a:cxn>
                <a:cxn ang="0">
                  <a:pos x="622" y="150"/>
                </a:cxn>
                <a:cxn ang="0">
                  <a:pos x="664" y="0"/>
                </a:cxn>
              </a:cxnLst>
              <a:rect l="0" t="0" r="r" b="b"/>
              <a:pathLst>
                <a:path w="714" h="702">
                  <a:moveTo>
                    <a:pt x="664" y="0"/>
                  </a:moveTo>
                  <a:lnTo>
                    <a:pt x="560" y="83"/>
                  </a:lnTo>
                  <a:lnTo>
                    <a:pt x="12" y="26"/>
                  </a:lnTo>
                  <a:lnTo>
                    <a:pt x="0" y="136"/>
                  </a:lnTo>
                  <a:lnTo>
                    <a:pt x="59" y="151"/>
                  </a:lnTo>
                  <a:lnTo>
                    <a:pt x="8" y="633"/>
                  </a:lnTo>
                  <a:lnTo>
                    <a:pt x="659" y="701"/>
                  </a:lnTo>
                  <a:lnTo>
                    <a:pt x="713" y="193"/>
                  </a:lnTo>
                  <a:lnTo>
                    <a:pt x="622" y="150"/>
                  </a:lnTo>
                  <a:lnTo>
                    <a:pt x="664" y="0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69" name="Oval 9"/>
            <p:cNvSpPr>
              <a:spLocks noChangeArrowheads="1"/>
            </p:cNvSpPr>
            <p:nvPr/>
          </p:nvSpPr>
          <p:spPr bwMode="auto">
            <a:xfrm>
              <a:off x="3246" y="3380"/>
              <a:ext cx="163" cy="161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70" name="Oval 10"/>
            <p:cNvSpPr>
              <a:spLocks noChangeArrowheads="1"/>
            </p:cNvSpPr>
            <p:nvPr/>
          </p:nvSpPr>
          <p:spPr bwMode="auto">
            <a:xfrm>
              <a:off x="4590" y="3149"/>
              <a:ext cx="154" cy="158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19" name="Rectangle 11"/>
            <p:cNvSpPr>
              <a:spLocks noChangeArrowheads="1"/>
            </p:cNvSpPr>
            <p:nvPr/>
          </p:nvSpPr>
          <p:spPr bwMode="auto">
            <a:xfrm>
              <a:off x="4259" y="3076"/>
              <a:ext cx="1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8620" name="Rectangle 12"/>
            <p:cNvSpPr>
              <a:spLocks noChangeArrowheads="1"/>
            </p:cNvSpPr>
            <p:nvPr/>
          </p:nvSpPr>
          <p:spPr bwMode="auto">
            <a:xfrm>
              <a:off x="2030" y="1432"/>
              <a:ext cx="19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8621" name="Rectangle 13"/>
            <p:cNvSpPr>
              <a:spLocks noChangeArrowheads="1"/>
            </p:cNvSpPr>
            <p:nvPr/>
          </p:nvSpPr>
          <p:spPr bwMode="auto">
            <a:xfrm>
              <a:off x="2143" y="1158"/>
              <a:ext cx="198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8622" name="Rectangle 14"/>
            <p:cNvSpPr>
              <a:spLocks noChangeArrowheads="1"/>
            </p:cNvSpPr>
            <p:nvPr/>
          </p:nvSpPr>
          <p:spPr bwMode="auto">
            <a:xfrm>
              <a:off x="1790" y="1292"/>
              <a:ext cx="19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1600">
                  <a:solidFill>
                    <a:schemeClr val="tx2"/>
                  </a:solidFill>
                  <a:effectLst/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94575" name="Freeform 15"/>
            <p:cNvSpPr>
              <a:spLocks/>
            </p:cNvSpPr>
            <p:nvPr/>
          </p:nvSpPr>
          <p:spPr bwMode="auto">
            <a:xfrm>
              <a:off x="4507" y="3116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49"/>
                </a:cxn>
              </a:cxnLst>
              <a:rect l="0" t="0" r="r" b="b"/>
              <a:pathLst>
                <a:path w="99" h="50">
                  <a:moveTo>
                    <a:pt x="0" y="0"/>
                  </a:moveTo>
                  <a:lnTo>
                    <a:pt x="98" y="49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76" name="Oval 16"/>
            <p:cNvSpPr>
              <a:spLocks noChangeArrowheads="1"/>
            </p:cNvSpPr>
            <p:nvPr/>
          </p:nvSpPr>
          <p:spPr bwMode="auto">
            <a:xfrm rot="20100000">
              <a:off x="4404" y="3047"/>
              <a:ext cx="108" cy="10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77" name="Line 17"/>
            <p:cNvSpPr>
              <a:spLocks noChangeShapeType="1"/>
            </p:cNvSpPr>
            <p:nvPr/>
          </p:nvSpPr>
          <p:spPr bwMode="auto">
            <a:xfrm flipV="1">
              <a:off x="1635" y="1130"/>
              <a:ext cx="122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78" name="Line 18"/>
            <p:cNvSpPr>
              <a:spLocks noChangeShapeType="1"/>
            </p:cNvSpPr>
            <p:nvPr/>
          </p:nvSpPr>
          <p:spPr bwMode="auto">
            <a:xfrm>
              <a:off x="2927" y="1151"/>
              <a:ext cx="685" cy="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79" name="Line 19"/>
            <p:cNvSpPr>
              <a:spLocks noChangeShapeType="1"/>
            </p:cNvSpPr>
            <p:nvPr/>
          </p:nvSpPr>
          <p:spPr bwMode="auto">
            <a:xfrm>
              <a:off x="2761" y="1767"/>
              <a:ext cx="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80" name="Line 20"/>
            <p:cNvSpPr>
              <a:spLocks noChangeShapeType="1"/>
            </p:cNvSpPr>
            <p:nvPr/>
          </p:nvSpPr>
          <p:spPr bwMode="auto">
            <a:xfrm flipH="1" flipV="1">
              <a:off x="2821" y="1770"/>
              <a:ext cx="839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81" name="Oval 21"/>
            <p:cNvSpPr>
              <a:spLocks noChangeArrowheads="1"/>
            </p:cNvSpPr>
            <p:nvPr/>
          </p:nvSpPr>
          <p:spPr bwMode="auto">
            <a:xfrm>
              <a:off x="2763" y="1129"/>
              <a:ext cx="199" cy="197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82" name="Oval 22"/>
            <p:cNvSpPr>
              <a:spLocks noChangeArrowheads="1"/>
            </p:cNvSpPr>
            <p:nvPr/>
          </p:nvSpPr>
          <p:spPr bwMode="auto">
            <a:xfrm>
              <a:off x="2652" y="1759"/>
              <a:ext cx="230" cy="208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83" name="Oval 23"/>
            <p:cNvSpPr>
              <a:spLocks noChangeArrowheads="1"/>
            </p:cNvSpPr>
            <p:nvPr/>
          </p:nvSpPr>
          <p:spPr bwMode="auto">
            <a:xfrm rot="13440000">
              <a:off x="3608" y="3677"/>
              <a:ext cx="45" cy="4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84" name="Line 24"/>
            <p:cNvSpPr>
              <a:spLocks noChangeShapeType="1"/>
            </p:cNvSpPr>
            <p:nvPr/>
          </p:nvSpPr>
          <p:spPr bwMode="auto">
            <a:xfrm flipH="1">
              <a:off x="3706" y="3544"/>
              <a:ext cx="40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85" name="Oval 25"/>
            <p:cNvSpPr>
              <a:spLocks noChangeArrowheads="1"/>
            </p:cNvSpPr>
            <p:nvPr/>
          </p:nvSpPr>
          <p:spPr bwMode="auto">
            <a:xfrm>
              <a:off x="3652" y="3642"/>
              <a:ext cx="103" cy="102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86" name="Freeform 26"/>
            <p:cNvSpPr>
              <a:spLocks/>
            </p:cNvSpPr>
            <p:nvPr/>
          </p:nvSpPr>
          <p:spPr bwMode="auto">
            <a:xfrm>
              <a:off x="4447" y="3269"/>
              <a:ext cx="84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79"/>
                </a:cxn>
              </a:cxnLst>
              <a:rect l="0" t="0" r="r" b="b"/>
              <a:pathLst>
                <a:path w="84" h="80">
                  <a:moveTo>
                    <a:pt x="0" y="0"/>
                  </a:moveTo>
                  <a:lnTo>
                    <a:pt x="83" y="79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87" name="Oval 27"/>
            <p:cNvSpPr>
              <a:spLocks noChangeArrowheads="1"/>
            </p:cNvSpPr>
            <p:nvPr/>
          </p:nvSpPr>
          <p:spPr bwMode="auto">
            <a:xfrm>
              <a:off x="4403" y="3195"/>
              <a:ext cx="91" cy="9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88" name="Oval 28"/>
            <p:cNvSpPr>
              <a:spLocks noChangeArrowheads="1"/>
            </p:cNvSpPr>
            <p:nvPr/>
          </p:nvSpPr>
          <p:spPr bwMode="auto">
            <a:xfrm>
              <a:off x="1512" y="1132"/>
              <a:ext cx="269" cy="268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89" name="Line 29"/>
            <p:cNvSpPr>
              <a:spLocks noChangeShapeType="1"/>
            </p:cNvSpPr>
            <p:nvPr/>
          </p:nvSpPr>
          <p:spPr bwMode="auto">
            <a:xfrm flipV="1">
              <a:off x="2845" y="2511"/>
              <a:ext cx="107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90" name="Oval 30"/>
            <p:cNvSpPr>
              <a:spLocks noChangeArrowheads="1"/>
            </p:cNvSpPr>
            <p:nvPr/>
          </p:nvSpPr>
          <p:spPr bwMode="auto">
            <a:xfrm>
              <a:off x="2548" y="2245"/>
              <a:ext cx="412" cy="408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91" name="Freeform 31"/>
            <p:cNvSpPr>
              <a:spLocks/>
            </p:cNvSpPr>
            <p:nvPr/>
          </p:nvSpPr>
          <p:spPr bwMode="auto">
            <a:xfrm>
              <a:off x="3477" y="3946"/>
              <a:ext cx="28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0"/>
                </a:cxn>
                <a:cxn ang="0">
                  <a:pos x="10" y="16"/>
                </a:cxn>
                <a:cxn ang="0">
                  <a:pos x="14" y="24"/>
                </a:cxn>
                <a:cxn ang="0">
                  <a:pos x="19" y="32"/>
                </a:cxn>
                <a:cxn ang="0">
                  <a:pos x="25" y="41"/>
                </a:cxn>
                <a:cxn ang="0">
                  <a:pos x="27" y="51"/>
                </a:cxn>
              </a:cxnLst>
              <a:rect l="0" t="0" r="r" b="b"/>
              <a:pathLst>
                <a:path w="28" h="52">
                  <a:moveTo>
                    <a:pt x="0" y="0"/>
                  </a:moveTo>
                  <a:lnTo>
                    <a:pt x="3" y="10"/>
                  </a:lnTo>
                  <a:lnTo>
                    <a:pt x="10" y="16"/>
                  </a:lnTo>
                  <a:lnTo>
                    <a:pt x="14" y="24"/>
                  </a:lnTo>
                  <a:lnTo>
                    <a:pt x="19" y="32"/>
                  </a:lnTo>
                  <a:lnTo>
                    <a:pt x="25" y="41"/>
                  </a:lnTo>
                  <a:lnTo>
                    <a:pt x="27" y="51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40" name="Rectangle 32"/>
            <p:cNvSpPr>
              <a:spLocks noChangeArrowheads="1"/>
            </p:cNvSpPr>
            <p:nvPr/>
          </p:nvSpPr>
          <p:spPr bwMode="auto">
            <a:xfrm>
              <a:off x="4266" y="2888"/>
              <a:ext cx="2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94593" name="Freeform 33"/>
            <p:cNvSpPr>
              <a:spLocks/>
            </p:cNvSpPr>
            <p:nvPr/>
          </p:nvSpPr>
          <p:spPr bwMode="auto">
            <a:xfrm>
              <a:off x="3916" y="3330"/>
              <a:ext cx="122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72"/>
                </a:cxn>
              </a:cxnLst>
              <a:rect l="0" t="0" r="r" b="b"/>
              <a:pathLst>
                <a:path w="122" h="73">
                  <a:moveTo>
                    <a:pt x="0" y="0"/>
                  </a:moveTo>
                  <a:lnTo>
                    <a:pt x="121" y="72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94" name="Freeform 34"/>
            <p:cNvSpPr>
              <a:spLocks/>
            </p:cNvSpPr>
            <p:nvPr/>
          </p:nvSpPr>
          <p:spPr bwMode="auto">
            <a:xfrm>
              <a:off x="3918" y="3327"/>
              <a:ext cx="17" cy="10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5"/>
                </a:cxn>
              </a:cxnLst>
              <a:rect l="0" t="0" r="r" b="b"/>
              <a:pathLst>
                <a:path w="17" h="106">
                  <a:moveTo>
                    <a:pt x="16" y="0"/>
                  </a:moveTo>
                  <a:lnTo>
                    <a:pt x="0" y="105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95" name="Oval 35"/>
            <p:cNvSpPr>
              <a:spLocks noChangeArrowheads="1"/>
            </p:cNvSpPr>
            <p:nvPr/>
          </p:nvSpPr>
          <p:spPr bwMode="auto">
            <a:xfrm>
              <a:off x="3872" y="3256"/>
              <a:ext cx="91" cy="9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96" name="Oval 36"/>
            <p:cNvSpPr>
              <a:spLocks noChangeArrowheads="1"/>
            </p:cNvSpPr>
            <p:nvPr/>
          </p:nvSpPr>
          <p:spPr bwMode="auto">
            <a:xfrm>
              <a:off x="3921" y="3380"/>
              <a:ext cx="163" cy="161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597" name="Freeform 37"/>
            <p:cNvSpPr>
              <a:spLocks/>
            </p:cNvSpPr>
            <p:nvPr/>
          </p:nvSpPr>
          <p:spPr bwMode="auto">
            <a:xfrm>
              <a:off x="1602" y="1467"/>
              <a:ext cx="61" cy="13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195"/>
                </a:cxn>
              </a:cxnLst>
              <a:rect l="0" t="0" r="r" b="b"/>
              <a:pathLst>
                <a:path w="88" h="196">
                  <a:moveTo>
                    <a:pt x="87" y="0"/>
                  </a:moveTo>
                  <a:lnTo>
                    <a:pt x="0" y="195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46" name="Rectangle 38"/>
            <p:cNvSpPr>
              <a:spLocks noChangeArrowheads="1"/>
            </p:cNvSpPr>
            <p:nvPr/>
          </p:nvSpPr>
          <p:spPr bwMode="auto">
            <a:xfrm>
              <a:off x="1283" y="1524"/>
              <a:ext cx="1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94599" name="Oval 39"/>
            <p:cNvSpPr>
              <a:spLocks noChangeArrowheads="1"/>
            </p:cNvSpPr>
            <p:nvPr/>
          </p:nvSpPr>
          <p:spPr bwMode="auto">
            <a:xfrm>
              <a:off x="1862" y="1221"/>
              <a:ext cx="87" cy="98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00" name="Line 40"/>
            <p:cNvSpPr>
              <a:spLocks noChangeShapeType="1"/>
            </p:cNvSpPr>
            <p:nvPr/>
          </p:nvSpPr>
          <p:spPr bwMode="auto">
            <a:xfrm flipH="1">
              <a:off x="2119" y="2096"/>
              <a:ext cx="11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01" name="Line 41"/>
            <p:cNvSpPr>
              <a:spLocks noChangeShapeType="1"/>
            </p:cNvSpPr>
            <p:nvPr/>
          </p:nvSpPr>
          <p:spPr bwMode="auto">
            <a:xfrm flipV="1">
              <a:off x="2114" y="2115"/>
              <a:ext cx="54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02" name="Oval 42"/>
            <p:cNvSpPr>
              <a:spLocks noChangeArrowheads="1"/>
            </p:cNvSpPr>
            <p:nvPr/>
          </p:nvSpPr>
          <p:spPr bwMode="auto">
            <a:xfrm>
              <a:off x="2065" y="2155"/>
              <a:ext cx="76" cy="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51" name="Rectangle 43"/>
            <p:cNvSpPr>
              <a:spLocks noChangeArrowheads="1"/>
            </p:cNvSpPr>
            <p:nvPr/>
          </p:nvSpPr>
          <p:spPr bwMode="auto">
            <a:xfrm>
              <a:off x="1881" y="2139"/>
              <a:ext cx="1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4604" name="Line 44"/>
            <p:cNvSpPr>
              <a:spLocks noChangeShapeType="1"/>
            </p:cNvSpPr>
            <p:nvPr/>
          </p:nvSpPr>
          <p:spPr bwMode="auto">
            <a:xfrm flipH="1">
              <a:off x="2689" y="1191"/>
              <a:ext cx="75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05" name="Line 45"/>
            <p:cNvSpPr>
              <a:spLocks noChangeShapeType="1"/>
            </p:cNvSpPr>
            <p:nvPr/>
          </p:nvSpPr>
          <p:spPr bwMode="auto">
            <a:xfrm flipH="1" flipV="1">
              <a:off x="2681" y="1214"/>
              <a:ext cx="87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06" name="Oval 46"/>
            <p:cNvSpPr>
              <a:spLocks noChangeArrowheads="1"/>
            </p:cNvSpPr>
            <p:nvPr/>
          </p:nvSpPr>
          <p:spPr bwMode="auto">
            <a:xfrm>
              <a:off x="2624" y="1170"/>
              <a:ext cx="92" cy="91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07" name="Freeform 47"/>
            <p:cNvSpPr>
              <a:spLocks/>
            </p:cNvSpPr>
            <p:nvPr/>
          </p:nvSpPr>
          <p:spPr bwMode="auto">
            <a:xfrm>
              <a:off x="2700" y="1253"/>
              <a:ext cx="65" cy="8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6" y="79"/>
                </a:cxn>
                <a:cxn ang="0">
                  <a:pos x="0" y="79"/>
                </a:cxn>
              </a:cxnLst>
              <a:rect l="0" t="0" r="r" b="b"/>
              <a:pathLst>
                <a:path w="65" h="80">
                  <a:moveTo>
                    <a:pt x="64" y="0"/>
                  </a:moveTo>
                  <a:lnTo>
                    <a:pt x="56" y="79"/>
                  </a:lnTo>
                  <a:lnTo>
                    <a:pt x="0" y="79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56" name="Rectangle 48"/>
            <p:cNvSpPr>
              <a:spLocks noChangeArrowheads="1"/>
            </p:cNvSpPr>
            <p:nvPr/>
          </p:nvSpPr>
          <p:spPr bwMode="auto">
            <a:xfrm>
              <a:off x="2440" y="1122"/>
              <a:ext cx="19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4609" name="Line 49"/>
            <p:cNvSpPr>
              <a:spLocks noChangeShapeType="1"/>
            </p:cNvSpPr>
            <p:nvPr/>
          </p:nvSpPr>
          <p:spPr bwMode="auto">
            <a:xfrm flipH="1" flipV="1">
              <a:off x="3409" y="1610"/>
              <a:ext cx="83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10" name="Line 50"/>
            <p:cNvSpPr>
              <a:spLocks noChangeShapeType="1"/>
            </p:cNvSpPr>
            <p:nvPr/>
          </p:nvSpPr>
          <p:spPr bwMode="auto">
            <a:xfrm>
              <a:off x="3413" y="1606"/>
              <a:ext cx="43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11" name="Oval 51"/>
            <p:cNvSpPr>
              <a:spLocks noChangeArrowheads="1"/>
            </p:cNvSpPr>
            <p:nvPr/>
          </p:nvSpPr>
          <p:spPr bwMode="auto">
            <a:xfrm>
              <a:off x="3360" y="1561"/>
              <a:ext cx="76" cy="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12" name="Freeform 52"/>
            <p:cNvSpPr>
              <a:spLocks/>
            </p:cNvSpPr>
            <p:nvPr/>
          </p:nvSpPr>
          <p:spPr bwMode="auto">
            <a:xfrm>
              <a:off x="3388" y="1660"/>
              <a:ext cx="69" cy="5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44" y="52"/>
                </a:cxn>
                <a:cxn ang="0">
                  <a:pos x="0" y="28"/>
                </a:cxn>
              </a:cxnLst>
              <a:rect l="0" t="0" r="r" b="b"/>
              <a:pathLst>
                <a:path w="69" h="53">
                  <a:moveTo>
                    <a:pt x="68" y="0"/>
                  </a:moveTo>
                  <a:lnTo>
                    <a:pt x="44" y="52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13" name="Oval 53"/>
            <p:cNvSpPr>
              <a:spLocks noChangeArrowheads="1"/>
            </p:cNvSpPr>
            <p:nvPr/>
          </p:nvSpPr>
          <p:spPr bwMode="auto">
            <a:xfrm>
              <a:off x="3464" y="1571"/>
              <a:ext cx="199" cy="197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62" name="Rectangle 54"/>
            <p:cNvSpPr>
              <a:spLocks noChangeArrowheads="1"/>
            </p:cNvSpPr>
            <p:nvPr/>
          </p:nvSpPr>
          <p:spPr bwMode="auto">
            <a:xfrm>
              <a:off x="3208" y="1498"/>
              <a:ext cx="1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4615" name="Line 55"/>
            <p:cNvSpPr>
              <a:spLocks noChangeShapeType="1"/>
            </p:cNvSpPr>
            <p:nvPr/>
          </p:nvSpPr>
          <p:spPr bwMode="auto">
            <a:xfrm flipV="1">
              <a:off x="2969" y="2653"/>
              <a:ext cx="87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16" name="Line 56"/>
            <p:cNvSpPr>
              <a:spLocks noChangeShapeType="1"/>
            </p:cNvSpPr>
            <p:nvPr/>
          </p:nvSpPr>
          <p:spPr bwMode="auto">
            <a:xfrm flipH="1">
              <a:off x="3013" y="2658"/>
              <a:ext cx="3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17" name="Oval 57"/>
            <p:cNvSpPr>
              <a:spLocks noChangeArrowheads="1"/>
            </p:cNvSpPr>
            <p:nvPr/>
          </p:nvSpPr>
          <p:spPr bwMode="auto">
            <a:xfrm>
              <a:off x="3028" y="2601"/>
              <a:ext cx="84" cy="83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18" name="Freeform 58"/>
            <p:cNvSpPr>
              <a:spLocks/>
            </p:cNvSpPr>
            <p:nvPr/>
          </p:nvSpPr>
          <p:spPr bwMode="auto">
            <a:xfrm>
              <a:off x="3012" y="2712"/>
              <a:ext cx="89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71"/>
                </a:cxn>
                <a:cxn ang="0">
                  <a:pos x="88" y="47"/>
                </a:cxn>
              </a:cxnLst>
              <a:rect l="0" t="0" r="r" b="b"/>
              <a:pathLst>
                <a:path w="89" h="72">
                  <a:moveTo>
                    <a:pt x="0" y="0"/>
                  </a:moveTo>
                  <a:lnTo>
                    <a:pt x="24" y="71"/>
                  </a:lnTo>
                  <a:lnTo>
                    <a:pt x="88" y="47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67" name="Rectangle 59"/>
            <p:cNvSpPr>
              <a:spLocks noChangeArrowheads="1"/>
            </p:cNvSpPr>
            <p:nvPr/>
          </p:nvSpPr>
          <p:spPr bwMode="auto">
            <a:xfrm>
              <a:off x="3096" y="2574"/>
              <a:ext cx="1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4620" name="Line 60"/>
            <p:cNvSpPr>
              <a:spLocks noChangeShapeType="1"/>
            </p:cNvSpPr>
            <p:nvPr/>
          </p:nvSpPr>
          <p:spPr bwMode="auto">
            <a:xfrm flipH="1" flipV="1">
              <a:off x="3409" y="3363"/>
              <a:ext cx="3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21" name="Line 61"/>
            <p:cNvSpPr>
              <a:spLocks noChangeShapeType="1"/>
            </p:cNvSpPr>
            <p:nvPr/>
          </p:nvSpPr>
          <p:spPr bwMode="auto">
            <a:xfrm flipH="1">
              <a:off x="3364" y="3354"/>
              <a:ext cx="56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22" name="Oval 62"/>
            <p:cNvSpPr>
              <a:spLocks noChangeArrowheads="1"/>
            </p:cNvSpPr>
            <p:nvPr/>
          </p:nvSpPr>
          <p:spPr bwMode="auto">
            <a:xfrm>
              <a:off x="3396" y="3301"/>
              <a:ext cx="76" cy="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71" name="Rectangle 63"/>
            <p:cNvSpPr>
              <a:spLocks noChangeArrowheads="1"/>
            </p:cNvSpPr>
            <p:nvPr/>
          </p:nvSpPr>
          <p:spPr bwMode="auto">
            <a:xfrm>
              <a:off x="3244" y="3159"/>
              <a:ext cx="1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4624" name="Freeform 64"/>
            <p:cNvSpPr>
              <a:spLocks/>
            </p:cNvSpPr>
            <p:nvPr/>
          </p:nvSpPr>
          <p:spPr bwMode="auto">
            <a:xfrm>
              <a:off x="3400" y="3412"/>
              <a:ext cx="77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67"/>
                </a:cxn>
                <a:cxn ang="0">
                  <a:pos x="76" y="39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40" y="67"/>
                  </a:lnTo>
                  <a:lnTo>
                    <a:pt x="76" y="39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25" name="Freeform 65"/>
            <p:cNvSpPr>
              <a:spLocks/>
            </p:cNvSpPr>
            <p:nvPr/>
          </p:nvSpPr>
          <p:spPr bwMode="auto">
            <a:xfrm>
              <a:off x="3980" y="3297"/>
              <a:ext cx="81" cy="80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80" y="39"/>
                </a:cxn>
                <a:cxn ang="0">
                  <a:pos x="60" y="0"/>
                </a:cxn>
              </a:cxnLst>
              <a:rect l="0" t="0" r="r" b="b"/>
              <a:pathLst>
                <a:path w="81" h="80">
                  <a:moveTo>
                    <a:pt x="0" y="79"/>
                  </a:moveTo>
                  <a:lnTo>
                    <a:pt x="80" y="39"/>
                  </a:lnTo>
                  <a:lnTo>
                    <a:pt x="6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74" name="Rectangle 66"/>
            <p:cNvSpPr>
              <a:spLocks noChangeArrowheads="1"/>
            </p:cNvSpPr>
            <p:nvPr/>
          </p:nvSpPr>
          <p:spPr bwMode="auto">
            <a:xfrm>
              <a:off x="3704" y="3183"/>
              <a:ext cx="1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  <a:p>
              <a:pPr marL="342900" indent="-342900" eaLnBrk="0" hangingPunct="0">
                <a:spcBef>
                  <a:spcPct val="20000"/>
                </a:spcBef>
              </a:pPr>
              <a:endParaRPr lang="en-US" sz="2000"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4627" name="Rectangle 67"/>
            <p:cNvSpPr>
              <a:spLocks noChangeArrowheads="1"/>
            </p:cNvSpPr>
            <p:nvPr/>
          </p:nvSpPr>
          <p:spPr bwMode="auto">
            <a:xfrm>
              <a:off x="3358" y="3596"/>
              <a:ext cx="136" cy="69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28" name="Freeform 68"/>
            <p:cNvSpPr>
              <a:spLocks/>
            </p:cNvSpPr>
            <p:nvPr/>
          </p:nvSpPr>
          <p:spPr bwMode="auto">
            <a:xfrm>
              <a:off x="3362" y="3553"/>
              <a:ext cx="30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44"/>
                </a:cxn>
              </a:cxnLst>
              <a:rect l="0" t="0" r="r" b="b"/>
              <a:pathLst>
                <a:path w="30" h="45">
                  <a:moveTo>
                    <a:pt x="0" y="0"/>
                  </a:moveTo>
                  <a:lnTo>
                    <a:pt x="29" y="44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29" name="Freeform 69"/>
            <p:cNvSpPr>
              <a:spLocks/>
            </p:cNvSpPr>
            <p:nvPr/>
          </p:nvSpPr>
          <p:spPr bwMode="auto">
            <a:xfrm>
              <a:off x="3422" y="3545"/>
              <a:ext cx="1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"/>
                </a:cxn>
              </a:cxnLst>
              <a:rect l="0" t="0" r="r" b="b"/>
              <a:pathLst>
                <a:path w="1" h="52">
                  <a:moveTo>
                    <a:pt x="0" y="0"/>
                  </a:moveTo>
                  <a:lnTo>
                    <a:pt x="0" y="51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30" name="Freeform 70"/>
            <p:cNvSpPr>
              <a:spLocks/>
            </p:cNvSpPr>
            <p:nvPr/>
          </p:nvSpPr>
          <p:spPr bwMode="auto">
            <a:xfrm>
              <a:off x="3485" y="3543"/>
              <a:ext cx="17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6" y="0"/>
                </a:cxn>
              </a:cxnLst>
              <a:rect l="0" t="0" r="r" b="b"/>
              <a:pathLst>
                <a:path w="17" h="48">
                  <a:moveTo>
                    <a:pt x="0" y="47"/>
                  </a:moveTo>
                  <a:lnTo>
                    <a:pt x="16" y="0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31" name="Rectangle 71"/>
            <p:cNvSpPr>
              <a:spLocks noChangeArrowheads="1"/>
            </p:cNvSpPr>
            <p:nvPr/>
          </p:nvSpPr>
          <p:spPr bwMode="auto">
            <a:xfrm rot="16080000">
              <a:off x="3410" y="3664"/>
              <a:ext cx="34" cy="5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32" name="Rectangle 72"/>
            <p:cNvSpPr>
              <a:spLocks noChangeArrowheads="1"/>
            </p:cNvSpPr>
            <p:nvPr/>
          </p:nvSpPr>
          <p:spPr bwMode="auto">
            <a:xfrm rot="16080000">
              <a:off x="3415" y="3823"/>
              <a:ext cx="34" cy="52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33" name="Rectangle 73"/>
            <p:cNvSpPr>
              <a:spLocks noChangeArrowheads="1"/>
            </p:cNvSpPr>
            <p:nvPr/>
          </p:nvSpPr>
          <p:spPr bwMode="auto">
            <a:xfrm>
              <a:off x="3360" y="3873"/>
              <a:ext cx="137" cy="69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34" name="Freeform 74"/>
            <p:cNvSpPr>
              <a:spLocks/>
            </p:cNvSpPr>
            <p:nvPr/>
          </p:nvSpPr>
          <p:spPr bwMode="auto">
            <a:xfrm>
              <a:off x="3395" y="3980"/>
              <a:ext cx="56" cy="81"/>
            </a:xfrm>
            <a:custGeom>
              <a:avLst/>
              <a:gdLst/>
              <a:ahLst/>
              <a:cxnLst>
                <a:cxn ang="0">
                  <a:pos x="55" y="80"/>
                </a:cxn>
                <a:cxn ang="0">
                  <a:pos x="0" y="0"/>
                </a:cxn>
              </a:cxnLst>
              <a:rect l="0" t="0" r="r" b="b"/>
              <a:pathLst>
                <a:path w="56" h="81">
                  <a:moveTo>
                    <a:pt x="55" y="80"/>
                  </a:moveTo>
                  <a:lnTo>
                    <a:pt x="0" y="0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35" name="Freeform 75"/>
            <p:cNvSpPr>
              <a:spLocks/>
            </p:cNvSpPr>
            <p:nvPr/>
          </p:nvSpPr>
          <p:spPr bwMode="auto">
            <a:xfrm>
              <a:off x="3434" y="3981"/>
              <a:ext cx="30" cy="71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29" y="0"/>
                </a:cxn>
              </a:cxnLst>
              <a:rect l="0" t="0" r="r" b="b"/>
              <a:pathLst>
                <a:path w="30" h="71">
                  <a:moveTo>
                    <a:pt x="0" y="70"/>
                  </a:moveTo>
                  <a:lnTo>
                    <a:pt x="29" y="0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36" name="Freeform 76"/>
            <p:cNvSpPr>
              <a:spLocks/>
            </p:cNvSpPr>
            <p:nvPr/>
          </p:nvSpPr>
          <p:spPr bwMode="auto">
            <a:xfrm>
              <a:off x="3351" y="3944"/>
              <a:ext cx="130" cy="43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05" y="29"/>
                </a:cxn>
                <a:cxn ang="0">
                  <a:pos x="95" y="1"/>
                </a:cxn>
                <a:cxn ang="0">
                  <a:pos x="78" y="33"/>
                </a:cxn>
                <a:cxn ang="0">
                  <a:pos x="51" y="2"/>
                </a:cxn>
                <a:cxn ang="0">
                  <a:pos x="46" y="34"/>
                </a:cxn>
                <a:cxn ang="0">
                  <a:pos x="25" y="4"/>
                </a:cxn>
                <a:cxn ang="0">
                  <a:pos x="0" y="42"/>
                </a:cxn>
              </a:cxnLst>
              <a:rect l="0" t="0" r="r" b="b"/>
              <a:pathLst>
                <a:path w="130" h="43">
                  <a:moveTo>
                    <a:pt x="129" y="0"/>
                  </a:moveTo>
                  <a:lnTo>
                    <a:pt x="105" y="29"/>
                  </a:lnTo>
                  <a:lnTo>
                    <a:pt x="95" y="1"/>
                  </a:lnTo>
                  <a:lnTo>
                    <a:pt x="78" y="33"/>
                  </a:lnTo>
                  <a:lnTo>
                    <a:pt x="51" y="2"/>
                  </a:lnTo>
                  <a:lnTo>
                    <a:pt x="46" y="34"/>
                  </a:lnTo>
                  <a:lnTo>
                    <a:pt x="25" y="4"/>
                  </a:lnTo>
                  <a:lnTo>
                    <a:pt x="0" y="42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85" name="Rectangle 77"/>
            <p:cNvSpPr>
              <a:spLocks noChangeArrowheads="1"/>
            </p:cNvSpPr>
            <p:nvPr/>
          </p:nvSpPr>
          <p:spPr bwMode="auto">
            <a:xfrm rot="-120000">
              <a:off x="3493" y="3797"/>
              <a:ext cx="20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94638" name="Oval 78"/>
            <p:cNvSpPr>
              <a:spLocks noChangeArrowheads="1"/>
            </p:cNvSpPr>
            <p:nvPr/>
          </p:nvSpPr>
          <p:spPr bwMode="auto">
            <a:xfrm>
              <a:off x="3396" y="4058"/>
              <a:ext cx="80" cy="79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39" name="Oval 79"/>
            <p:cNvSpPr>
              <a:spLocks noChangeArrowheads="1"/>
            </p:cNvSpPr>
            <p:nvPr/>
          </p:nvSpPr>
          <p:spPr bwMode="auto">
            <a:xfrm>
              <a:off x="3384" y="3716"/>
              <a:ext cx="100" cy="99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40" name="Rectangle 80"/>
            <p:cNvSpPr>
              <a:spLocks noChangeArrowheads="1"/>
            </p:cNvSpPr>
            <p:nvPr/>
          </p:nvSpPr>
          <p:spPr bwMode="auto">
            <a:xfrm rot="2280000">
              <a:off x="1916" y="1803"/>
              <a:ext cx="136" cy="69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41" name="Freeform 81"/>
            <p:cNvSpPr>
              <a:spLocks/>
            </p:cNvSpPr>
            <p:nvPr/>
          </p:nvSpPr>
          <p:spPr bwMode="auto">
            <a:xfrm>
              <a:off x="1977" y="1737"/>
              <a:ext cx="17" cy="5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53"/>
                </a:cxn>
              </a:cxnLst>
              <a:rect l="0" t="0" r="r" b="b"/>
              <a:pathLst>
                <a:path w="17" h="54">
                  <a:moveTo>
                    <a:pt x="16" y="0"/>
                  </a:moveTo>
                  <a:lnTo>
                    <a:pt x="0" y="53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42" name="Freeform 82"/>
            <p:cNvSpPr>
              <a:spLocks/>
            </p:cNvSpPr>
            <p:nvPr/>
          </p:nvSpPr>
          <p:spPr bwMode="auto">
            <a:xfrm>
              <a:off x="2002" y="1768"/>
              <a:ext cx="33" cy="4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40"/>
                </a:cxn>
              </a:cxnLst>
              <a:rect l="0" t="0" r="r" b="b"/>
              <a:pathLst>
                <a:path w="33" h="41">
                  <a:moveTo>
                    <a:pt x="32" y="0"/>
                  </a:moveTo>
                  <a:lnTo>
                    <a:pt x="0" y="40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43" name="Freeform 83"/>
            <p:cNvSpPr>
              <a:spLocks/>
            </p:cNvSpPr>
            <p:nvPr/>
          </p:nvSpPr>
          <p:spPr bwMode="auto">
            <a:xfrm>
              <a:off x="2056" y="1814"/>
              <a:ext cx="42" cy="2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1" y="0"/>
                </a:cxn>
              </a:cxnLst>
              <a:rect l="0" t="0" r="r" b="b"/>
              <a:pathLst>
                <a:path w="42" h="28">
                  <a:moveTo>
                    <a:pt x="0" y="27"/>
                  </a:moveTo>
                  <a:lnTo>
                    <a:pt x="41" y="0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44" name="Rectangle 84"/>
            <p:cNvSpPr>
              <a:spLocks noChangeArrowheads="1"/>
            </p:cNvSpPr>
            <p:nvPr/>
          </p:nvSpPr>
          <p:spPr bwMode="auto">
            <a:xfrm rot="18360000">
              <a:off x="1931" y="1857"/>
              <a:ext cx="34" cy="5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45" name="Rectangle 85"/>
            <p:cNvSpPr>
              <a:spLocks noChangeArrowheads="1"/>
            </p:cNvSpPr>
            <p:nvPr/>
          </p:nvSpPr>
          <p:spPr bwMode="auto">
            <a:xfrm rot="18360000">
              <a:off x="1835" y="1984"/>
              <a:ext cx="35" cy="5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46" name="Rectangle 86"/>
            <p:cNvSpPr>
              <a:spLocks noChangeArrowheads="1"/>
            </p:cNvSpPr>
            <p:nvPr/>
          </p:nvSpPr>
          <p:spPr bwMode="auto">
            <a:xfrm rot="2280000">
              <a:off x="1745" y="2019"/>
              <a:ext cx="137" cy="69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47" name="Freeform 87"/>
            <p:cNvSpPr>
              <a:spLocks/>
            </p:cNvSpPr>
            <p:nvPr/>
          </p:nvSpPr>
          <p:spPr bwMode="auto">
            <a:xfrm>
              <a:off x="1817" y="2114"/>
              <a:ext cx="17" cy="5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9"/>
                </a:cxn>
                <a:cxn ang="0">
                  <a:pos x="11" y="18"/>
                </a:cxn>
                <a:cxn ang="0">
                  <a:pos x="8" y="27"/>
                </a:cxn>
                <a:cxn ang="0">
                  <a:pos x="7" y="36"/>
                </a:cxn>
                <a:cxn ang="0">
                  <a:pos x="5" y="47"/>
                </a:cxn>
                <a:cxn ang="0">
                  <a:pos x="0" y="56"/>
                </a:cxn>
              </a:cxnLst>
              <a:rect l="0" t="0" r="r" b="b"/>
              <a:pathLst>
                <a:path w="17" h="57">
                  <a:moveTo>
                    <a:pt x="16" y="0"/>
                  </a:moveTo>
                  <a:lnTo>
                    <a:pt x="8" y="9"/>
                  </a:lnTo>
                  <a:lnTo>
                    <a:pt x="11" y="18"/>
                  </a:lnTo>
                  <a:lnTo>
                    <a:pt x="8" y="27"/>
                  </a:lnTo>
                  <a:lnTo>
                    <a:pt x="7" y="36"/>
                  </a:lnTo>
                  <a:lnTo>
                    <a:pt x="5" y="47"/>
                  </a:lnTo>
                  <a:lnTo>
                    <a:pt x="0" y="56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48" name="Freeform 88"/>
            <p:cNvSpPr>
              <a:spLocks/>
            </p:cNvSpPr>
            <p:nvPr/>
          </p:nvSpPr>
          <p:spPr bwMode="auto">
            <a:xfrm>
              <a:off x="1703" y="2055"/>
              <a:ext cx="129" cy="69"/>
            </a:xfrm>
            <a:custGeom>
              <a:avLst/>
              <a:gdLst/>
              <a:ahLst/>
              <a:cxnLst>
                <a:cxn ang="0">
                  <a:pos x="128" y="59"/>
                </a:cxn>
                <a:cxn ang="0">
                  <a:pos x="91" y="68"/>
                </a:cxn>
                <a:cxn ang="0">
                  <a:pos x="100" y="40"/>
                </a:cxn>
                <a:cxn ang="0">
                  <a:pos x="67" y="54"/>
                </a:cxn>
                <a:cxn ang="0">
                  <a:pos x="65" y="13"/>
                </a:cxn>
                <a:cxn ang="0">
                  <a:pos x="41" y="35"/>
                </a:cxn>
                <a:cxn ang="0">
                  <a:pos x="43" y="0"/>
                </a:cxn>
                <a:cxn ang="0">
                  <a:pos x="0" y="13"/>
                </a:cxn>
              </a:cxnLst>
              <a:rect l="0" t="0" r="r" b="b"/>
              <a:pathLst>
                <a:path w="129" h="69">
                  <a:moveTo>
                    <a:pt x="128" y="59"/>
                  </a:moveTo>
                  <a:lnTo>
                    <a:pt x="91" y="68"/>
                  </a:lnTo>
                  <a:lnTo>
                    <a:pt x="100" y="40"/>
                  </a:lnTo>
                  <a:lnTo>
                    <a:pt x="67" y="54"/>
                  </a:lnTo>
                  <a:lnTo>
                    <a:pt x="65" y="13"/>
                  </a:lnTo>
                  <a:lnTo>
                    <a:pt x="41" y="35"/>
                  </a:lnTo>
                  <a:lnTo>
                    <a:pt x="43" y="0"/>
                  </a:lnTo>
                  <a:lnTo>
                    <a:pt x="0" y="13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97" name="Rectangle 89"/>
            <p:cNvSpPr>
              <a:spLocks noChangeArrowheads="1"/>
            </p:cNvSpPr>
            <p:nvPr/>
          </p:nvSpPr>
          <p:spPr bwMode="auto">
            <a:xfrm rot="-180000">
              <a:off x="1437" y="2113"/>
              <a:ext cx="20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94650" name="Oval 90"/>
            <p:cNvSpPr>
              <a:spLocks noChangeArrowheads="1"/>
            </p:cNvSpPr>
            <p:nvPr/>
          </p:nvSpPr>
          <p:spPr bwMode="auto">
            <a:xfrm rot="2280000">
              <a:off x="1855" y="1893"/>
              <a:ext cx="100" cy="98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51" name="Oval 91"/>
            <p:cNvSpPr>
              <a:spLocks noChangeArrowheads="1"/>
            </p:cNvSpPr>
            <p:nvPr/>
          </p:nvSpPr>
          <p:spPr bwMode="auto">
            <a:xfrm>
              <a:off x="1631" y="2190"/>
              <a:ext cx="100" cy="99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52" name="Line 92"/>
            <p:cNvSpPr>
              <a:spLocks noChangeShapeType="1"/>
            </p:cNvSpPr>
            <p:nvPr/>
          </p:nvSpPr>
          <p:spPr bwMode="auto">
            <a:xfrm flipH="1">
              <a:off x="1906" y="1603"/>
              <a:ext cx="68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53" name="Line 93"/>
            <p:cNvSpPr>
              <a:spLocks noChangeShapeType="1"/>
            </p:cNvSpPr>
            <p:nvPr/>
          </p:nvSpPr>
          <p:spPr bwMode="auto">
            <a:xfrm flipV="1">
              <a:off x="1713" y="2058"/>
              <a:ext cx="8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54" name="Line 94"/>
            <p:cNvSpPr>
              <a:spLocks noChangeShapeType="1"/>
            </p:cNvSpPr>
            <p:nvPr/>
          </p:nvSpPr>
          <p:spPr bwMode="auto">
            <a:xfrm flipV="1">
              <a:off x="1699" y="2163"/>
              <a:ext cx="125" cy="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55" name="Line 95"/>
            <p:cNvSpPr>
              <a:spLocks noChangeShapeType="1"/>
            </p:cNvSpPr>
            <p:nvPr/>
          </p:nvSpPr>
          <p:spPr bwMode="auto">
            <a:xfrm flipH="1" flipV="1">
              <a:off x="1770" y="1209"/>
              <a:ext cx="98" cy="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56" name="Line 96"/>
            <p:cNvSpPr>
              <a:spLocks noChangeShapeType="1"/>
            </p:cNvSpPr>
            <p:nvPr/>
          </p:nvSpPr>
          <p:spPr bwMode="auto">
            <a:xfrm flipH="1" flipV="1">
              <a:off x="1714" y="1132"/>
              <a:ext cx="158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57" name="Line 97"/>
            <p:cNvSpPr>
              <a:spLocks noChangeShapeType="1"/>
            </p:cNvSpPr>
            <p:nvPr/>
          </p:nvSpPr>
          <p:spPr bwMode="auto">
            <a:xfrm>
              <a:off x="1576" y="1384"/>
              <a:ext cx="692" cy="5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58" name="Line 98"/>
            <p:cNvSpPr>
              <a:spLocks noChangeShapeType="1"/>
            </p:cNvSpPr>
            <p:nvPr/>
          </p:nvSpPr>
          <p:spPr bwMode="auto">
            <a:xfrm>
              <a:off x="2308" y="2005"/>
              <a:ext cx="275" cy="5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59" name="Line 99"/>
            <p:cNvSpPr>
              <a:spLocks noChangeShapeType="1"/>
            </p:cNvSpPr>
            <p:nvPr/>
          </p:nvSpPr>
          <p:spPr bwMode="auto">
            <a:xfrm>
              <a:off x="2680" y="1930"/>
              <a:ext cx="263" cy="4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60" name="Line 100"/>
            <p:cNvSpPr>
              <a:spLocks noChangeShapeType="1"/>
            </p:cNvSpPr>
            <p:nvPr/>
          </p:nvSpPr>
          <p:spPr bwMode="auto">
            <a:xfrm>
              <a:off x="4390" y="2833"/>
              <a:ext cx="521" cy="2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61" name="Line 101"/>
            <p:cNvSpPr>
              <a:spLocks noChangeShapeType="1"/>
            </p:cNvSpPr>
            <p:nvPr/>
          </p:nvSpPr>
          <p:spPr bwMode="auto">
            <a:xfrm flipH="1" flipV="1">
              <a:off x="4216" y="2272"/>
              <a:ext cx="113" cy="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62" name="Oval 102"/>
            <p:cNvSpPr>
              <a:spLocks noChangeArrowheads="1"/>
            </p:cNvSpPr>
            <p:nvPr/>
          </p:nvSpPr>
          <p:spPr bwMode="auto">
            <a:xfrm>
              <a:off x="2846" y="2662"/>
              <a:ext cx="163" cy="161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63" name="Oval 103"/>
            <p:cNvSpPr>
              <a:spLocks noChangeArrowheads="1"/>
            </p:cNvSpPr>
            <p:nvPr/>
          </p:nvSpPr>
          <p:spPr bwMode="auto">
            <a:xfrm>
              <a:off x="3519" y="2084"/>
              <a:ext cx="229" cy="227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64" name="Line 104"/>
            <p:cNvSpPr>
              <a:spLocks noChangeShapeType="1"/>
            </p:cNvSpPr>
            <p:nvPr/>
          </p:nvSpPr>
          <p:spPr bwMode="auto">
            <a:xfrm>
              <a:off x="3306" y="3543"/>
              <a:ext cx="7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65" name="Line 105"/>
            <p:cNvSpPr>
              <a:spLocks noChangeShapeType="1"/>
            </p:cNvSpPr>
            <p:nvPr/>
          </p:nvSpPr>
          <p:spPr bwMode="auto">
            <a:xfrm flipV="1">
              <a:off x="4047" y="3303"/>
              <a:ext cx="603" cy="2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66" name="Line 106"/>
            <p:cNvSpPr>
              <a:spLocks noChangeShapeType="1"/>
            </p:cNvSpPr>
            <p:nvPr/>
          </p:nvSpPr>
          <p:spPr bwMode="auto">
            <a:xfrm flipH="1" flipV="1">
              <a:off x="3745" y="2156"/>
              <a:ext cx="963" cy="10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67" name="Line 107"/>
            <p:cNvSpPr>
              <a:spLocks noChangeShapeType="1"/>
            </p:cNvSpPr>
            <p:nvPr/>
          </p:nvSpPr>
          <p:spPr bwMode="auto">
            <a:xfrm flipH="1" flipV="1">
              <a:off x="2859" y="2790"/>
              <a:ext cx="390" cy="6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68" name="AutoShape 108"/>
            <p:cNvSpPr>
              <a:spLocks noChangeArrowheads="1"/>
            </p:cNvSpPr>
            <p:nvPr/>
          </p:nvSpPr>
          <p:spPr bwMode="auto">
            <a:xfrm rot="7808524">
              <a:off x="4338" y="2649"/>
              <a:ext cx="159" cy="204"/>
            </a:xfrm>
            <a:prstGeom prst="flowChartDelay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69" name="Line 109"/>
            <p:cNvSpPr>
              <a:spLocks noChangeShapeType="1"/>
            </p:cNvSpPr>
            <p:nvPr/>
          </p:nvSpPr>
          <p:spPr bwMode="auto">
            <a:xfrm flipV="1">
              <a:off x="4338" y="2727"/>
              <a:ext cx="48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70" name="Line 110"/>
            <p:cNvSpPr>
              <a:spLocks noChangeShapeType="1"/>
            </p:cNvSpPr>
            <p:nvPr/>
          </p:nvSpPr>
          <p:spPr bwMode="auto">
            <a:xfrm flipV="1">
              <a:off x="4392" y="2778"/>
              <a:ext cx="48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71" name="Line 111"/>
            <p:cNvSpPr>
              <a:spLocks noChangeShapeType="1"/>
            </p:cNvSpPr>
            <p:nvPr/>
          </p:nvSpPr>
          <p:spPr bwMode="auto">
            <a:xfrm flipH="1">
              <a:off x="4458" y="3291"/>
              <a:ext cx="6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8720" name="Group 112"/>
            <p:cNvGrpSpPr>
              <a:grpSpLocks/>
            </p:cNvGrpSpPr>
            <p:nvPr/>
          </p:nvGrpSpPr>
          <p:grpSpPr bwMode="auto">
            <a:xfrm rot="9791331">
              <a:off x="4145" y="3261"/>
              <a:ext cx="147" cy="102"/>
              <a:chOff x="4109" y="3291"/>
              <a:chExt cx="147" cy="102"/>
            </a:xfrm>
          </p:grpSpPr>
          <p:sp>
            <p:nvSpPr>
              <p:cNvPr id="194673" name="Oval 113"/>
              <p:cNvSpPr>
                <a:spLocks noChangeArrowheads="1"/>
              </p:cNvSpPr>
              <p:nvPr/>
            </p:nvSpPr>
            <p:spPr bwMode="auto">
              <a:xfrm rot="13440000">
                <a:off x="4110" y="3328"/>
                <a:ext cx="45" cy="40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74" name="Oval 114"/>
              <p:cNvSpPr>
                <a:spLocks noChangeArrowheads="1"/>
              </p:cNvSpPr>
              <p:nvPr/>
            </p:nvSpPr>
            <p:spPr bwMode="auto">
              <a:xfrm>
                <a:off x="4154" y="3293"/>
                <a:ext cx="103" cy="102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4675" name="Line 115"/>
            <p:cNvSpPr>
              <a:spLocks noChangeShapeType="1"/>
            </p:cNvSpPr>
            <p:nvPr/>
          </p:nvSpPr>
          <p:spPr bwMode="auto">
            <a:xfrm>
              <a:off x="4218" y="3369"/>
              <a:ext cx="30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22" name="Text Box 116"/>
            <p:cNvSpPr txBox="1">
              <a:spLocks noChangeArrowheads="1"/>
            </p:cNvSpPr>
            <p:nvPr/>
          </p:nvSpPr>
          <p:spPr bwMode="auto">
            <a:xfrm>
              <a:off x="4073" y="3036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94677" name="Oval 117"/>
            <p:cNvSpPr>
              <a:spLocks noChangeArrowheads="1"/>
            </p:cNvSpPr>
            <p:nvPr/>
          </p:nvSpPr>
          <p:spPr bwMode="auto">
            <a:xfrm>
              <a:off x="2944" y="1920"/>
              <a:ext cx="84" cy="83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78" name="Oval 118"/>
            <p:cNvSpPr>
              <a:spLocks noChangeArrowheads="1"/>
            </p:cNvSpPr>
            <p:nvPr/>
          </p:nvSpPr>
          <p:spPr bwMode="auto">
            <a:xfrm>
              <a:off x="3499" y="2361"/>
              <a:ext cx="84" cy="83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79" name="Line 119"/>
            <p:cNvSpPr>
              <a:spLocks noChangeShapeType="1"/>
            </p:cNvSpPr>
            <p:nvPr/>
          </p:nvSpPr>
          <p:spPr bwMode="auto">
            <a:xfrm flipH="1">
              <a:off x="2841" y="1887"/>
              <a:ext cx="39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80" name="Line 120"/>
            <p:cNvSpPr>
              <a:spLocks noChangeShapeType="1"/>
            </p:cNvSpPr>
            <p:nvPr/>
          </p:nvSpPr>
          <p:spPr bwMode="auto">
            <a:xfrm>
              <a:off x="2838" y="2007"/>
              <a:ext cx="57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81" name="Line 121"/>
            <p:cNvSpPr>
              <a:spLocks noChangeShapeType="1"/>
            </p:cNvSpPr>
            <p:nvPr/>
          </p:nvSpPr>
          <p:spPr bwMode="auto">
            <a:xfrm flipH="1" flipV="1">
              <a:off x="2880" y="1881"/>
              <a:ext cx="66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82" name="Line 122"/>
            <p:cNvSpPr>
              <a:spLocks noChangeShapeType="1"/>
            </p:cNvSpPr>
            <p:nvPr/>
          </p:nvSpPr>
          <p:spPr bwMode="auto">
            <a:xfrm flipH="1" flipV="1">
              <a:off x="2868" y="1929"/>
              <a:ext cx="81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83" name="Line 123"/>
            <p:cNvSpPr>
              <a:spLocks noChangeShapeType="1"/>
            </p:cNvSpPr>
            <p:nvPr/>
          </p:nvSpPr>
          <p:spPr bwMode="auto">
            <a:xfrm flipH="1" flipV="1">
              <a:off x="3423" y="2208"/>
              <a:ext cx="147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84" name="Line 124"/>
            <p:cNvSpPr>
              <a:spLocks noChangeShapeType="1"/>
            </p:cNvSpPr>
            <p:nvPr/>
          </p:nvSpPr>
          <p:spPr bwMode="auto">
            <a:xfrm flipV="1">
              <a:off x="3423" y="2157"/>
              <a:ext cx="33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85" name="Line 125"/>
            <p:cNvSpPr>
              <a:spLocks noChangeShapeType="1"/>
            </p:cNvSpPr>
            <p:nvPr/>
          </p:nvSpPr>
          <p:spPr bwMode="auto">
            <a:xfrm flipV="1">
              <a:off x="3552" y="2280"/>
              <a:ext cx="3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86" name="Line 126"/>
            <p:cNvSpPr>
              <a:spLocks noChangeShapeType="1"/>
            </p:cNvSpPr>
            <p:nvPr/>
          </p:nvSpPr>
          <p:spPr bwMode="auto">
            <a:xfrm flipV="1">
              <a:off x="3555" y="2307"/>
              <a:ext cx="4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33" name="Text Box 127"/>
            <p:cNvSpPr txBox="1">
              <a:spLocks noChangeArrowheads="1"/>
            </p:cNvSpPr>
            <p:nvPr/>
          </p:nvSpPr>
          <p:spPr bwMode="auto">
            <a:xfrm>
              <a:off x="3020" y="1872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68734" name="Text Box 128"/>
            <p:cNvSpPr txBox="1">
              <a:spLocks noChangeArrowheads="1"/>
            </p:cNvSpPr>
            <p:nvPr/>
          </p:nvSpPr>
          <p:spPr bwMode="auto">
            <a:xfrm>
              <a:off x="3587" y="2307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4689" name="Oval 129"/>
            <p:cNvSpPr>
              <a:spLocks noChangeArrowheads="1"/>
            </p:cNvSpPr>
            <p:nvPr/>
          </p:nvSpPr>
          <p:spPr bwMode="auto">
            <a:xfrm>
              <a:off x="2812" y="3051"/>
              <a:ext cx="84" cy="83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90" name="Line 130"/>
            <p:cNvSpPr>
              <a:spLocks noChangeShapeType="1"/>
            </p:cNvSpPr>
            <p:nvPr/>
          </p:nvSpPr>
          <p:spPr bwMode="auto">
            <a:xfrm flipV="1">
              <a:off x="2886" y="2973"/>
              <a:ext cx="69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91" name="Line 131"/>
            <p:cNvSpPr>
              <a:spLocks noChangeShapeType="1"/>
            </p:cNvSpPr>
            <p:nvPr/>
          </p:nvSpPr>
          <p:spPr bwMode="auto">
            <a:xfrm flipV="1">
              <a:off x="2886" y="3036"/>
              <a:ext cx="111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38" name="Text Box 132"/>
            <p:cNvSpPr txBox="1">
              <a:spLocks noChangeArrowheads="1"/>
            </p:cNvSpPr>
            <p:nvPr/>
          </p:nvSpPr>
          <p:spPr bwMode="auto">
            <a:xfrm>
              <a:off x="2780" y="3108"/>
              <a:ext cx="2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94693" name="Line 133"/>
            <p:cNvSpPr>
              <a:spLocks noChangeShapeType="1"/>
            </p:cNvSpPr>
            <p:nvPr/>
          </p:nvSpPr>
          <p:spPr bwMode="auto">
            <a:xfrm>
              <a:off x="4509" y="3120"/>
              <a:ext cx="156" cy="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94" name="Line 134"/>
            <p:cNvSpPr>
              <a:spLocks noChangeShapeType="1"/>
            </p:cNvSpPr>
            <p:nvPr/>
          </p:nvSpPr>
          <p:spPr bwMode="auto">
            <a:xfrm flipH="1" flipV="1">
              <a:off x="2004" y="2025"/>
              <a:ext cx="135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95" name="Line 135"/>
            <p:cNvSpPr>
              <a:spLocks noChangeShapeType="1"/>
            </p:cNvSpPr>
            <p:nvPr/>
          </p:nvSpPr>
          <p:spPr bwMode="auto">
            <a:xfrm flipH="1">
              <a:off x="1968" y="2022"/>
              <a:ext cx="33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96" name="Oval 136"/>
            <p:cNvSpPr>
              <a:spLocks noChangeArrowheads="1"/>
            </p:cNvSpPr>
            <p:nvPr/>
          </p:nvSpPr>
          <p:spPr bwMode="auto">
            <a:xfrm rot="4200000">
              <a:off x="1522" y="1599"/>
              <a:ext cx="95" cy="10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97" name="Oval 137"/>
            <p:cNvSpPr>
              <a:spLocks noChangeArrowheads="1"/>
            </p:cNvSpPr>
            <p:nvPr/>
          </p:nvSpPr>
          <p:spPr bwMode="auto">
            <a:xfrm rot="4200000">
              <a:off x="2050" y="1224"/>
              <a:ext cx="95" cy="10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98" name="Oval 138"/>
            <p:cNvSpPr>
              <a:spLocks noChangeArrowheads="1"/>
            </p:cNvSpPr>
            <p:nvPr/>
          </p:nvSpPr>
          <p:spPr bwMode="auto">
            <a:xfrm>
              <a:off x="1483" y="1573"/>
              <a:ext cx="47" cy="47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99" name="Oval 139"/>
            <p:cNvSpPr>
              <a:spLocks noChangeArrowheads="1"/>
            </p:cNvSpPr>
            <p:nvPr/>
          </p:nvSpPr>
          <p:spPr bwMode="auto">
            <a:xfrm>
              <a:off x="1993" y="1264"/>
              <a:ext cx="47" cy="47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00" name="Line 140"/>
            <p:cNvSpPr>
              <a:spLocks noChangeShapeType="1"/>
            </p:cNvSpPr>
            <p:nvPr/>
          </p:nvSpPr>
          <p:spPr bwMode="auto">
            <a:xfrm flipV="1">
              <a:off x="2100" y="1131"/>
              <a:ext cx="0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01" name="Oval 141"/>
            <p:cNvSpPr>
              <a:spLocks noChangeArrowheads="1"/>
            </p:cNvSpPr>
            <p:nvPr/>
          </p:nvSpPr>
          <p:spPr bwMode="auto">
            <a:xfrm>
              <a:off x="2272" y="2260"/>
              <a:ext cx="76" cy="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02" name="Line 142"/>
            <p:cNvSpPr>
              <a:spLocks noChangeShapeType="1"/>
            </p:cNvSpPr>
            <p:nvPr/>
          </p:nvSpPr>
          <p:spPr bwMode="auto">
            <a:xfrm flipV="1">
              <a:off x="2346" y="2205"/>
              <a:ext cx="57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03" name="Line 143"/>
            <p:cNvSpPr>
              <a:spLocks noChangeShapeType="1"/>
            </p:cNvSpPr>
            <p:nvPr/>
          </p:nvSpPr>
          <p:spPr bwMode="auto">
            <a:xfrm flipV="1">
              <a:off x="2346" y="2262"/>
              <a:ext cx="81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50" name="Text Box 144"/>
            <p:cNvSpPr txBox="1">
              <a:spLocks noChangeArrowheads="1"/>
            </p:cNvSpPr>
            <p:nvPr/>
          </p:nvSpPr>
          <p:spPr bwMode="auto">
            <a:xfrm>
              <a:off x="2000" y="2205"/>
              <a:ext cx="2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10</a:t>
              </a:r>
              <a:endParaRPr lang="en-US" sz="2000" b="1">
                <a:solidFill>
                  <a:schemeClr val="tx2"/>
                </a:solidFill>
                <a:effectLst/>
              </a:endParaRPr>
            </a:p>
          </p:txBody>
        </p:sp>
      </p:grpSp>
    </p:spTree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157163"/>
            <a:ext cx="8201025" cy="100488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400" b="0">
                <a:solidFill>
                  <a:schemeClr val="tx1"/>
                </a:solidFill>
              </a:rPr>
              <a:t>C Wrap</a:t>
            </a:r>
            <a:endParaRPr lang="en-US" sz="4400">
              <a:solidFill>
                <a:schemeClr val="tx1"/>
              </a:solidFill>
            </a:endParaRP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1108075" y="1543050"/>
            <a:ext cx="6934200" cy="3973513"/>
            <a:chOff x="698" y="972"/>
            <a:chExt cx="4368" cy="2503"/>
          </a:xfrm>
        </p:grpSpPr>
        <p:sp>
          <p:nvSpPr>
            <p:cNvPr id="195588" name="Line 4"/>
            <p:cNvSpPr>
              <a:spLocks noChangeShapeType="1"/>
            </p:cNvSpPr>
            <p:nvPr/>
          </p:nvSpPr>
          <p:spPr bwMode="auto">
            <a:xfrm flipH="1">
              <a:off x="4097" y="2440"/>
              <a:ext cx="3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89" name="Oval 5"/>
            <p:cNvSpPr>
              <a:spLocks noChangeArrowheads="1"/>
            </p:cNvSpPr>
            <p:nvPr/>
          </p:nvSpPr>
          <p:spPr bwMode="auto">
            <a:xfrm>
              <a:off x="2489" y="1686"/>
              <a:ext cx="442" cy="4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0" name="Freeform 6"/>
            <p:cNvSpPr>
              <a:spLocks/>
            </p:cNvSpPr>
            <p:nvPr/>
          </p:nvSpPr>
          <p:spPr bwMode="auto">
            <a:xfrm>
              <a:off x="2489" y="1681"/>
              <a:ext cx="213" cy="303"/>
            </a:xfrm>
            <a:custGeom>
              <a:avLst/>
              <a:gdLst/>
              <a:ahLst/>
              <a:cxnLst>
                <a:cxn ang="0">
                  <a:pos x="154" y="302"/>
                </a:cxn>
                <a:cxn ang="0">
                  <a:pos x="148" y="296"/>
                </a:cxn>
                <a:cxn ang="0">
                  <a:pos x="140" y="274"/>
                </a:cxn>
                <a:cxn ang="0">
                  <a:pos x="132" y="264"/>
                </a:cxn>
                <a:cxn ang="0">
                  <a:pos x="124" y="252"/>
                </a:cxn>
                <a:cxn ang="0">
                  <a:pos x="122" y="240"/>
                </a:cxn>
                <a:cxn ang="0">
                  <a:pos x="118" y="228"/>
                </a:cxn>
                <a:cxn ang="0">
                  <a:pos x="116" y="216"/>
                </a:cxn>
                <a:cxn ang="0">
                  <a:pos x="116" y="202"/>
                </a:cxn>
                <a:cxn ang="0">
                  <a:pos x="116" y="190"/>
                </a:cxn>
                <a:cxn ang="0">
                  <a:pos x="118" y="178"/>
                </a:cxn>
                <a:cxn ang="0">
                  <a:pos x="128" y="166"/>
                </a:cxn>
                <a:cxn ang="0">
                  <a:pos x="138" y="156"/>
                </a:cxn>
                <a:cxn ang="0">
                  <a:pos x="146" y="148"/>
                </a:cxn>
                <a:cxn ang="0">
                  <a:pos x="158" y="140"/>
                </a:cxn>
                <a:cxn ang="0">
                  <a:pos x="170" y="130"/>
                </a:cxn>
                <a:cxn ang="0">
                  <a:pos x="182" y="124"/>
                </a:cxn>
                <a:cxn ang="0">
                  <a:pos x="194" y="116"/>
                </a:cxn>
                <a:cxn ang="0">
                  <a:pos x="206" y="112"/>
                </a:cxn>
                <a:cxn ang="0">
                  <a:pos x="212" y="0"/>
                </a:cxn>
                <a:cxn ang="0">
                  <a:pos x="204" y="0"/>
                </a:cxn>
                <a:cxn ang="0">
                  <a:pos x="190" y="0"/>
                </a:cxn>
                <a:cxn ang="0">
                  <a:pos x="178" y="0"/>
                </a:cxn>
                <a:cxn ang="0">
                  <a:pos x="166" y="6"/>
                </a:cxn>
                <a:cxn ang="0">
                  <a:pos x="154" y="16"/>
                </a:cxn>
                <a:cxn ang="0">
                  <a:pos x="142" y="20"/>
                </a:cxn>
                <a:cxn ang="0">
                  <a:pos x="130" y="24"/>
                </a:cxn>
                <a:cxn ang="0">
                  <a:pos x="118" y="28"/>
                </a:cxn>
                <a:cxn ang="0">
                  <a:pos x="102" y="38"/>
                </a:cxn>
                <a:cxn ang="0">
                  <a:pos x="92" y="50"/>
                </a:cxn>
                <a:cxn ang="0">
                  <a:pos x="82" y="64"/>
                </a:cxn>
                <a:cxn ang="0">
                  <a:pos x="74" y="74"/>
                </a:cxn>
                <a:cxn ang="0">
                  <a:pos x="62" y="84"/>
                </a:cxn>
                <a:cxn ang="0">
                  <a:pos x="52" y="96"/>
                </a:cxn>
                <a:cxn ang="0">
                  <a:pos x="44" y="108"/>
                </a:cxn>
                <a:cxn ang="0">
                  <a:pos x="36" y="122"/>
                </a:cxn>
                <a:cxn ang="0">
                  <a:pos x="28" y="144"/>
                </a:cxn>
                <a:cxn ang="0">
                  <a:pos x="20" y="154"/>
                </a:cxn>
                <a:cxn ang="0">
                  <a:pos x="14" y="168"/>
                </a:cxn>
                <a:cxn ang="0">
                  <a:pos x="10" y="190"/>
                </a:cxn>
                <a:cxn ang="0">
                  <a:pos x="6" y="204"/>
                </a:cxn>
                <a:cxn ang="0">
                  <a:pos x="2" y="216"/>
                </a:cxn>
                <a:cxn ang="0">
                  <a:pos x="2" y="228"/>
                </a:cxn>
                <a:cxn ang="0">
                  <a:pos x="0" y="240"/>
                </a:cxn>
                <a:cxn ang="0">
                  <a:pos x="0" y="254"/>
                </a:cxn>
                <a:cxn ang="0">
                  <a:pos x="0" y="266"/>
                </a:cxn>
                <a:cxn ang="0">
                  <a:pos x="6" y="278"/>
                </a:cxn>
                <a:cxn ang="0">
                  <a:pos x="10" y="290"/>
                </a:cxn>
                <a:cxn ang="0">
                  <a:pos x="22" y="302"/>
                </a:cxn>
              </a:cxnLst>
              <a:rect l="0" t="0" r="r" b="b"/>
              <a:pathLst>
                <a:path w="213" h="303">
                  <a:moveTo>
                    <a:pt x="22" y="302"/>
                  </a:moveTo>
                  <a:lnTo>
                    <a:pt x="154" y="302"/>
                  </a:lnTo>
                  <a:lnTo>
                    <a:pt x="150" y="302"/>
                  </a:lnTo>
                  <a:lnTo>
                    <a:pt x="148" y="296"/>
                  </a:lnTo>
                  <a:lnTo>
                    <a:pt x="142" y="282"/>
                  </a:lnTo>
                  <a:lnTo>
                    <a:pt x="140" y="274"/>
                  </a:lnTo>
                  <a:lnTo>
                    <a:pt x="134" y="270"/>
                  </a:lnTo>
                  <a:lnTo>
                    <a:pt x="132" y="264"/>
                  </a:lnTo>
                  <a:lnTo>
                    <a:pt x="128" y="258"/>
                  </a:lnTo>
                  <a:lnTo>
                    <a:pt x="124" y="252"/>
                  </a:lnTo>
                  <a:lnTo>
                    <a:pt x="124" y="246"/>
                  </a:lnTo>
                  <a:lnTo>
                    <a:pt x="122" y="240"/>
                  </a:lnTo>
                  <a:lnTo>
                    <a:pt x="120" y="234"/>
                  </a:lnTo>
                  <a:lnTo>
                    <a:pt x="118" y="228"/>
                  </a:lnTo>
                  <a:lnTo>
                    <a:pt x="116" y="222"/>
                  </a:lnTo>
                  <a:lnTo>
                    <a:pt x="116" y="216"/>
                  </a:lnTo>
                  <a:lnTo>
                    <a:pt x="116" y="210"/>
                  </a:lnTo>
                  <a:lnTo>
                    <a:pt x="116" y="202"/>
                  </a:lnTo>
                  <a:lnTo>
                    <a:pt x="116" y="196"/>
                  </a:lnTo>
                  <a:lnTo>
                    <a:pt x="116" y="190"/>
                  </a:lnTo>
                  <a:lnTo>
                    <a:pt x="116" y="184"/>
                  </a:lnTo>
                  <a:lnTo>
                    <a:pt x="118" y="178"/>
                  </a:lnTo>
                  <a:lnTo>
                    <a:pt x="122" y="172"/>
                  </a:lnTo>
                  <a:lnTo>
                    <a:pt x="128" y="166"/>
                  </a:lnTo>
                  <a:lnTo>
                    <a:pt x="134" y="162"/>
                  </a:lnTo>
                  <a:lnTo>
                    <a:pt x="138" y="156"/>
                  </a:lnTo>
                  <a:lnTo>
                    <a:pt x="144" y="154"/>
                  </a:lnTo>
                  <a:lnTo>
                    <a:pt x="146" y="148"/>
                  </a:lnTo>
                  <a:lnTo>
                    <a:pt x="152" y="146"/>
                  </a:lnTo>
                  <a:lnTo>
                    <a:pt x="158" y="140"/>
                  </a:lnTo>
                  <a:lnTo>
                    <a:pt x="166" y="136"/>
                  </a:lnTo>
                  <a:lnTo>
                    <a:pt x="170" y="130"/>
                  </a:lnTo>
                  <a:lnTo>
                    <a:pt x="176" y="128"/>
                  </a:lnTo>
                  <a:lnTo>
                    <a:pt x="182" y="124"/>
                  </a:lnTo>
                  <a:lnTo>
                    <a:pt x="188" y="120"/>
                  </a:lnTo>
                  <a:lnTo>
                    <a:pt x="194" y="116"/>
                  </a:lnTo>
                  <a:lnTo>
                    <a:pt x="200" y="114"/>
                  </a:lnTo>
                  <a:lnTo>
                    <a:pt x="206" y="112"/>
                  </a:lnTo>
                  <a:lnTo>
                    <a:pt x="212" y="110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2" y="2"/>
                  </a:lnTo>
                  <a:lnTo>
                    <a:pt x="166" y="6"/>
                  </a:lnTo>
                  <a:lnTo>
                    <a:pt x="160" y="10"/>
                  </a:lnTo>
                  <a:lnTo>
                    <a:pt x="154" y="16"/>
                  </a:lnTo>
                  <a:lnTo>
                    <a:pt x="148" y="18"/>
                  </a:lnTo>
                  <a:lnTo>
                    <a:pt x="142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24" y="26"/>
                  </a:lnTo>
                  <a:lnTo>
                    <a:pt x="118" y="28"/>
                  </a:lnTo>
                  <a:lnTo>
                    <a:pt x="110" y="34"/>
                  </a:lnTo>
                  <a:lnTo>
                    <a:pt x="102" y="38"/>
                  </a:lnTo>
                  <a:lnTo>
                    <a:pt x="96" y="44"/>
                  </a:lnTo>
                  <a:lnTo>
                    <a:pt x="92" y="50"/>
                  </a:lnTo>
                  <a:lnTo>
                    <a:pt x="86" y="56"/>
                  </a:lnTo>
                  <a:lnTo>
                    <a:pt x="82" y="64"/>
                  </a:lnTo>
                  <a:lnTo>
                    <a:pt x="76" y="68"/>
                  </a:lnTo>
                  <a:lnTo>
                    <a:pt x="74" y="74"/>
                  </a:lnTo>
                  <a:lnTo>
                    <a:pt x="68" y="78"/>
                  </a:lnTo>
                  <a:lnTo>
                    <a:pt x="62" y="84"/>
                  </a:lnTo>
                  <a:lnTo>
                    <a:pt x="58" y="90"/>
                  </a:lnTo>
                  <a:lnTo>
                    <a:pt x="52" y="96"/>
                  </a:lnTo>
                  <a:lnTo>
                    <a:pt x="46" y="102"/>
                  </a:lnTo>
                  <a:lnTo>
                    <a:pt x="44" y="108"/>
                  </a:lnTo>
                  <a:lnTo>
                    <a:pt x="38" y="114"/>
                  </a:lnTo>
                  <a:lnTo>
                    <a:pt x="36" y="122"/>
                  </a:lnTo>
                  <a:lnTo>
                    <a:pt x="30" y="128"/>
                  </a:lnTo>
                  <a:lnTo>
                    <a:pt x="28" y="144"/>
                  </a:lnTo>
                  <a:lnTo>
                    <a:pt x="22" y="148"/>
                  </a:lnTo>
                  <a:lnTo>
                    <a:pt x="20" y="154"/>
                  </a:lnTo>
                  <a:lnTo>
                    <a:pt x="18" y="160"/>
                  </a:lnTo>
                  <a:lnTo>
                    <a:pt x="14" y="168"/>
                  </a:lnTo>
                  <a:lnTo>
                    <a:pt x="12" y="176"/>
                  </a:lnTo>
                  <a:lnTo>
                    <a:pt x="10" y="190"/>
                  </a:lnTo>
                  <a:lnTo>
                    <a:pt x="6" y="198"/>
                  </a:lnTo>
                  <a:lnTo>
                    <a:pt x="6" y="204"/>
                  </a:lnTo>
                  <a:lnTo>
                    <a:pt x="4" y="210"/>
                  </a:lnTo>
                  <a:lnTo>
                    <a:pt x="2" y="216"/>
                  </a:lnTo>
                  <a:lnTo>
                    <a:pt x="2" y="222"/>
                  </a:lnTo>
                  <a:lnTo>
                    <a:pt x="2" y="228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0" y="246"/>
                  </a:lnTo>
                  <a:lnTo>
                    <a:pt x="0" y="254"/>
                  </a:lnTo>
                  <a:lnTo>
                    <a:pt x="0" y="260"/>
                  </a:lnTo>
                  <a:lnTo>
                    <a:pt x="0" y="266"/>
                  </a:lnTo>
                  <a:lnTo>
                    <a:pt x="2" y="272"/>
                  </a:lnTo>
                  <a:lnTo>
                    <a:pt x="6" y="278"/>
                  </a:lnTo>
                  <a:lnTo>
                    <a:pt x="8" y="284"/>
                  </a:lnTo>
                  <a:lnTo>
                    <a:pt x="10" y="290"/>
                  </a:lnTo>
                  <a:lnTo>
                    <a:pt x="16" y="294"/>
                  </a:lnTo>
                  <a:lnTo>
                    <a:pt x="22" y="302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1" name="Oval 7"/>
            <p:cNvSpPr>
              <a:spLocks noChangeArrowheads="1"/>
            </p:cNvSpPr>
            <p:nvPr/>
          </p:nvSpPr>
          <p:spPr bwMode="auto">
            <a:xfrm>
              <a:off x="2592" y="1792"/>
              <a:ext cx="216" cy="21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2" name="Oval 8"/>
            <p:cNvSpPr>
              <a:spLocks noChangeArrowheads="1"/>
            </p:cNvSpPr>
            <p:nvPr/>
          </p:nvSpPr>
          <p:spPr bwMode="auto">
            <a:xfrm>
              <a:off x="2562" y="972"/>
              <a:ext cx="199" cy="1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3" name="Arc 9"/>
            <p:cNvSpPr>
              <a:spLocks/>
            </p:cNvSpPr>
            <p:nvPr/>
          </p:nvSpPr>
          <p:spPr bwMode="auto">
            <a:xfrm>
              <a:off x="2483" y="1675"/>
              <a:ext cx="243" cy="26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7 h 21600"/>
                <a:gd name="T2" fmla="*/ 21511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7"/>
                  </a:moveTo>
                  <a:cubicBezTo>
                    <a:pt x="45" y="9654"/>
                    <a:pt x="9648" y="49"/>
                    <a:pt x="21511" y="0"/>
                  </a:cubicBezTo>
                </a:path>
                <a:path w="21600" h="21600" stroke="0" extrusionOk="0">
                  <a:moveTo>
                    <a:pt x="0" y="21517"/>
                  </a:moveTo>
                  <a:cubicBezTo>
                    <a:pt x="45" y="9654"/>
                    <a:pt x="9648" y="49"/>
                    <a:pt x="2151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4" name="Oval 10"/>
            <p:cNvSpPr>
              <a:spLocks noChangeArrowheads="1"/>
            </p:cNvSpPr>
            <p:nvPr/>
          </p:nvSpPr>
          <p:spPr bwMode="auto">
            <a:xfrm>
              <a:off x="3411" y="1451"/>
              <a:ext cx="226" cy="26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5" name="Oval 11"/>
            <p:cNvSpPr>
              <a:spLocks noChangeArrowheads="1"/>
            </p:cNvSpPr>
            <p:nvPr/>
          </p:nvSpPr>
          <p:spPr bwMode="auto">
            <a:xfrm>
              <a:off x="3735" y="1727"/>
              <a:ext cx="181" cy="1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6" name="Freeform 12"/>
            <p:cNvSpPr>
              <a:spLocks/>
            </p:cNvSpPr>
            <p:nvPr/>
          </p:nvSpPr>
          <p:spPr bwMode="auto">
            <a:xfrm>
              <a:off x="1127" y="2698"/>
              <a:ext cx="17" cy="14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40"/>
                </a:cxn>
              </a:cxnLst>
              <a:rect l="0" t="0" r="r" b="b"/>
              <a:pathLst>
                <a:path w="17" h="141">
                  <a:moveTo>
                    <a:pt x="16" y="0"/>
                  </a:moveTo>
                  <a:lnTo>
                    <a:pt x="0" y="14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7" name="Freeform 13"/>
            <p:cNvSpPr>
              <a:spLocks/>
            </p:cNvSpPr>
            <p:nvPr/>
          </p:nvSpPr>
          <p:spPr bwMode="auto">
            <a:xfrm>
              <a:off x="1044" y="2729"/>
              <a:ext cx="109" cy="53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0" y="37"/>
                </a:cxn>
              </a:cxnLst>
              <a:rect l="0" t="0" r="r" b="b"/>
              <a:pathLst>
                <a:path w="109" h="38">
                  <a:moveTo>
                    <a:pt x="108" y="0"/>
                  </a:moveTo>
                  <a:lnTo>
                    <a:pt x="0" y="37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8" name="Freeform 14"/>
            <p:cNvSpPr>
              <a:spLocks/>
            </p:cNvSpPr>
            <p:nvPr/>
          </p:nvSpPr>
          <p:spPr bwMode="auto">
            <a:xfrm>
              <a:off x="4404" y="2406"/>
              <a:ext cx="8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116"/>
                </a:cxn>
              </a:cxnLst>
              <a:rect l="0" t="0" r="r" b="b"/>
              <a:pathLst>
                <a:path w="80" h="117">
                  <a:moveTo>
                    <a:pt x="0" y="0"/>
                  </a:moveTo>
                  <a:lnTo>
                    <a:pt x="79" y="116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9" name="Freeform 15"/>
            <p:cNvSpPr>
              <a:spLocks/>
            </p:cNvSpPr>
            <p:nvPr/>
          </p:nvSpPr>
          <p:spPr bwMode="auto">
            <a:xfrm>
              <a:off x="4362" y="2431"/>
              <a:ext cx="57" cy="8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84"/>
                </a:cxn>
              </a:cxnLst>
              <a:rect l="0" t="0" r="r" b="b"/>
              <a:pathLst>
                <a:path w="57" h="85">
                  <a:moveTo>
                    <a:pt x="56" y="0"/>
                  </a:moveTo>
                  <a:lnTo>
                    <a:pt x="0" y="8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00" name="Oval 16"/>
            <p:cNvSpPr>
              <a:spLocks noChangeArrowheads="1"/>
            </p:cNvSpPr>
            <p:nvPr/>
          </p:nvSpPr>
          <p:spPr bwMode="auto">
            <a:xfrm rot="2040000">
              <a:off x="4377" y="2335"/>
              <a:ext cx="95" cy="107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01" name="Oval 17"/>
            <p:cNvSpPr>
              <a:spLocks noChangeArrowheads="1"/>
            </p:cNvSpPr>
            <p:nvPr/>
          </p:nvSpPr>
          <p:spPr bwMode="auto">
            <a:xfrm>
              <a:off x="1008" y="2366"/>
              <a:ext cx="73" cy="73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02" name="Oval 18"/>
            <p:cNvSpPr>
              <a:spLocks noChangeArrowheads="1"/>
            </p:cNvSpPr>
            <p:nvPr/>
          </p:nvSpPr>
          <p:spPr bwMode="auto">
            <a:xfrm rot="11640000">
              <a:off x="4548" y="2069"/>
              <a:ext cx="93" cy="102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1" name="Rectangle 19"/>
            <p:cNvSpPr>
              <a:spLocks noChangeArrowheads="1"/>
            </p:cNvSpPr>
            <p:nvPr/>
          </p:nvSpPr>
          <p:spPr bwMode="auto">
            <a:xfrm>
              <a:off x="4331" y="2627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69652" name="Rectangle 20"/>
            <p:cNvSpPr>
              <a:spLocks noChangeArrowheads="1"/>
            </p:cNvSpPr>
            <p:nvPr/>
          </p:nvSpPr>
          <p:spPr bwMode="auto">
            <a:xfrm>
              <a:off x="4226" y="2097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9653" name="Rectangle 21"/>
            <p:cNvSpPr>
              <a:spLocks noChangeArrowheads="1"/>
            </p:cNvSpPr>
            <p:nvPr/>
          </p:nvSpPr>
          <p:spPr bwMode="auto">
            <a:xfrm>
              <a:off x="1199" y="2429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9654" name="Rectangle 22"/>
            <p:cNvSpPr>
              <a:spLocks noChangeArrowheads="1"/>
            </p:cNvSpPr>
            <p:nvPr/>
          </p:nvSpPr>
          <p:spPr bwMode="auto">
            <a:xfrm>
              <a:off x="1040" y="2201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69655" name="Rectangle 23"/>
            <p:cNvSpPr>
              <a:spLocks noChangeArrowheads="1"/>
            </p:cNvSpPr>
            <p:nvPr/>
          </p:nvSpPr>
          <p:spPr bwMode="auto">
            <a:xfrm>
              <a:off x="4370" y="2027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95608" name="Line 24"/>
            <p:cNvSpPr>
              <a:spLocks noChangeShapeType="1"/>
            </p:cNvSpPr>
            <p:nvPr/>
          </p:nvSpPr>
          <p:spPr bwMode="auto">
            <a:xfrm flipH="1">
              <a:off x="4277" y="2534"/>
              <a:ext cx="54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09" name="Oval 25"/>
            <p:cNvSpPr>
              <a:spLocks noChangeArrowheads="1"/>
            </p:cNvSpPr>
            <p:nvPr/>
          </p:nvSpPr>
          <p:spPr bwMode="auto">
            <a:xfrm rot="7980000">
              <a:off x="1122" y="2617"/>
              <a:ext cx="136" cy="147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10" name="Oval 26"/>
            <p:cNvSpPr>
              <a:spLocks noChangeArrowheads="1"/>
            </p:cNvSpPr>
            <p:nvPr/>
          </p:nvSpPr>
          <p:spPr bwMode="auto">
            <a:xfrm>
              <a:off x="825" y="2491"/>
              <a:ext cx="199" cy="1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11" name="Freeform 27"/>
            <p:cNvSpPr>
              <a:spLocks/>
            </p:cNvSpPr>
            <p:nvPr/>
          </p:nvSpPr>
          <p:spPr bwMode="auto">
            <a:xfrm>
              <a:off x="698" y="2578"/>
              <a:ext cx="4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0"/>
                </a:cxn>
              </a:cxnLst>
              <a:rect l="0" t="0" r="r" b="b"/>
              <a:pathLst>
                <a:path w="481" h="1">
                  <a:moveTo>
                    <a:pt x="0" y="0"/>
                  </a:move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0" name="Rectangle 28"/>
            <p:cNvSpPr>
              <a:spLocks noChangeArrowheads="1"/>
            </p:cNvSpPr>
            <p:nvPr/>
          </p:nvSpPr>
          <p:spPr bwMode="auto">
            <a:xfrm>
              <a:off x="1375" y="3204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95613" name="Oval 29"/>
            <p:cNvSpPr>
              <a:spLocks noChangeArrowheads="1"/>
            </p:cNvSpPr>
            <p:nvPr/>
          </p:nvSpPr>
          <p:spPr bwMode="auto">
            <a:xfrm rot="7980000">
              <a:off x="1580" y="3329"/>
              <a:ext cx="136" cy="147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14" name="Oval 30"/>
            <p:cNvSpPr>
              <a:spLocks noChangeArrowheads="1"/>
            </p:cNvSpPr>
            <p:nvPr/>
          </p:nvSpPr>
          <p:spPr bwMode="auto">
            <a:xfrm>
              <a:off x="1552" y="3315"/>
              <a:ext cx="44" cy="44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15" name="Oval 31"/>
            <p:cNvSpPr>
              <a:spLocks noChangeArrowheads="1"/>
            </p:cNvSpPr>
            <p:nvPr/>
          </p:nvSpPr>
          <p:spPr bwMode="auto">
            <a:xfrm>
              <a:off x="4316" y="2703"/>
              <a:ext cx="44" cy="42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16" name="Line 32"/>
            <p:cNvSpPr>
              <a:spLocks noChangeShapeType="1"/>
            </p:cNvSpPr>
            <p:nvPr/>
          </p:nvSpPr>
          <p:spPr bwMode="auto">
            <a:xfrm flipH="1" flipV="1">
              <a:off x="2513" y="2002"/>
              <a:ext cx="133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17" name="Freeform 33"/>
            <p:cNvSpPr>
              <a:spLocks/>
            </p:cNvSpPr>
            <p:nvPr/>
          </p:nvSpPr>
          <p:spPr bwMode="auto">
            <a:xfrm>
              <a:off x="2597" y="2186"/>
              <a:ext cx="569" cy="78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273" y="148"/>
                </a:cxn>
                <a:cxn ang="0">
                  <a:pos x="561" y="219"/>
                </a:cxn>
                <a:cxn ang="0">
                  <a:pos x="568" y="338"/>
                </a:cxn>
                <a:cxn ang="0">
                  <a:pos x="504" y="341"/>
                </a:cxn>
                <a:cxn ang="0">
                  <a:pos x="526" y="758"/>
                </a:cxn>
                <a:cxn ang="0">
                  <a:pos x="30" y="785"/>
                </a:cxn>
                <a:cxn ang="0">
                  <a:pos x="0" y="210"/>
                </a:cxn>
                <a:cxn ang="0">
                  <a:pos x="91" y="134"/>
                </a:cxn>
                <a:cxn ang="0">
                  <a:pos x="92" y="0"/>
                </a:cxn>
              </a:cxnLst>
              <a:rect l="0" t="0" r="r" b="b"/>
              <a:pathLst>
                <a:path w="569" h="786">
                  <a:moveTo>
                    <a:pt x="92" y="0"/>
                  </a:moveTo>
                  <a:lnTo>
                    <a:pt x="273" y="148"/>
                  </a:lnTo>
                  <a:lnTo>
                    <a:pt x="561" y="219"/>
                  </a:lnTo>
                  <a:lnTo>
                    <a:pt x="568" y="338"/>
                  </a:lnTo>
                  <a:lnTo>
                    <a:pt x="504" y="341"/>
                  </a:lnTo>
                  <a:lnTo>
                    <a:pt x="526" y="758"/>
                  </a:lnTo>
                  <a:lnTo>
                    <a:pt x="30" y="785"/>
                  </a:lnTo>
                  <a:lnTo>
                    <a:pt x="0" y="210"/>
                  </a:lnTo>
                  <a:lnTo>
                    <a:pt x="91" y="134"/>
                  </a:lnTo>
                  <a:lnTo>
                    <a:pt x="92" y="0"/>
                  </a:lnTo>
                </a:path>
              </a:pathLst>
            </a:custGeom>
            <a:solidFill>
              <a:srgbClr val="FFCC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18" name="Oval 34"/>
            <p:cNvSpPr>
              <a:spLocks noChangeArrowheads="1"/>
            </p:cNvSpPr>
            <p:nvPr/>
          </p:nvSpPr>
          <p:spPr bwMode="auto">
            <a:xfrm>
              <a:off x="2457" y="2165"/>
              <a:ext cx="199" cy="1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19" name="Oval 35"/>
            <p:cNvSpPr>
              <a:spLocks noChangeArrowheads="1"/>
            </p:cNvSpPr>
            <p:nvPr/>
          </p:nvSpPr>
          <p:spPr bwMode="auto">
            <a:xfrm>
              <a:off x="3410" y="2294"/>
              <a:ext cx="238" cy="23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20" name="Freeform 36"/>
            <p:cNvSpPr>
              <a:spLocks/>
            </p:cNvSpPr>
            <p:nvPr/>
          </p:nvSpPr>
          <p:spPr bwMode="auto">
            <a:xfrm>
              <a:off x="1630" y="1638"/>
              <a:ext cx="113" cy="4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12" y="48"/>
                </a:cxn>
                <a:cxn ang="0">
                  <a:pos x="112" y="0"/>
                </a:cxn>
              </a:cxnLst>
              <a:rect l="0" t="0" r="r" b="b"/>
              <a:pathLst>
                <a:path w="113" h="49">
                  <a:moveTo>
                    <a:pt x="0" y="48"/>
                  </a:moveTo>
                  <a:lnTo>
                    <a:pt x="112" y="48"/>
                  </a:lnTo>
                  <a:lnTo>
                    <a:pt x="11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9669" name="Group 37"/>
            <p:cNvGrpSpPr>
              <a:grpSpLocks/>
            </p:cNvGrpSpPr>
            <p:nvPr/>
          </p:nvGrpSpPr>
          <p:grpSpPr bwMode="auto">
            <a:xfrm>
              <a:off x="1546" y="1670"/>
              <a:ext cx="88" cy="140"/>
              <a:chOff x="1064" y="1756"/>
              <a:chExt cx="88" cy="140"/>
            </a:xfrm>
          </p:grpSpPr>
          <p:sp>
            <p:nvSpPr>
              <p:cNvPr id="195622" name="Freeform 38"/>
              <p:cNvSpPr>
                <a:spLocks/>
              </p:cNvSpPr>
              <p:nvPr/>
            </p:nvSpPr>
            <p:spPr bwMode="auto">
              <a:xfrm>
                <a:off x="1076" y="1756"/>
                <a:ext cx="29" cy="57"/>
              </a:xfrm>
              <a:custGeom>
                <a:avLst/>
                <a:gdLst/>
                <a:ahLst/>
                <a:cxnLst>
                  <a:cxn ang="0">
                    <a:pos x="28" y="56"/>
                  </a:cxn>
                  <a:cxn ang="0">
                    <a:pos x="16" y="40"/>
                  </a:cxn>
                  <a:cxn ang="0">
                    <a:pos x="0" y="0"/>
                  </a:cxn>
                </a:cxnLst>
                <a:rect l="0" t="0" r="r" b="b"/>
                <a:pathLst>
                  <a:path w="29" h="57">
                    <a:moveTo>
                      <a:pt x="28" y="56"/>
                    </a:moveTo>
                    <a:lnTo>
                      <a:pt x="16" y="4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23" name="Line 39"/>
              <p:cNvSpPr>
                <a:spLocks noChangeShapeType="1"/>
              </p:cNvSpPr>
              <p:nvPr/>
            </p:nvSpPr>
            <p:spPr bwMode="auto">
              <a:xfrm flipV="1">
                <a:off x="1105" y="1769"/>
                <a:ext cx="47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24" name="Oval 40"/>
              <p:cNvSpPr>
                <a:spLocks noChangeArrowheads="1"/>
              </p:cNvSpPr>
              <p:nvPr/>
            </p:nvSpPr>
            <p:spPr bwMode="auto">
              <a:xfrm>
                <a:off x="1064" y="1812"/>
                <a:ext cx="84" cy="84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9670" name="Group 41"/>
            <p:cNvGrpSpPr>
              <a:grpSpLocks/>
            </p:cNvGrpSpPr>
            <p:nvPr/>
          </p:nvGrpSpPr>
          <p:grpSpPr bwMode="auto">
            <a:xfrm>
              <a:off x="2606" y="1162"/>
              <a:ext cx="88" cy="140"/>
              <a:chOff x="2124" y="1248"/>
              <a:chExt cx="88" cy="140"/>
            </a:xfrm>
          </p:grpSpPr>
          <p:sp>
            <p:nvSpPr>
              <p:cNvPr id="195626" name="Freeform 42"/>
              <p:cNvSpPr>
                <a:spLocks/>
              </p:cNvSpPr>
              <p:nvPr/>
            </p:nvSpPr>
            <p:spPr bwMode="auto">
              <a:xfrm>
                <a:off x="2136" y="1248"/>
                <a:ext cx="29" cy="57"/>
              </a:xfrm>
              <a:custGeom>
                <a:avLst/>
                <a:gdLst/>
                <a:ahLst/>
                <a:cxnLst>
                  <a:cxn ang="0">
                    <a:pos x="28" y="56"/>
                  </a:cxn>
                  <a:cxn ang="0">
                    <a:pos x="16" y="40"/>
                  </a:cxn>
                  <a:cxn ang="0">
                    <a:pos x="0" y="0"/>
                  </a:cxn>
                </a:cxnLst>
                <a:rect l="0" t="0" r="r" b="b"/>
                <a:pathLst>
                  <a:path w="29" h="57">
                    <a:moveTo>
                      <a:pt x="28" y="56"/>
                    </a:moveTo>
                    <a:lnTo>
                      <a:pt x="16" y="4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27" name="Line 43"/>
              <p:cNvSpPr>
                <a:spLocks noChangeShapeType="1"/>
              </p:cNvSpPr>
              <p:nvPr/>
            </p:nvSpPr>
            <p:spPr bwMode="auto">
              <a:xfrm flipV="1">
                <a:off x="2165" y="1261"/>
                <a:ext cx="47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28" name="Oval 44"/>
              <p:cNvSpPr>
                <a:spLocks noChangeArrowheads="1"/>
              </p:cNvSpPr>
              <p:nvPr/>
            </p:nvSpPr>
            <p:spPr bwMode="auto">
              <a:xfrm>
                <a:off x="2124" y="1304"/>
                <a:ext cx="84" cy="84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5629" name="Freeform 45"/>
            <p:cNvSpPr>
              <a:spLocks/>
            </p:cNvSpPr>
            <p:nvPr/>
          </p:nvSpPr>
          <p:spPr bwMode="auto">
            <a:xfrm>
              <a:off x="2690" y="1166"/>
              <a:ext cx="10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" y="0"/>
                </a:cxn>
                <a:cxn ang="0">
                  <a:pos x="100" y="56"/>
                </a:cxn>
              </a:cxnLst>
              <a:rect l="0" t="0" r="r" b="b"/>
              <a:pathLst>
                <a:path w="101" h="57">
                  <a:moveTo>
                    <a:pt x="0" y="0"/>
                  </a:moveTo>
                  <a:lnTo>
                    <a:pt x="100" y="0"/>
                  </a:lnTo>
                  <a:lnTo>
                    <a:pt x="100" y="5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72" name="Rectangle 46"/>
            <p:cNvSpPr>
              <a:spLocks noChangeArrowheads="1"/>
            </p:cNvSpPr>
            <p:nvPr/>
          </p:nvSpPr>
          <p:spPr bwMode="auto">
            <a:xfrm>
              <a:off x="1352" y="1673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69673" name="Rectangle 47"/>
            <p:cNvSpPr>
              <a:spLocks noChangeArrowheads="1"/>
            </p:cNvSpPr>
            <p:nvPr/>
          </p:nvSpPr>
          <p:spPr bwMode="auto">
            <a:xfrm>
              <a:off x="2416" y="1137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5632" name="Line 48"/>
            <p:cNvSpPr>
              <a:spLocks noChangeShapeType="1"/>
            </p:cNvSpPr>
            <p:nvPr/>
          </p:nvSpPr>
          <p:spPr bwMode="auto">
            <a:xfrm flipH="1">
              <a:off x="2407" y="2235"/>
              <a:ext cx="55" cy="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33" name="Line 49"/>
            <p:cNvSpPr>
              <a:spLocks noChangeShapeType="1"/>
            </p:cNvSpPr>
            <p:nvPr/>
          </p:nvSpPr>
          <p:spPr bwMode="auto">
            <a:xfrm flipH="1" flipV="1">
              <a:off x="2391" y="2239"/>
              <a:ext cx="67" cy="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34" name="Oval 50"/>
            <p:cNvSpPr>
              <a:spLocks noChangeArrowheads="1"/>
            </p:cNvSpPr>
            <p:nvPr/>
          </p:nvSpPr>
          <p:spPr bwMode="auto">
            <a:xfrm>
              <a:off x="2334" y="2214"/>
              <a:ext cx="80" cy="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35" name="Freeform 51"/>
            <p:cNvSpPr>
              <a:spLocks/>
            </p:cNvSpPr>
            <p:nvPr/>
          </p:nvSpPr>
          <p:spPr bwMode="auto">
            <a:xfrm>
              <a:off x="2410" y="2298"/>
              <a:ext cx="49" cy="7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76"/>
                </a:cxn>
                <a:cxn ang="0">
                  <a:pos x="0" y="76"/>
                </a:cxn>
              </a:cxnLst>
              <a:rect l="0" t="0" r="r" b="b"/>
              <a:pathLst>
                <a:path w="49" h="77">
                  <a:moveTo>
                    <a:pt x="48" y="0"/>
                  </a:moveTo>
                  <a:lnTo>
                    <a:pt x="48" y="76"/>
                  </a:lnTo>
                  <a:lnTo>
                    <a:pt x="0" y="7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78" name="Rectangle 52"/>
            <p:cNvSpPr>
              <a:spLocks noChangeArrowheads="1"/>
            </p:cNvSpPr>
            <p:nvPr/>
          </p:nvSpPr>
          <p:spPr bwMode="auto">
            <a:xfrm>
              <a:off x="2144" y="2141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5637" name="Line 53"/>
            <p:cNvSpPr>
              <a:spLocks noChangeShapeType="1"/>
            </p:cNvSpPr>
            <p:nvPr/>
          </p:nvSpPr>
          <p:spPr bwMode="auto">
            <a:xfrm flipH="1">
              <a:off x="3355" y="1495"/>
              <a:ext cx="7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38" name="Line 54"/>
            <p:cNvSpPr>
              <a:spLocks noChangeShapeType="1"/>
            </p:cNvSpPr>
            <p:nvPr/>
          </p:nvSpPr>
          <p:spPr bwMode="auto">
            <a:xfrm flipH="1" flipV="1">
              <a:off x="3343" y="1503"/>
              <a:ext cx="63" cy="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39" name="Oval 55"/>
            <p:cNvSpPr>
              <a:spLocks noChangeArrowheads="1"/>
            </p:cNvSpPr>
            <p:nvPr/>
          </p:nvSpPr>
          <p:spPr bwMode="auto">
            <a:xfrm>
              <a:off x="3274" y="1450"/>
              <a:ext cx="80" cy="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40" name="Freeform 56"/>
            <p:cNvSpPr>
              <a:spLocks/>
            </p:cNvSpPr>
            <p:nvPr/>
          </p:nvSpPr>
          <p:spPr bwMode="auto">
            <a:xfrm>
              <a:off x="3322" y="1562"/>
              <a:ext cx="85" cy="7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56" y="76"/>
                </a:cxn>
                <a:cxn ang="0">
                  <a:pos x="0" y="48"/>
                </a:cxn>
              </a:cxnLst>
              <a:rect l="0" t="0" r="r" b="b"/>
              <a:pathLst>
                <a:path w="85" h="77">
                  <a:moveTo>
                    <a:pt x="84" y="0"/>
                  </a:moveTo>
                  <a:lnTo>
                    <a:pt x="56" y="76"/>
                  </a:lnTo>
                  <a:lnTo>
                    <a:pt x="0" y="4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83" name="Rectangle 57"/>
            <p:cNvSpPr>
              <a:spLocks noChangeArrowheads="1"/>
            </p:cNvSpPr>
            <p:nvPr/>
          </p:nvSpPr>
          <p:spPr bwMode="auto">
            <a:xfrm>
              <a:off x="3108" y="1417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5642" name="Oval 58"/>
            <p:cNvSpPr>
              <a:spLocks noChangeArrowheads="1"/>
            </p:cNvSpPr>
            <p:nvPr/>
          </p:nvSpPr>
          <p:spPr bwMode="auto">
            <a:xfrm>
              <a:off x="4626" y="2150"/>
              <a:ext cx="379" cy="37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9685" name="Group 59"/>
            <p:cNvGrpSpPr>
              <a:grpSpLocks/>
            </p:cNvGrpSpPr>
            <p:nvPr/>
          </p:nvGrpSpPr>
          <p:grpSpPr bwMode="auto">
            <a:xfrm>
              <a:off x="3490" y="2158"/>
              <a:ext cx="88" cy="141"/>
              <a:chOff x="3008" y="2244"/>
              <a:chExt cx="88" cy="141"/>
            </a:xfrm>
          </p:grpSpPr>
          <p:sp>
            <p:nvSpPr>
              <p:cNvPr id="195644" name="Freeform 60"/>
              <p:cNvSpPr>
                <a:spLocks/>
              </p:cNvSpPr>
              <p:nvPr/>
            </p:nvSpPr>
            <p:spPr bwMode="auto">
              <a:xfrm>
                <a:off x="3020" y="2328"/>
                <a:ext cx="29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6" y="16"/>
                  </a:cxn>
                  <a:cxn ang="0">
                    <a:pos x="0" y="56"/>
                  </a:cxn>
                </a:cxnLst>
                <a:rect l="0" t="0" r="r" b="b"/>
                <a:pathLst>
                  <a:path w="29" h="57">
                    <a:moveTo>
                      <a:pt x="28" y="0"/>
                    </a:moveTo>
                    <a:lnTo>
                      <a:pt x="16" y="1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45" name="Line 61"/>
              <p:cNvSpPr>
                <a:spLocks noChangeShapeType="1"/>
              </p:cNvSpPr>
              <p:nvPr/>
            </p:nvSpPr>
            <p:spPr bwMode="auto">
              <a:xfrm>
                <a:off x="3049" y="2317"/>
                <a:ext cx="47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46" name="Oval 62"/>
              <p:cNvSpPr>
                <a:spLocks noChangeArrowheads="1"/>
              </p:cNvSpPr>
              <p:nvPr/>
            </p:nvSpPr>
            <p:spPr bwMode="auto">
              <a:xfrm>
                <a:off x="3008" y="2244"/>
                <a:ext cx="84" cy="84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5647" name="Freeform 63"/>
            <p:cNvSpPr>
              <a:spLocks/>
            </p:cNvSpPr>
            <p:nvPr/>
          </p:nvSpPr>
          <p:spPr bwMode="auto">
            <a:xfrm>
              <a:off x="3542" y="2230"/>
              <a:ext cx="133" cy="61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32" y="60"/>
                </a:cxn>
                <a:cxn ang="0">
                  <a:pos x="132" y="0"/>
                </a:cxn>
              </a:cxnLst>
              <a:rect l="0" t="0" r="r" b="b"/>
              <a:pathLst>
                <a:path w="133" h="61">
                  <a:moveTo>
                    <a:pt x="0" y="60"/>
                  </a:moveTo>
                  <a:lnTo>
                    <a:pt x="132" y="60"/>
                  </a:lnTo>
                  <a:lnTo>
                    <a:pt x="13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87" name="Rectangle 64"/>
            <p:cNvSpPr>
              <a:spLocks noChangeArrowheads="1"/>
            </p:cNvSpPr>
            <p:nvPr/>
          </p:nvSpPr>
          <p:spPr bwMode="auto">
            <a:xfrm>
              <a:off x="3572" y="1973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5649" name="Line 65"/>
            <p:cNvSpPr>
              <a:spLocks noChangeShapeType="1"/>
            </p:cNvSpPr>
            <p:nvPr/>
          </p:nvSpPr>
          <p:spPr bwMode="auto">
            <a:xfrm flipH="1">
              <a:off x="1815" y="3031"/>
              <a:ext cx="31" cy="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50" name="Line 66"/>
            <p:cNvSpPr>
              <a:spLocks noChangeShapeType="1"/>
            </p:cNvSpPr>
            <p:nvPr/>
          </p:nvSpPr>
          <p:spPr bwMode="auto">
            <a:xfrm>
              <a:off x="1839" y="3031"/>
              <a:ext cx="35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51" name="Oval 67"/>
            <p:cNvSpPr>
              <a:spLocks noChangeArrowheads="1"/>
            </p:cNvSpPr>
            <p:nvPr/>
          </p:nvSpPr>
          <p:spPr bwMode="auto">
            <a:xfrm>
              <a:off x="1810" y="2970"/>
              <a:ext cx="72" cy="72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52" name="Freeform 68"/>
            <p:cNvSpPr>
              <a:spLocks/>
            </p:cNvSpPr>
            <p:nvPr/>
          </p:nvSpPr>
          <p:spPr bwMode="auto">
            <a:xfrm>
              <a:off x="1754" y="3058"/>
              <a:ext cx="85" cy="41"/>
            </a:xfrm>
            <a:custGeom>
              <a:avLst/>
              <a:gdLst/>
              <a:ahLst/>
              <a:cxnLst>
                <a:cxn ang="0">
                  <a:pos x="84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85" h="41">
                  <a:moveTo>
                    <a:pt x="84" y="40"/>
                  </a:move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92" name="Rectangle 69"/>
            <p:cNvSpPr>
              <a:spLocks noChangeArrowheads="1"/>
            </p:cNvSpPr>
            <p:nvPr/>
          </p:nvSpPr>
          <p:spPr bwMode="auto">
            <a:xfrm>
              <a:off x="1885" y="2802"/>
              <a:ext cx="1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>
                  <a:solidFill>
                    <a:schemeClr val="tx2"/>
                  </a:solidFill>
                  <a:effectLst/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95654" name="Line 70"/>
            <p:cNvSpPr>
              <a:spLocks noChangeShapeType="1"/>
            </p:cNvSpPr>
            <p:nvPr/>
          </p:nvSpPr>
          <p:spPr bwMode="auto">
            <a:xfrm>
              <a:off x="4344" y="1941"/>
              <a:ext cx="72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55" name="Line 71"/>
            <p:cNvSpPr>
              <a:spLocks noChangeShapeType="1"/>
            </p:cNvSpPr>
            <p:nvPr/>
          </p:nvSpPr>
          <p:spPr bwMode="auto">
            <a:xfrm flipH="1" flipV="1">
              <a:off x="4118" y="1459"/>
              <a:ext cx="149" cy="4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56" name="Oval 72"/>
            <p:cNvSpPr>
              <a:spLocks noChangeArrowheads="1"/>
            </p:cNvSpPr>
            <p:nvPr/>
          </p:nvSpPr>
          <p:spPr bwMode="auto">
            <a:xfrm>
              <a:off x="1503" y="1484"/>
              <a:ext cx="199" cy="1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57" name="Line 73"/>
            <p:cNvSpPr>
              <a:spLocks noChangeShapeType="1"/>
            </p:cNvSpPr>
            <p:nvPr/>
          </p:nvSpPr>
          <p:spPr bwMode="auto">
            <a:xfrm flipH="1">
              <a:off x="1673" y="3229"/>
              <a:ext cx="27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58" name="Oval 74"/>
            <p:cNvSpPr>
              <a:spLocks noChangeArrowheads="1"/>
            </p:cNvSpPr>
            <p:nvPr/>
          </p:nvSpPr>
          <p:spPr bwMode="auto">
            <a:xfrm>
              <a:off x="1743" y="3092"/>
              <a:ext cx="199" cy="1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59" name="Oval 75"/>
            <p:cNvSpPr>
              <a:spLocks noChangeArrowheads="1"/>
            </p:cNvSpPr>
            <p:nvPr/>
          </p:nvSpPr>
          <p:spPr bwMode="auto">
            <a:xfrm rot="12780000">
              <a:off x="4211" y="2662"/>
              <a:ext cx="106" cy="108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60" name="Oval 76"/>
            <p:cNvSpPr>
              <a:spLocks noChangeArrowheads="1"/>
            </p:cNvSpPr>
            <p:nvPr/>
          </p:nvSpPr>
          <p:spPr bwMode="auto">
            <a:xfrm rot="2040000">
              <a:off x="3025" y="1972"/>
              <a:ext cx="95" cy="107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61" name="Line 77"/>
            <p:cNvSpPr>
              <a:spLocks noChangeShapeType="1"/>
            </p:cNvSpPr>
            <p:nvPr/>
          </p:nvSpPr>
          <p:spPr bwMode="auto">
            <a:xfrm flipH="1" flipV="1">
              <a:off x="2725" y="994"/>
              <a:ext cx="823" cy="4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62" name="Line 78"/>
            <p:cNvSpPr>
              <a:spLocks noChangeShapeType="1"/>
            </p:cNvSpPr>
            <p:nvPr/>
          </p:nvSpPr>
          <p:spPr bwMode="auto">
            <a:xfrm flipH="1">
              <a:off x="1562" y="999"/>
              <a:ext cx="1043" cy="4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63" name="Line 79"/>
            <p:cNvSpPr>
              <a:spLocks noChangeShapeType="1"/>
            </p:cNvSpPr>
            <p:nvPr/>
          </p:nvSpPr>
          <p:spPr bwMode="auto">
            <a:xfrm flipH="1">
              <a:off x="836" y="1557"/>
              <a:ext cx="668" cy="9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64" name="Line 80"/>
            <p:cNvSpPr>
              <a:spLocks noChangeShapeType="1"/>
            </p:cNvSpPr>
            <p:nvPr/>
          </p:nvSpPr>
          <p:spPr bwMode="auto">
            <a:xfrm>
              <a:off x="884" y="2677"/>
              <a:ext cx="912" cy="6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65" name="Line 81"/>
            <p:cNvSpPr>
              <a:spLocks noChangeShapeType="1"/>
            </p:cNvSpPr>
            <p:nvPr/>
          </p:nvSpPr>
          <p:spPr bwMode="auto">
            <a:xfrm flipV="1">
              <a:off x="1936" y="2349"/>
              <a:ext cx="668" cy="8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66" name="Line 82"/>
            <p:cNvSpPr>
              <a:spLocks noChangeShapeType="1"/>
            </p:cNvSpPr>
            <p:nvPr/>
          </p:nvSpPr>
          <p:spPr bwMode="auto">
            <a:xfrm flipH="1">
              <a:off x="3552" y="2529"/>
              <a:ext cx="12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67" name="Line 83"/>
            <p:cNvSpPr>
              <a:spLocks noChangeShapeType="1"/>
            </p:cNvSpPr>
            <p:nvPr/>
          </p:nvSpPr>
          <p:spPr bwMode="auto">
            <a:xfrm flipH="1" flipV="1">
              <a:off x="2636" y="2125"/>
              <a:ext cx="82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68" name="Line 84"/>
            <p:cNvSpPr>
              <a:spLocks noChangeShapeType="1"/>
            </p:cNvSpPr>
            <p:nvPr/>
          </p:nvSpPr>
          <p:spPr bwMode="auto">
            <a:xfrm flipH="1" flipV="1">
              <a:off x="3896" y="1757"/>
              <a:ext cx="952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69" name="Line 85"/>
            <p:cNvSpPr>
              <a:spLocks noChangeShapeType="1"/>
            </p:cNvSpPr>
            <p:nvPr/>
          </p:nvSpPr>
          <p:spPr bwMode="auto">
            <a:xfrm>
              <a:off x="2732" y="1681"/>
              <a:ext cx="108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70" name="AutoShape 86"/>
            <p:cNvSpPr>
              <a:spLocks noChangeArrowheads="1"/>
            </p:cNvSpPr>
            <p:nvPr/>
          </p:nvSpPr>
          <p:spPr bwMode="auto">
            <a:xfrm rot="6027688">
              <a:off x="4275" y="1757"/>
              <a:ext cx="159" cy="203"/>
            </a:xfrm>
            <a:prstGeom prst="flowChartDelay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9710" name="Group 87"/>
            <p:cNvGrpSpPr>
              <a:grpSpLocks/>
            </p:cNvGrpSpPr>
            <p:nvPr/>
          </p:nvGrpSpPr>
          <p:grpSpPr bwMode="auto">
            <a:xfrm rot="-9167261">
              <a:off x="3730" y="1885"/>
              <a:ext cx="88" cy="141"/>
              <a:chOff x="3008" y="2244"/>
              <a:chExt cx="88" cy="141"/>
            </a:xfrm>
          </p:grpSpPr>
          <p:sp>
            <p:nvSpPr>
              <p:cNvPr id="195672" name="Freeform 88"/>
              <p:cNvSpPr>
                <a:spLocks/>
              </p:cNvSpPr>
              <p:nvPr/>
            </p:nvSpPr>
            <p:spPr bwMode="auto">
              <a:xfrm>
                <a:off x="3023" y="2328"/>
                <a:ext cx="29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6" y="16"/>
                  </a:cxn>
                  <a:cxn ang="0">
                    <a:pos x="0" y="56"/>
                  </a:cxn>
                </a:cxnLst>
                <a:rect l="0" t="0" r="r" b="b"/>
                <a:pathLst>
                  <a:path w="29" h="57">
                    <a:moveTo>
                      <a:pt x="28" y="0"/>
                    </a:moveTo>
                    <a:lnTo>
                      <a:pt x="16" y="1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73" name="Line 89"/>
              <p:cNvSpPr>
                <a:spLocks noChangeShapeType="1"/>
              </p:cNvSpPr>
              <p:nvPr/>
            </p:nvSpPr>
            <p:spPr bwMode="auto">
              <a:xfrm>
                <a:off x="3051" y="2317"/>
                <a:ext cx="47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74" name="Oval 90"/>
              <p:cNvSpPr>
                <a:spLocks noChangeArrowheads="1"/>
              </p:cNvSpPr>
              <p:nvPr/>
            </p:nvSpPr>
            <p:spPr bwMode="auto">
              <a:xfrm>
                <a:off x="3009" y="2242"/>
                <a:ext cx="84" cy="84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5675" name="Line 91"/>
            <p:cNvSpPr>
              <a:spLocks noChangeShapeType="1"/>
            </p:cNvSpPr>
            <p:nvPr/>
          </p:nvSpPr>
          <p:spPr bwMode="auto">
            <a:xfrm flipH="1" flipV="1">
              <a:off x="3651" y="1793"/>
              <a:ext cx="117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76" name="Line 92"/>
            <p:cNvSpPr>
              <a:spLocks noChangeShapeType="1"/>
            </p:cNvSpPr>
            <p:nvPr/>
          </p:nvSpPr>
          <p:spPr bwMode="auto">
            <a:xfrm flipH="1">
              <a:off x="3603" y="1793"/>
              <a:ext cx="4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713" name="Text Box 93"/>
            <p:cNvSpPr txBox="1">
              <a:spLocks noChangeArrowheads="1"/>
            </p:cNvSpPr>
            <p:nvPr/>
          </p:nvSpPr>
          <p:spPr bwMode="auto">
            <a:xfrm>
              <a:off x="4001" y="2096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95678" name="Oval 94"/>
            <p:cNvSpPr>
              <a:spLocks noChangeArrowheads="1"/>
            </p:cNvSpPr>
            <p:nvPr/>
          </p:nvSpPr>
          <p:spPr bwMode="auto">
            <a:xfrm>
              <a:off x="3123" y="1977"/>
              <a:ext cx="47" cy="47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79" name="Line 95"/>
            <p:cNvSpPr>
              <a:spLocks noChangeShapeType="1"/>
            </p:cNvSpPr>
            <p:nvPr/>
          </p:nvSpPr>
          <p:spPr bwMode="auto">
            <a:xfrm flipH="1" flipV="1">
              <a:off x="2922" y="1976"/>
              <a:ext cx="102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716" name="Text Box 96"/>
            <p:cNvSpPr txBox="1">
              <a:spLocks noChangeArrowheads="1"/>
            </p:cNvSpPr>
            <p:nvPr/>
          </p:nvSpPr>
          <p:spPr bwMode="auto">
            <a:xfrm>
              <a:off x="3017" y="1709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195681" name="Line 97"/>
            <p:cNvSpPr>
              <a:spLocks noChangeShapeType="1"/>
            </p:cNvSpPr>
            <p:nvPr/>
          </p:nvSpPr>
          <p:spPr bwMode="auto">
            <a:xfrm flipH="1">
              <a:off x="921" y="2426"/>
              <a:ext cx="93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82" name="Line 98"/>
            <p:cNvSpPr>
              <a:spLocks noChangeShapeType="1"/>
            </p:cNvSpPr>
            <p:nvPr/>
          </p:nvSpPr>
          <p:spPr bwMode="auto">
            <a:xfrm flipH="1">
              <a:off x="870" y="2429"/>
              <a:ext cx="141" cy="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83" name="Oval 99"/>
            <p:cNvSpPr>
              <a:spLocks noChangeArrowheads="1"/>
            </p:cNvSpPr>
            <p:nvPr/>
          </p:nvSpPr>
          <p:spPr bwMode="auto">
            <a:xfrm>
              <a:off x="4151" y="2373"/>
              <a:ext cx="44" cy="42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84" name="Oval 100"/>
            <p:cNvSpPr>
              <a:spLocks noChangeArrowheads="1"/>
            </p:cNvSpPr>
            <p:nvPr/>
          </p:nvSpPr>
          <p:spPr bwMode="auto">
            <a:xfrm rot="12780000">
              <a:off x="4046" y="2332"/>
              <a:ext cx="106" cy="108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85" name="Line 101"/>
            <p:cNvSpPr>
              <a:spLocks noChangeShapeType="1"/>
            </p:cNvSpPr>
            <p:nvPr/>
          </p:nvSpPr>
          <p:spPr bwMode="auto">
            <a:xfrm>
              <a:off x="4644" y="2126"/>
              <a:ext cx="162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86" name="Line 102"/>
            <p:cNvSpPr>
              <a:spLocks noChangeShapeType="1"/>
            </p:cNvSpPr>
            <p:nvPr/>
          </p:nvSpPr>
          <p:spPr bwMode="auto">
            <a:xfrm>
              <a:off x="4638" y="2135"/>
              <a:ext cx="90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87" name="Oval 103"/>
            <p:cNvSpPr>
              <a:spLocks noChangeArrowheads="1"/>
            </p:cNvSpPr>
            <p:nvPr/>
          </p:nvSpPr>
          <p:spPr bwMode="auto">
            <a:xfrm rot="7980000">
              <a:off x="1556" y="2879"/>
              <a:ext cx="136" cy="147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88" name="Oval 104"/>
            <p:cNvSpPr>
              <a:spLocks noChangeArrowheads="1"/>
            </p:cNvSpPr>
            <p:nvPr/>
          </p:nvSpPr>
          <p:spPr bwMode="auto">
            <a:xfrm>
              <a:off x="1522" y="2865"/>
              <a:ext cx="44" cy="44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89" name="Line 105"/>
            <p:cNvSpPr>
              <a:spLocks noChangeShapeType="1"/>
            </p:cNvSpPr>
            <p:nvPr/>
          </p:nvSpPr>
          <p:spPr bwMode="auto">
            <a:xfrm flipH="1">
              <a:off x="1506" y="2999"/>
              <a:ext cx="69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726" name="Text Box 106"/>
            <p:cNvSpPr txBox="1">
              <a:spLocks noChangeArrowheads="1"/>
            </p:cNvSpPr>
            <p:nvPr/>
          </p:nvSpPr>
          <p:spPr bwMode="auto">
            <a:xfrm>
              <a:off x="1613" y="2648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95691" name="Oval 107"/>
            <p:cNvSpPr>
              <a:spLocks noChangeArrowheads="1"/>
            </p:cNvSpPr>
            <p:nvPr/>
          </p:nvSpPr>
          <p:spPr bwMode="auto">
            <a:xfrm>
              <a:off x="2409" y="2700"/>
              <a:ext cx="80" cy="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92" name="Line 108"/>
            <p:cNvSpPr>
              <a:spLocks noChangeShapeType="1"/>
            </p:cNvSpPr>
            <p:nvPr/>
          </p:nvSpPr>
          <p:spPr bwMode="auto">
            <a:xfrm flipH="1" flipV="1">
              <a:off x="2382" y="2645"/>
              <a:ext cx="33" cy="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93" name="Line 109"/>
            <p:cNvSpPr>
              <a:spLocks noChangeShapeType="1"/>
            </p:cNvSpPr>
            <p:nvPr/>
          </p:nvSpPr>
          <p:spPr bwMode="auto">
            <a:xfrm flipH="1" flipV="1">
              <a:off x="2334" y="2705"/>
              <a:ext cx="84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730" name="Text Box 110"/>
            <p:cNvSpPr txBox="1">
              <a:spLocks noChangeArrowheads="1"/>
            </p:cNvSpPr>
            <p:nvPr/>
          </p:nvSpPr>
          <p:spPr bwMode="auto">
            <a:xfrm>
              <a:off x="2300" y="2765"/>
              <a:ext cx="2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95695" name="Oval 111"/>
            <p:cNvSpPr>
              <a:spLocks noChangeArrowheads="1"/>
            </p:cNvSpPr>
            <p:nvPr/>
          </p:nvSpPr>
          <p:spPr bwMode="auto">
            <a:xfrm>
              <a:off x="3207" y="2505"/>
              <a:ext cx="80" cy="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96" name="Line 112"/>
            <p:cNvSpPr>
              <a:spLocks noChangeShapeType="1"/>
            </p:cNvSpPr>
            <p:nvPr/>
          </p:nvSpPr>
          <p:spPr bwMode="auto">
            <a:xfrm flipV="1">
              <a:off x="3270" y="2426"/>
              <a:ext cx="6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697" name="Line 113"/>
            <p:cNvSpPr>
              <a:spLocks noChangeShapeType="1"/>
            </p:cNvSpPr>
            <p:nvPr/>
          </p:nvSpPr>
          <p:spPr bwMode="auto">
            <a:xfrm flipV="1">
              <a:off x="3267" y="2459"/>
              <a:ext cx="6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734" name="Text Box 114"/>
            <p:cNvSpPr txBox="1">
              <a:spLocks noChangeArrowheads="1"/>
            </p:cNvSpPr>
            <p:nvPr/>
          </p:nvSpPr>
          <p:spPr bwMode="auto">
            <a:xfrm>
              <a:off x="3131" y="2591"/>
              <a:ext cx="2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10</a:t>
              </a:r>
            </a:p>
          </p:txBody>
        </p:sp>
        <p:grpSp>
          <p:nvGrpSpPr>
            <p:cNvPr id="69735" name="Group 115"/>
            <p:cNvGrpSpPr>
              <a:grpSpLocks/>
            </p:cNvGrpSpPr>
            <p:nvPr/>
          </p:nvGrpSpPr>
          <p:grpSpPr bwMode="auto">
            <a:xfrm>
              <a:off x="3630" y="2531"/>
              <a:ext cx="350" cy="594"/>
              <a:chOff x="3630" y="2531"/>
              <a:chExt cx="350" cy="594"/>
            </a:xfrm>
          </p:grpSpPr>
          <p:sp>
            <p:nvSpPr>
              <p:cNvPr id="195700" name="Rectangle 116"/>
              <p:cNvSpPr>
                <a:spLocks noChangeArrowheads="1"/>
              </p:cNvSpPr>
              <p:nvPr/>
            </p:nvSpPr>
            <p:spPr bwMode="auto">
              <a:xfrm>
                <a:off x="3637" y="2584"/>
                <a:ext cx="136" cy="69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701" name="Freeform 117"/>
              <p:cNvSpPr>
                <a:spLocks/>
              </p:cNvSpPr>
              <p:nvPr/>
            </p:nvSpPr>
            <p:spPr bwMode="auto">
              <a:xfrm>
                <a:off x="3641" y="2541"/>
                <a:ext cx="30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44"/>
                  </a:cxn>
                </a:cxnLst>
                <a:rect l="0" t="0" r="r" b="b"/>
                <a:pathLst>
                  <a:path w="30" h="45">
                    <a:moveTo>
                      <a:pt x="0" y="0"/>
                    </a:moveTo>
                    <a:lnTo>
                      <a:pt x="29" y="44"/>
                    </a:lnTo>
                  </a:path>
                </a:pathLst>
              </a:custGeom>
              <a:solidFill>
                <a:srgbClr val="FF00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702" name="Freeform 118"/>
              <p:cNvSpPr>
                <a:spLocks/>
              </p:cNvSpPr>
              <p:nvPr/>
            </p:nvSpPr>
            <p:spPr bwMode="auto">
              <a:xfrm>
                <a:off x="3701" y="2533"/>
                <a:ext cx="1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"/>
                  </a:cxn>
                </a:cxnLst>
                <a:rect l="0" t="0" r="r" b="b"/>
                <a:pathLst>
                  <a:path w="1" h="52">
                    <a:moveTo>
                      <a:pt x="0" y="0"/>
                    </a:moveTo>
                    <a:lnTo>
                      <a:pt x="0" y="51"/>
                    </a:lnTo>
                  </a:path>
                </a:pathLst>
              </a:custGeom>
              <a:solidFill>
                <a:srgbClr val="FF00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703" name="Freeform 119"/>
              <p:cNvSpPr>
                <a:spLocks/>
              </p:cNvSpPr>
              <p:nvPr/>
            </p:nvSpPr>
            <p:spPr bwMode="auto">
              <a:xfrm>
                <a:off x="3764" y="2531"/>
                <a:ext cx="17" cy="4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6" y="0"/>
                  </a:cxn>
                </a:cxnLst>
                <a:rect l="0" t="0" r="r" b="b"/>
                <a:pathLst>
                  <a:path w="17" h="48">
                    <a:moveTo>
                      <a:pt x="0" y="47"/>
                    </a:moveTo>
                    <a:lnTo>
                      <a:pt x="16" y="0"/>
                    </a:lnTo>
                  </a:path>
                </a:pathLst>
              </a:custGeom>
              <a:solidFill>
                <a:srgbClr val="FF00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704" name="Rectangle 120"/>
              <p:cNvSpPr>
                <a:spLocks noChangeArrowheads="1"/>
              </p:cNvSpPr>
              <p:nvPr/>
            </p:nvSpPr>
            <p:spPr bwMode="auto">
              <a:xfrm rot="16080000">
                <a:off x="3691" y="2651"/>
                <a:ext cx="34" cy="51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705" name="Rectangle 121"/>
              <p:cNvSpPr>
                <a:spLocks noChangeArrowheads="1"/>
              </p:cNvSpPr>
              <p:nvPr/>
            </p:nvSpPr>
            <p:spPr bwMode="auto">
              <a:xfrm rot="16080000">
                <a:off x="3694" y="2811"/>
                <a:ext cx="34" cy="52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706" name="Rectangle 122"/>
              <p:cNvSpPr>
                <a:spLocks noChangeArrowheads="1"/>
              </p:cNvSpPr>
              <p:nvPr/>
            </p:nvSpPr>
            <p:spPr bwMode="auto">
              <a:xfrm>
                <a:off x="3639" y="2861"/>
                <a:ext cx="137" cy="69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707" name="Freeform 123"/>
              <p:cNvSpPr>
                <a:spLocks/>
              </p:cNvSpPr>
              <p:nvPr/>
            </p:nvSpPr>
            <p:spPr bwMode="auto">
              <a:xfrm>
                <a:off x="3674" y="2968"/>
                <a:ext cx="56" cy="81"/>
              </a:xfrm>
              <a:custGeom>
                <a:avLst/>
                <a:gdLst/>
                <a:ahLst/>
                <a:cxnLst>
                  <a:cxn ang="0">
                    <a:pos x="55" y="80"/>
                  </a:cxn>
                  <a:cxn ang="0">
                    <a:pos x="0" y="0"/>
                  </a:cxn>
                </a:cxnLst>
                <a:rect l="0" t="0" r="r" b="b"/>
                <a:pathLst>
                  <a:path w="56" h="81">
                    <a:moveTo>
                      <a:pt x="55" y="8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00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708" name="Freeform 124"/>
              <p:cNvSpPr>
                <a:spLocks/>
              </p:cNvSpPr>
              <p:nvPr/>
            </p:nvSpPr>
            <p:spPr bwMode="auto">
              <a:xfrm>
                <a:off x="3713" y="2936"/>
                <a:ext cx="36" cy="10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29" y="0"/>
                  </a:cxn>
                </a:cxnLst>
                <a:rect l="0" t="0" r="r" b="b"/>
                <a:pathLst>
                  <a:path w="30" h="71">
                    <a:moveTo>
                      <a:pt x="0" y="70"/>
                    </a:moveTo>
                    <a:lnTo>
                      <a:pt x="29" y="0"/>
                    </a:lnTo>
                  </a:path>
                </a:pathLst>
              </a:custGeom>
              <a:solidFill>
                <a:srgbClr val="FF00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709" name="Freeform 125"/>
              <p:cNvSpPr>
                <a:spLocks/>
              </p:cNvSpPr>
              <p:nvPr/>
            </p:nvSpPr>
            <p:spPr bwMode="auto">
              <a:xfrm>
                <a:off x="3630" y="2932"/>
                <a:ext cx="130" cy="43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105" y="29"/>
                  </a:cxn>
                  <a:cxn ang="0">
                    <a:pos x="95" y="1"/>
                  </a:cxn>
                  <a:cxn ang="0">
                    <a:pos x="78" y="33"/>
                  </a:cxn>
                  <a:cxn ang="0">
                    <a:pos x="51" y="2"/>
                  </a:cxn>
                  <a:cxn ang="0">
                    <a:pos x="46" y="34"/>
                  </a:cxn>
                  <a:cxn ang="0">
                    <a:pos x="25" y="4"/>
                  </a:cxn>
                  <a:cxn ang="0">
                    <a:pos x="0" y="42"/>
                  </a:cxn>
                </a:cxnLst>
                <a:rect l="0" t="0" r="r" b="b"/>
                <a:pathLst>
                  <a:path w="130" h="43">
                    <a:moveTo>
                      <a:pt x="129" y="0"/>
                    </a:moveTo>
                    <a:lnTo>
                      <a:pt x="105" y="29"/>
                    </a:lnTo>
                    <a:lnTo>
                      <a:pt x="95" y="1"/>
                    </a:lnTo>
                    <a:lnTo>
                      <a:pt x="78" y="33"/>
                    </a:lnTo>
                    <a:lnTo>
                      <a:pt x="51" y="2"/>
                    </a:lnTo>
                    <a:lnTo>
                      <a:pt x="46" y="34"/>
                    </a:lnTo>
                    <a:lnTo>
                      <a:pt x="25" y="4"/>
                    </a:lnTo>
                    <a:lnTo>
                      <a:pt x="0" y="42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759" name="Rectangle 126"/>
              <p:cNvSpPr>
                <a:spLocks noChangeArrowheads="1"/>
              </p:cNvSpPr>
              <p:nvPr/>
            </p:nvSpPr>
            <p:spPr bwMode="auto">
              <a:xfrm rot="-120000">
                <a:off x="3772" y="2785"/>
                <a:ext cx="208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eaLnBrk="0" hangingPunct="0">
                  <a:spcBef>
                    <a:spcPct val="20000"/>
                  </a:spcBef>
                </a:pPr>
                <a:r>
                  <a:rPr lang="en-US" sz="2000">
                    <a:solidFill>
                      <a:schemeClr val="tx2"/>
                    </a:solidFill>
                    <a:effectLst/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195711" name="Oval 127"/>
              <p:cNvSpPr>
                <a:spLocks noChangeArrowheads="1"/>
              </p:cNvSpPr>
              <p:nvPr/>
            </p:nvSpPr>
            <p:spPr bwMode="auto">
              <a:xfrm>
                <a:off x="3675" y="3046"/>
                <a:ext cx="80" cy="79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712" name="Oval 128"/>
              <p:cNvSpPr>
                <a:spLocks noChangeArrowheads="1"/>
              </p:cNvSpPr>
              <p:nvPr/>
            </p:nvSpPr>
            <p:spPr bwMode="auto">
              <a:xfrm>
                <a:off x="3663" y="2704"/>
                <a:ext cx="100" cy="99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5713" name="Rectangle 129"/>
            <p:cNvSpPr>
              <a:spLocks noChangeArrowheads="1"/>
            </p:cNvSpPr>
            <p:nvPr/>
          </p:nvSpPr>
          <p:spPr bwMode="auto">
            <a:xfrm rot="18683899">
              <a:off x="2056" y="3098"/>
              <a:ext cx="136" cy="69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714" name="Freeform 130"/>
            <p:cNvSpPr>
              <a:spLocks/>
            </p:cNvSpPr>
            <p:nvPr/>
          </p:nvSpPr>
          <p:spPr bwMode="auto">
            <a:xfrm rot="18683899">
              <a:off x="2035" y="3112"/>
              <a:ext cx="30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44"/>
                </a:cxn>
              </a:cxnLst>
              <a:rect l="0" t="0" r="r" b="b"/>
              <a:pathLst>
                <a:path w="30" h="45">
                  <a:moveTo>
                    <a:pt x="0" y="0"/>
                  </a:moveTo>
                  <a:lnTo>
                    <a:pt x="29" y="44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715" name="Freeform 131"/>
            <p:cNvSpPr>
              <a:spLocks/>
            </p:cNvSpPr>
            <p:nvPr/>
          </p:nvSpPr>
          <p:spPr bwMode="auto">
            <a:xfrm rot="18683899">
              <a:off x="2077" y="3070"/>
              <a:ext cx="1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"/>
                </a:cxn>
              </a:cxnLst>
              <a:rect l="0" t="0" r="r" b="b"/>
              <a:pathLst>
                <a:path w="1" h="52">
                  <a:moveTo>
                    <a:pt x="0" y="0"/>
                  </a:moveTo>
                  <a:lnTo>
                    <a:pt x="0" y="51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716" name="Freeform 132"/>
            <p:cNvSpPr>
              <a:spLocks/>
            </p:cNvSpPr>
            <p:nvPr/>
          </p:nvSpPr>
          <p:spPr bwMode="auto">
            <a:xfrm rot="18683899">
              <a:off x="2113" y="3016"/>
              <a:ext cx="17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6" y="0"/>
                </a:cxn>
              </a:cxnLst>
              <a:rect l="0" t="0" r="r" b="b"/>
              <a:pathLst>
                <a:path w="17" h="48">
                  <a:moveTo>
                    <a:pt x="0" y="47"/>
                  </a:moveTo>
                  <a:lnTo>
                    <a:pt x="16" y="0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717" name="Rectangle 133"/>
            <p:cNvSpPr>
              <a:spLocks noChangeArrowheads="1"/>
            </p:cNvSpPr>
            <p:nvPr/>
          </p:nvSpPr>
          <p:spPr bwMode="auto">
            <a:xfrm rot="34763899">
              <a:off x="2152" y="3143"/>
              <a:ext cx="34" cy="5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718" name="Rectangle 134"/>
            <p:cNvSpPr>
              <a:spLocks noChangeArrowheads="1"/>
            </p:cNvSpPr>
            <p:nvPr/>
          </p:nvSpPr>
          <p:spPr bwMode="auto">
            <a:xfrm rot="34763899">
              <a:off x="2274" y="3247"/>
              <a:ext cx="34" cy="52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719" name="Rectangle 135"/>
            <p:cNvSpPr>
              <a:spLocks noChangeArrowheads="1"/>
            </p:cNvSpPr>
            <p:nvPr/>
          </p:nvSpPr>
          <p:spPr bwMode="auto">
            <a:xfrm rot="18683899">
              <a:off x="2264" y="3279"/>
              <a:ext cx="137" cy="69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720" name="Freeform 136"/>
            <p:cNvSpPr>
              <a:spLocks/>
            </p:cNvSpPr>
            <p:nvPr/>
          </p:nvSpPr>
          <p:spPr bwMode="auto">
            <a:xfrm rot="18683899">
              <a:off x="2386" y="3352"/>
              <a:ext cx="56" cy="81"/>
            </a:xfrm>
            <a:custGeom>
              <a:avLst/>
              <a:gdLst/>
              <a:ahLst/>
              <a:cxnLst>
                <a:cxn ang="0">
                  <a:pos x="55" y="80"/>
                </a:cxn>
                <a:cxn ang="0">
                  <a:pos x="0" y="0"/>
                </a:cxn>
              </a:cxnLst>
              <a:rect l="0" t="0" r="r" b="b"/>
              <a:pathLst>
                <a:path w="56" h="81">
                  <a:moveTo>
                    <a:pt x="55" y="80"/>
                  </a:moveTo>
                  <a:lnTo>
                    <a:pt x="0" y="0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721" name="Freeform 137"/>
            <p:cNvSpPr>
              <a:spLocks/>
            </p:cNvSpPr>
            <p:nvPr/>
          </p:nvSpPr>
          <p:spPr bwMode="auto">
            <a:xfrm rot="18683899">
              <a:off x="2413" y="3335"/>
              <a:ext cx="30" cy="71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29" y="0"/>
                </a:cxn>
              </a:cxnLst>
              <a:rect l="0" t="0" r="r" b="b"/>
              <a:pathLst>
                <a:path w="30" h="71">
                  <a:moveTo>
                    <a:pt x="0" y="70"/>
                  </a:moveTo>
                  <a:lnTo>
                    <a:pt x="29" y="0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722" name="Freeform 138"/>
            <p:cNvSpPr>
              <a:spLocks/>
            </p:cNvSpPr>
            <p:nvPr/>
          </p:nvSpPr>
          <p:spPr bwMode="auto">
            <a:xfrm rot="18683899">
              <a:off x="2303" y="3340"/>
              <a:ext cx="130" cy="43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05" y="29"/>
                </a:cxn>
                <a:cxn ang="0">
                  <a:pos x="95" y="1"/>
                </a:cxn>
                <a:cxn ang="0">
                  <a:pos x="78" y="33"/>
                </a:cxn>
                <a:cxn ang="0">
                  <a:pos x="51" y="2"/>
                </a:cxn>
                <a:cxn ang="0">
                  <a:pos x="46" y="34"/>
                </a:cxn>
                <a:cxn ang="0">
                  <a:pos x="25" y="4"/>
                </a:cxn>
                <a:cxn ang="0">
                  <a:pos x="0" y="42"/>
                </a:cxn>
              </a:cxnLst>
              <a:rect l="0" t="0" r="r" b="b"/>
              <a:pathLst>
                <a:path w="130" h="43">
                  <a:moveTo>
                    <a:pt x="129" y="0"/>
                  </a:moveTo>
                  <a:lnTo>
                    <a:pt x="105" y="29"/>
                  </a:lnTo>
                  <a:lnTo>
                    <a:pt x="95" y="1"/>
                  </a:lnTo>
                  <a:lnTo>
                    <a:pt x="78" y="33"/>
                  </a:lnTo>
                  <a:lnTo>
                    <a:pt x="51" y="2"/>
                  </a:lnTo>
                  <a:lnTo>
                    <a:pt x="46" y="34"/>
                  </a:lnTo>
                  <a:lnTo>
                    <a:pt x="25" y="4"/>
                  </a:lnTo>
                  <a:lnTo>
                    <a:pt x="0" y="42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723" name="Oval 139"/>
            <p:cNvSpPr>
              <a:spLocks noChangeArrowheads="1"/>
            </p:cNvSpPr>
            <p:nvPr/>
          </p:nvSpPr>
          <p:spPr bwMode="auto">
            <a:xfrm rot="18683899">
              <a:off x="2441" y="3396"/>
              <a:ext cx="80" cy="79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724" name="Oval 140"/>
            <p:cNvSpPr>
              <a:spLocks noChangeArrowheads="1"/>
            </p:cNvSpPr>
            <p:nvPr/>
          </p:nvSpPr>
          <p:spPr bwMode="auto">
            <a:xfrm rot="18683899">
              <a:off x="2180" y="3167"/>
              <a:ext cx="100" cy="99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748" name="Text Box 141"/>
            <p:cNvSpPr txBox="1">
              <a:spLocks noChangeArrowheads="1"/>
            </p:cNvSpPr>
            <p:nvPr/>
          </p:nvSpPr>
          <p:spPr bwMode="auto">
            <a:xfrm>
              <a:off x="2435" y="3176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  <a:effectLst/>
                  <a:latin typeface="Times New Roman" pitchFamily="18" charset="0"/>
                </a:rPr>
                <a:t>4</a:t>
              </a:r>
            </a:p>
          </p:txBody>
        </p:sp>
      </p:grpSp>
    </p:spTree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46464558-820C-4C6E-B0F8-7A391676B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6457950" cy="9715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Some Relevant TAPPI TIPs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722E4E-2FE0-7F47-96B2-8568A61B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69153"/>
            <a:ext cx="7670181" cy="3788697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0404-27, Press Fabric Dewatering and Conditioning – Suction Box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Uhle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Box) Design and Vacuum Requirements</a:t>
            </a:r>
          </a:p>
          <a:p>
            <a:r>
              <a:rPr lang="en-US" sz="2000" dirty="0"/>
              <a:t>0404-51, Paper Machine Clothing Cleaning and Conditioning for Recycled Fiber Use</a:t>
            </a:r>
          </a:p>
          <a:p>
            <a:r>
              <a:rPr lang="en-US" sz="2000" dirty="0"/>
              <a:t>0404-52, Press Section Optimization</a:t>
            </a:r>
          </a:p>
          <a:p>
            <a:r>
              <a:rPr lang="en-US" sz="2000" dirty="0"/>
              <a:t>0404-57, Troubleshooting Cross-Machine Direction Moisture Profile Problems</a:t>
            </a:r>
          </a:p>
          <a:p>
            <a:r>
              <a:rPr lang="en-US" sz="2000" dirty="0"/>
              <a:t>0404-61, Paper Machine Shower Recommendations</a:t>
            </a:r>
          </a:p>
          <a:p>
            <a:r>
              <a:rPr lang="en-US" sz="2000" dirty="0"/>
              <a:t>0404-67, Paper Machine Doctor Recommendations</a:t>
            </a:r>
          </a:p>
          <a:p>
            <a:r>
              <a:rPr lang="en-US" sz="2000" dirty="0"/>
              <a:t>0502-22, Paper Machine Water Efficiency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83C9-8A88-9848-A289-4428ED19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E6D47-3BF4-5BD3-4CA4-DB87FA7A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Fan Showers – Even Distribution</a:t>
            </a:r>
          </a:p>
          <a:p>
            <a:pPr lvl="1"/>
            <a:r>
              <a:rPr lang="en-US" dirty="0"/>
              <a:t>Overlap nozzles, consider oscillating critical showers</a:t>
            </a:r>
          </a:p>
          <a:p>
            <a:pPr lvl="1"/>
            <a:r>
              <a:rPr lang="en-US" dirty="0"/>
              <a:t>Double or triple coverage nozzle spacing is best</a:t>
            </a:r>
          </a:p>
          <a:p>
            <a:pPr lvl="1"/>
            <a:r>
              <a:rPr lang="en-US" dirty="0"/>
              <a:t>Flooded Nip</a:t>
            </a:r>
          </a:p>
          <a:p>
            <a:pPr lvl="2"/>
            <a:r>
              <a:rPr lang="en-US" dirty="0"/>
              <a:t>Running Void Volume for knock off</a:t>
            </a:r>
          </a:p>
          <a:p>
            <a:pPr lvl="2"/>
            <a:r>
              <a:rPr lang="en-US" dirty="0"/>
              <a:t>Some volume less than RVV for some cleaning</a:t>
            </a:r>
          </a:p>
          <a:p>
            <a:pPr lvl="2"/>
            <a:r>
              <a:rPr lang="en-US" dirty="0"/>
              <a:t>For felts: RVV – other shower volume</a:t>
            </a:r>
          </a:p>
          <a:p>
            <a:r>
              <a:rPr lang="en-US" dirty="0"/>
              <a:t>Needle Jets – Power Application</a:t>
            </a:r>
          </a:p>
          <a:p>
            <a:pPr lvl="1"/>
            <a:r>
              <a:rPr lang="en-US" dirty="0"/>
              <a:t>Use 6 inch stand-off on sheet side, 4 inches or less on inside</a:t>
            </a:r>
          </a:p>
          <a:p>
            <a:pPr lvl="1"/>
            <a:r>
              <a:rPr lang="en-US" dirty="0"/>
              <a:t>Use pressure as low as possible (400 psi max forming, 250 psi max felts)</a:t>
            </a:r>
          </a:p>
          <a:p>
            <a:pPr lvl="1"/>
            <a:r>
              <a:rPr lang="en-US" dirty="0"/>
              <a:t>Oscillate evenly @ twice nozzle spacing, 1 </a:t>
            </a:r>
            <a:r>
              <a:rPr lang="en-US" dirty="0" err="1"/>
              <a:t>noz</a:t>
            </a:r>
            <a:r>
              <a:rPr lang="en-US" dirty="0"/>
              <a:t>. diameter/fabric revolution</a:t>
            </a:r>
          </a:p>
          <a:p>
            <a:pPr lvl="1"/>
            <a:r>
              <a:rPr lang="en-US" dirty="0"/>
              <a:t>”Chisel” angle, 15</a:t>
            </a:r>
            <a:r>
              <a:rPr lang="en-US" baseline="30000" dirty="0"/>
              <a:t>0</a:t>
            </a:r>
            <a:r>
              <a:rPr lang="en-US" dirty="0"/>
              <a:t> into fabric on sheet side showers</a:t>
            </a:r>
          </a:p>
          <a:p>
            <a:pPr lvl="1"/>
            <a:r>
              <a:rPr lang="en-US" dirty="0"/>
              <a:t>Perpendicular or 15</a:t>
            </a:r>
            <a:r>
              <a:rPr lang="en-US" baseline="30000" dirty="0"/>
              <a:t>0</a:t>
            </a:r>
            <a:r>
              <a:rPr lang="en-US" dirty="0"/>
              <a:t> chasing angle for inside showers</a:t>
            </a:r>
          </a:p>
          <a:p>
            <a:r>
              <a:rPr lang="en-US" dirty="0"/>
              <a:t>Change nozzles to maintain good patterns (rule of thumb, once/year)</a:t>
            </a:r>
          </a:p>
          <a:p>
            <a:r>
              <a:rPr lang="en-US" dirty="0"/>
              <a:t>Basic fabric cleaning strategy: move contaminants out of fabric (flush), and then off (needle jets, wash rolls) in direction from which they came</a:t>
            </a:r>
          </a:p>
          <a:p>
            <a:r>
              <a:rPr lang="en-US" dirty="0" err="1"/>
              <a:t>Uhle</a:t>
            </a:r>
            <a:r>
              <a:rPr lang="en-US" dirty="0"/>
              <a:t> Boxes – Dewater and clean felts</a:t>
            </a:r>
          </a:p>
          <a:p>
            <a:pPr lvl="1"/>
            <a:r>
              <a:rPr lang="en-US" dirty="0"/>
              <a:t>Between 2 – 4 </a:t>
            </a:r>
            <a:r>
              <a:rPr lang="en-US" dirty="0" err="1"/>
              <a:t>ms</a:t>
            </a:r>
            <a:r>
              <a:rPr lang="en-US" dirty="0"/>
              <a:t> dwell</a:t>
            </a:r>
          </a:p>
          <a:p>
            <a:pPr lvl="1"/>
            <a:r>
              <a:rPr lang="en-US" dirty="0"/>
              <a:t>15 inHg (or a little more) for broken-in felts</a:t>
            </a:r>
          </a:p>
        </p:txBody>
      </p:sp>
    </p:spTree>
    <p:extLst>
      <p:ext uri="{BB962C8B-B14F-4D97-AF65-F5344CB8AC3E}">
        <p14:creationId xmlns:p14="http://schemas.microsoft.com/office/powerpoint/2010/main" val="16285781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6667F867-7CCB-110D-ECC8-2670592B60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953000"/>
            <a:ext cx="8650288" cy="1408113"/>
          </a:xfrm>
        </p:spPr>
        <p:txBody>
          <a:bodyPr/>
          <a:lstStyle/>
          <a:p>
            <a:pPr algn="ctr" eaLnBrk="1" hangingPunct="1">
              <a:spcBef>
                <a:spcPct val="10000"/>
              </a:spcBef>
              <a:buClr>
                <a:schemeClr val="tx2"/>
              </a:buClr>
              <a:buSzPct val="80000"/>
              <a:buFontTx/>
              <a:buNone/>
            </a:pPr>
            <a:r>
              <a:rPr lang="en-US" altLang="en-US" b="1"/>
              <a:t> </a:t>
            </a:r>
            <a:endParaRPr lang="en-US" altLang="en-US" sz="2600" i="1"/>
          </a:p>
        </p:txBody>
      </p:sp>
      <p:sp>
        <p:nvSpPr>
          <p:cNvPr id="7171" name="Text Box 7">
            <a:extLst>
              <a:ext uri="{FF2B5EF4-FFF2-40B4-BE49-F238E27FC236}">
                <a16:creationId xmlns:a16="http://schemas.microsoft.com/office/drawing/2014/main" id="{8D653254-AE1F-C0EC-DAA5-D0AA428CB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00400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ahoma" panose="020B0604030504040204" pitchFamily="34" charset="0"/>
            </a:endParaRPr>
          </a:p>
        </p:txBody>
      </p:sp>
      <p:sp>
        <p:nvSpPr>
          <p:cNvPr id="7172" name="Text Box 10">
            <a:extLst>
              <a:ext uri="{FF2B5EF4-FFF2-40B4-BE49-F238E27FC236}">
                <a16:creationId xmlns:a16="http://schemas.microsoft.com/office/drawing/2014/main" id="{68D180DA-96D9-813B-88BA-F14B8C650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47800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ahoma" panose="020B0604030504040204" pitchFamily="34" charset="0"/>
              </a:rPr>
              <a:t>Thank you</a:t>
            </a:r>
          </a:p>
        </p:txBody>
      </p:sp>
      <p:sp>
        <p:nvSpPr>
          <p:cNvPr id="7173" name="Text Box 3">
            <a:extLst>
              <a:ext uri="{FF2B5EF4-FFF2-40B4-BE49-F238E27FC236}">
                <a16:creationId xmlns:a16="http://schemas.microsoft.com/office/drawing/2014/main" id="{43916C52-EBC5-D47A-7B9D-EC3391F07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95600"/>
            <a:ext cx="3962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ahoma" panose="020B0604030504040204" pitchFamily="34" charset="0"/>
              </a:rPr>
              <a:t>John Neun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ahoma" panose="020B0604030504040204" pitchFamily="34" charset="0"/>
              </a:rPr>
              <a:t>john.neun@gmail.com</a:t>
            </a:r>
            <a:endParaRPr lang="en-US" altLang="en-US" sz="2400" b="1" dirty="0">
              <a:latin typeface="Tahoma" panose="020B0604030504040204" pitchFamily="34" charset="0"/>
            </a:endParaRPr>
          </a:p>
        </p:txBody>
      </p:sp>
      <p:pic>
        <p:nvPicPr>
          <p:cNvPr id="7174" name="Picture 10">
            <a:extLst>
              <a:ext uri="{FF2B5EF4-FFF2-40B4-BE49-F238E27FC236}">
                <a16:creationId xmlns:a16="http://schemas.microsoft.com/office/drawing/2014/main" id="{426ACC8A-BC68-14BE-3225-AF30A6565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025"/>
            <a:ext cx="23701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9205D57-0A05-C1C2-D00E-279C7CED3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953000"/>
            <a:ext cx="48895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411163"/>
            <a:ext cx="7494587" cy="606425"/>
          </a:xfrm>
          <a:noFill/>
        </p:spPr>
        <p:txBody>
          <a:bodyPr lIns="71438" tIns="28575" rIns="71438" bIns="28575" anchor="t">
            <a:spAutoFit/>
          </a:bodyPr>
          <a:lstStyle/>
          <a:p>
            <a:pPr eaLnBrk="1" hangingPunct="1"/>
            <a:r>
              <a:rPr lang="en-US"/>
              <a:t>Nozzle Flow Distribution Tester</a:t>
            </a:r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 flipH="1" flipV="1">
            <a:off x="-6350" y="-6350"/>
            <a:ext cx="381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8244" name="Line 4"/>
          <p:cNvSpPr>
            <a:spLocks noChangeShapeType="1"/>
          </p:cNvSpPr>
          <p:nvPr/>
        </p:nvSpPr>
        <p:spPr bwMode="auto">
          <a:xfrm flipH="1" flipV="1">
            <a:off x="-6350" y="-6350"/>
            <a:ext cx="381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2257425" y="2116138"/>
            <a:ext cx="5010150" cy="2744787"/>
            <a:chOff x="1576" y="1652"/>
            <a:chExt cx="3156" cy="1729"/>
          </a:xfrm>
        </p:grpSpPr>
        <p:sp>
          <p:nvSpPr>
            <p:cNvPr id="138246" name="Freeform 6"/>
            <p:cNvSpPr>
              <a:spLocks/>
            </p:cNvSpPr>
            <p:nvPr/>
          </p:nvSpPr>
          <p:spPr bwMode="auto">
            <a:xfrm>
              <a:off x="1576" y="1660"/>
              <a:ext cx="2081" cy="225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312" y="224"/>
                </a:cxn>
                <a:cxn ang="0">
                  <a:pos x="2080" y="0"/>
                </a:cxn>
                <a:cxn ang="0">
                  <a:pos x="1152" y="0"/>
                </a:cxn>
                <a:cxn ang="0">
                  <a:pos x="0" y="224"/>
                </a:cxn>
              </a:cxnLst>
              <a:rect l="0" t="0" r="r" b="b"/>
              <a:pathLst>
                <a:path w="2081" h="225">
                  <a:moveTo>
                    <a:pt x="0" y="224"/>
                  </a:moveTo>
                  <a:lnTo>
                    <a:pt x="1312" y="224"/>
                  </a:lnTo>
                  <a:lnTo>
                    <a:pt x="2080" y="0"/>
                  </a:lnTo>
                  <a:lnTo>
                    <a:pt x="1152" y="0"/>
                  </a:lnTo>
                  <a:lnTo>
                    <a:pt x="0" y="224"/>
                  </a:lnTo>
                </a:path>
              </a:pathLst>
            </a:custGeom>
            <a:solidFill>
              <a:srgbClr val="676767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47" name="Rectangle 7" descr="50%"/>
            <p:cNvSpPr>
              <a:spLocks noChangeArrowheads="1"/>
            </p:cNvSpPr>
            <p:nvPr/>
          </p:nvSpPr>
          <p:spPr bwMode="auto">
            <a:xfrm>
              <a:off x="1576" y="1884"/>
              <a:ext cx="1304" cy="1488"/>
            </a:xfrm>
            <a:prstGeom prst="rect">
              <a:avLst/>
            </a:prstGeom>
            <a:pattFill prst="pct50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344" name="Group 8"/>
            <p:cNvGrpSpPr>
              <a:grpSpLocks/>
            </p:cNvGrpSpPr>
            <p:nvPr/>
          </p:nvGrpSpPr>
          <p:grpSpPr bwMode="auto">
            <a:xfrm>
              <a:off x="2888" y="1652"/>
              <a:ext cx="769" cy="1721"/>
              <a:chOff x="2888" y="1652"/>
              <a:chExt cx="769" cy="1721"/>
            </a:xfrm>
          </p:grpSpPr>
          <p:sp>
            <p:nvSpPr>
              <p:cNvPr id="138249" name="Freeform 9" descr="50%"/>
              <p:cNvSpPr>
                <a:spLocks/>
              </p:cNvSpPr>
              <p:nvPr/>
            </p:nvSpPr>
            <p:spPr bwMode="auto">
              <a:xfrm>
                <a:off x="2888" y="1860"/>
                <a:ext cx="65" cy="1513"/>
              </a:xfrm>
              <a:custGeom>
                <a:avLst/>
                <a:gdLst/>
                <a:ahLst/>
                <a:cxnLst>
                  <a:cxn ang="0">
                    <a:pos x="0" y="1512"/>
                  </a:cxn>
                  <a:cxn ang="0">
                    <a:pos x="64" y="1480"/>
                  </a:cxn>
                  <a:cxn ang="0">
                    <a:pos x="64" y="0"/>
                  </a:cxn>
                  <a:cxn ang="0">
                    <a:pos x="0" y="24"/>
                  </a:cxn>
                  <a:cxn ang="0">
                    <a:pos x="0" y="1512"/>
                  </a:cxn>
                </a:cxnLst>
                <a:rect l="0" t="0" r="r" b="b"/>
                <a:pathLst>
                  <a:path w="65" h="1513">
                    <a:moveTo>
                      <a:pt x="0" y="1512"/>
                    </a:moveTo>
                    <a:lnTo>
                      <a:pt x="64" y="1480"/>
                    </a:lnTo>
                    <a:lnTo>
                      <a:pt x="64" y="0"/>
                    </a:lnTo>
                    <a:lnTo>
                      <a:pt x="0" y="24"/>
                    </a:lnTo>
                    <a:lnTo>
                      <a:pt x="0" y="1512"/>
                    </a:lnTo>
                  </a:path>
                </a:pathLst>
              </a:cu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50" name="Freeform 10" descr="50%"/>
              <p:cNvSpPr>
                <a:spLocks/>
              </p:cNvSpPr>
              <p:nvPr/>
            </p:nvSpPr>
            <p:spPr bwMode="auto">
              <a:xfrm>
                <a:off x="2952" y="1836"/>
                <a:ext cx="65" cy="1505"/>
              </a:xfrm>
              <a:custGeom>
                <a:avLst/>
                <a:gdLst/>
                <a:ahLst/>
                <a:cxnLst>
                  <a:cxn ang="0">
                    <a:pos x="0" y="1504"/>
                  </a:cxn>
                  <a:cxn ang="0">
                    <a:pos x="64" y="1464"/>
                  </a:cxn>
                  <a:cxn ang="0">
                    <a:pos x="64" y="0"/>
                  </a:cxn>
                  <a:cxn ang="0">
                    <a:pos x="0" y="24"/>
                  </a:cxn>
                  <a:cxn ang="0">
                    <a:pos x="0" y="1504"/>
                  </a:cxn>
                </a:cxnLst>
                <a:rect l="0" t="0" r="r" b="b"/>
                <a:pathLst>
                  <a:path w="65" h="1505">
                    <a:moveTo>
                      <a:pt x="0" y="1504"/>
                    </a:moveTo>
                    <a:lnTo>
                      <a:pt x="64" y="1464"/>
                    </a:lnTo>
                    <a:lnTo>
                      <a:pt x="64" y="0"/>
                    </a:lnTo>
                    <a:lnTo>
                      <a:pt x="0" y="24"/>
                    </a:lnTo>
                    <a:lnTo>
                      <a:pt x="0" y="1504"/>
                    </a:lnTo>
                  </a:path>
                </a:pathLst>
              </a:cu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51" name="Freeform 11" descr="50%"/>
              <p:cNvSpPr>
                <a:spLocks/>
              </p:cNvSpPr>
              <p:nvPr/>
            </p:nvSpPr>
            <p:spPr bwMode="auto">
              <a:xfrm>
                <a:off x="3016" y="1812"/>
                <a:ext cx="65" cy="1489"/>
              </a:xfrm>
              <a:custGeom>
                <a:avLst/>
                <a:gdLst/>
                <a:ahLst/>
                <a:cxnLst>
                  <a:cxn ang="0">
                    <a:pos x="0" y="1488"/>
                  </a:cxn>
                  <a:cxn ang="0">
                    <a:pos x="64" y="1448"/>
                  </a:cxn>
                  <a:cxn ang="0">
                    <a:pos x="64" y="0"/>
                  </a:cxn>
                  <a:cxn ang="0">
                    <a:pos x="0" y="24"/>
                  </a:cxn>
                  <a:cxn ang="0">
                    <a:pos x="0" y="1488"/>
                  </a:cxn>
                </a:cxnLst>
                <a:rect l="0" t="0" r="r" b="b"/>
                <a:pathLst>
                  <a:path w="65" h="1489">
                    <a:moveTo>
                      <a:pt x="0" y="1488"/>
                    </a:moveTo>
                    <a:lnTo>
                      <a:pt x="64" y="1448"/>
                    </a:lnTo>
                    <a:lnTo>
                      <a:pt x="64" y="0"/>
                    </a:lnTo>
                    <a:lnTo>
                      <a:pt x="0" y="24"/>
                    </a:lnTo>
                    <a:lnTo>
                      <a:pt x="0" y="1488"/>
                    </a:lnTo>
                  </a:path>
                </a:pathLst>
              </a:cu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52" name="Freeform 12" descr="50%"/>
              <p:cNvSpPr>
                <a:spLocks/>
              </p:cNvSpPr>
              <p:nvPr/>
            </p:nvSpPr>
            <p:spPr bwMode="auto">
              <a:xfrm>
                <a:off x="3080" y="1796"/>
                <a:ext cx="65" cy="1465"/>
              </a:xfrm>
              <a:custGeom>
                <a:avLst/>
                <a:gdLst/>
                <a:ahLst/>
                <a:cxnLst>
                  <a:cxn ang="0">
                    <a:pos x="0" y="1464"/>
                  </a:cxn>
                  <a:cxn ang="0">
                    <a:pos x="64" y="1432"/>
                  </a:cxn>
                  <a:cxn ang="0">
                    <a:pos x="64" y="0"/>
                  </a:cxn>
                  <a:cxn ang="0">
                    <a:pos x="0" y="24"/>
                  </a:cxn>
                  <a:cxn ang="0">
                    <a:pos x="0" y="1464"/>
                  </a:cxn>
                </a:cxnLst>
                <a:rect l="0" t="0" r="r" b="b"/>
                <a:pathLst>
                  <a:path w="65" h="1465">
                    <a:moveTo>
                      <a:pt x="0" y="1464"/>
                    </a:moveTo>
                    <a:lnTo>
                      <a:pt x="64" y="1432"/>
                    </a:lnTo>
                    <a:lnTo>
                      <a:pt x="64" y="0"/>
                    </a:lnTo>
                    <a:lnTo>
                      <a:pt x="0" y="24"/>
                    </a:lnTo>
                    <a:lnTo>
                      <a:pt x="0" y="1464"/>
                    </a:lnTo>
                  </a:path>
                </a:pathLst>
              </a:cu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53" name="Freeform 13" descr="50%"/>
              <p:cNvSpPr>
                <a:spLocks/>
              </p:cNvSpPr>
              <p:nvPr/>
            </p:nvSpPr>
            <p:spPr bwMode="auto">
              <a:xfrm>
                <a:off x="3144" y="1780"/>
                <a:ext cx="65" cy="1441"/>
              </a:xfrm>
              <a:custGeom>
                <a:avLst/>
                <a:gdLst/>
                <a:ahLst/>
                <a:cxnLst>
                  <a:cxn ang="0">
                    <a:pos x="0" y="1440"/>
                  </a:cxn>
                  <a:cxn ang="0">
                    <a:pos x="64" y="1416"/>
                  </a:cxn>
                  <a:cxn ang="0">
                    <a:pos x="64" y="0"/>
                  </a:cxn>
                  <a:cxn ang="0">
                    <a:pos x="0" y="24"/>
                  </a:cxn>
                  <a:cxn ang="0">
                    <a:pos x="0" y="1440"/>
                  </a:cxn>
                </a:cxnLst>
                <a:rect l="0" t="0" r="r" b="b"/>
                <a:pathLst>
                  <a:path w="65" h="1441">
                    <a:moveTo>
                      <a:pt x="0" y="1440"/>
                    </a:moveTo>
                    <a:lnTo>
                      <a:pt x="64" y="1416"/>
                    </a:lnTo>
                    <a:lnTo>
                      <a:pt x="64" y="0"/>
                    </a:lnTo>
                    <a:lnTo>
                      <a:pt x="0" y="24"/>
                    </a:lnTo>
                    <a:lnTo>
                      <a:pt x="0" y="1440"/>
                    </a:lnTo>
                  </a:path>
                </a:pathLst>
              </a:cu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54" name="Freeform 14" descr="50%"/>
              <p:cNvSpPr>
                <a:spLocks/>
              </p:cNvSpPr>
              <p:nvPr/>
            </p:nvSpPr>
            <p:spPr bwMode="auto">
              <a:xfrm>
                <a:off x="3208" y="1764"/>
                <a:ext cx="65" cy="1425"/>
              </a:xfrm>
              <a:custGeom>
                <a:avLst/>
                <a:gdLst/>
                <a:ahLst/>
                <a:cxnLst>
                  <a:cxn ang="0">
                    <a:pos x="0" y="1424"/>
                  </a:cxn>
                  <a:cxn ang="0">
                    <a:pos x="64" y="1392"/>
                  </a:cxn>
                  <a:cxn ang="0">
                    <a:pos x="64" y="0"/>
                  </a:cxn>
                  <a:cxn ang="0">
                    <a:pos x="0" y="24"/>
                  </a:cxn>
                  <a:cxn ang="0">
                    <a:pos x="0" y="1424"/>
                  </a:cxn>
                </a:cxnLst>
                <a:rect l="0" t="0" r="r" b="b"/>
                <a:pathLst>
                  <a:path w="65" h="1425">
                    <a:moveTo>
                      <a:pt x="0" y="1424"/>
                    </a:moveTo>
                    <a:lnTo>
                      <a:pt x="64" y="1392"/>
                    </a:lnTo>
                    <a:lnTo>
                      <a:pt x="64" y="0"/>
                    </a:lnTo>
                    <a:lnTo>
                      <a:pt x="0" y="24"/>
                    </a:lnTo>
                    <a:lnTo>
                      <a:pt x="0" y="1424"/>
                    </a:lnTo>
                  </a:path>
                </a:pathLst>
              </a:cu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55" name="Freeform 15" descr="50%"/>
              <p:cNvSpPr>
                <a:spLocks/>
              </p:cNvSpPr>
              <p:nvPr/>
            </p:nvSpPr>
            <p:spPr bwMode="auto">
              <a:xfrm>
                <a:off x="3272" y="1740"/>
                <a:ext cx="65" cy="1409"/>
              </a:xfrm>
              <a:custGeom>
                <a:avLst/>
                <a:gdLst/>
                <a:ahLst/>
                <a:cxnLst>
                  <a:cxn ang="0">
                    <a:pos x="0" y="1408"/>
                  </a:cxn>
                  <a:cxn ang="0">
                    <a:pos x="64" y="1376"/>
                  </a:cxn>
                  <a:cxn ang="0">
                    <a:pos x="64" y="0"/>
                  </a:cxn>
                  <a:cxn ang="0">
                    <a:pos x="0" y="24"/>
                  </a:cxn>
                  <a:cxn ang="0">
                    <a:pos x="0" y="1408"/>
                  </a:cxn>
                </a:cxnLst>
                <a:rect l="0" t="0" r="r" b="b"/>
                <a:pathLst>
                  <a:path w="65" h="1409">
                    <a:moveTo>
                      <a:pt x="0" y="1408"/>
                    </a:moveTo>
                    <a:lnTo>
                      <a:pt x="64" y="1376"/>
                    </a:lnTo>
                    <a:lnTo>
                      <a:pt x="64" y="0"/>
                    </a:lnTo>
                    <a:lnTo>
                      <a:pt x="0" y="24"/>
                    </a:lnTo>
                    <a:lnTo>
                      <a:pt x="0" y="1408"/>
                    </a:lnTo>
                  </a:path>
                </a:pathLst>
              </a:cu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56" name="Freeform 16" descr="50%"/>
              <p:cNvSpPr>
                <a:spLocks/>
              </p:cNvSpPr>
              <p:nvPr/>
            </p:nvSpPr>
            <p:spPr bwMode="auto">
              <a:xfrm>
                <a:off x="3336" y="1724"/>
                <a:ext cx="65" cy="1393"/>
              </a:xfrm>
              <a:custGeom>
                <a:avLst/>
                <a:gdLst/>
                <a:ahLst/>
                <a:cxnLst>
                  <a:cxn ang="0">
                    <a:pos x="0" y="1392"/>
                  </a:cxn>
                  <a:cxn ang="0">
                    <a:pos x="64" y="1352"/>
                  </a:cxn>
                  <a:cxn ang="0">
                    <a:pos x="64" y="0"/>
                  </a:cxn>
                  <a:cxn ang="0">
                    <a:pos x="0" y="24"/>
                  </a:cxn>
                  <a:cxn ang="0">
                    <a:pos x="0" y="1392"/>
                  </a:cxn>
                </a:cxnLst>
                <a:rect l="0" t="0" r="r" b="b"/>
                <a:pathLst>
                  <a:path w="65" h="1393">
                    <a:moveTo>
                      <a:pt x="0" y="1392"/>
                    </a:moveTo>
                    <a:lnTo>
                      <a:pt x="64" y="1352"/>
                    </a:lnTo>
                    <a:lnTo>
                      <a:pt x="64" y="0"/>
                    </a:lnTo>
                    <a:lnTo>
                      <a:pt x="0" y="24"/>
                    </a:lnTo>
                    <a:lnTo>
                      <a:pt x="0" y="1392"/>
                    </a:lnTo>
                  </a:path>
                </a:pathLst>
              </a:cu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57" name="Freeform 17" descr="50%"/>
              <p:cNvSpPr>
                <a:spLocks/>
              </p:cNvSpPr>
              <p:nvPr/>
            </p:nvSpPr>
            <p:spPr bwMode="auto">
              <a:xfrm>
                <a:off x="3400" y="1708"/>
                <a:ext cx="65" cy="1369"/>
              </a:xfrm>
              <a:custGeom>
                <a:avLst/>
                <a:gdLst/>
                <a:ahLst/>
                <a:cxnLst>
                  <a:cxn ang="0">
                    <a:pos x="0" y="1368"/>
                  </a:cxn>
                  <a:cxn ang="0">
                    <a:pos x="64" y="1344"/>
                  </a:cxn>
                  <a:cxn ang="0">
                    <a:pos x="64" y="0"/>
                  </a:cxn>
                  <a:cxn ang="0">
                    <a:pos x="0" y="24"/>
                  </a:cxn>
                  <a:cxn ang="0">
                    <a:pos x="0" y="1368"/>
                  </a:cxn>
                </a:cxnLst>
                <a:rect l="0" t="0" r="r" b="b"/>
                <a:pathLst>
                  <a:path w="65" h="1369">
                    <a:moveTo>
                      <a:pt x="0" y="1368"/>
                    </a:moveTo>
                    <a:lnTo>
                      <a:pt x="64" y="1344"/>
                    </a:lnTo>
                    <a:lnTo>
                      <a:pt x="64" y="0"/>
                    </a:lnTo>
                    <a:lnTo>
                      <a:pt x="0" y="24"/>
                    </a:lnTo>
                    <a:lnTo>
                      <a:pt x="0" y="1368"/>
                    </a:lnTo>
                  </a:path>
                </a:pathLst>
              </a:cu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58" name="Freeform 18" descr="50%"/>
              <p:cNvSpPr>
                <a:spLocks/>
              </p:cNvSpPr>
              <p:nvPr/>
            </p:nvSpPr>
            <p:spPr bwMode="auto">
              <a:xfrm>
                <a:off x="3464" y="1684"/>
                <a:ext cx="65" cy="1353"/>
              </a:xfrm>
              <a:custGeom>
                <a:avLst/>
                <a:gdLst/>
                <a:ahLst/>
                <a:cxnLst>
                  <a:cxn ang="0">
                    <a:pos x="0" y="1352"/>
                  </a:cxn>
                  <a:cxn ang="0">
                    <a:pos x="64" y="1328"/>
                  </a:cxn>
                  <a:cxn ang="0">
                    <a:pos x="64" y="0"/>
                  </a:cxn>
                  <a:cxn ang="0">
                    <a:pos x="0" y="24"/>
                  </a:cxn>
                  <a:cxn ang="0">
                    <a:pos x="0" y="1352"/>
                  </a:cxn>
                </a:cxnLst>
                <a:rect l="0" t="0" r="r" b="b"/>
                <a:pathLst>
                  <a:path w="65" h="1353">
                    <a:moveTo>
                      <a:pt x="0" y="1352"/>
                    </a:moveTo>
                    <a:lnTo>
                      <a:pt x="64" y="1328"/>
                    </a:lnTo>
                    <a:lnTo>
                      <a:pt x="64" y="0"/>
                    </a:lnTo>
                    <a:lnTo>
                      <a:pt x="0" y="24"/>
                    </a:lnTo>
                    <a:lnTo>
                      <a:pt x="0" y="1352"/>
                    </a:lnTo>
                  </a:path>
                </a:pathLst>
              </a:cu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59" name="Freeform 19" descr="50%"/>
              <p:cNvSpPr>
                <a:spLocks/>
              </p:cNvSpPr>
              <p:nvPr/>
            </p:nvSpPr>
            <p:spPr bwMode="auto">
              <a:xfrm>
                <a:off x="3528" y="1668"/>
                <a:ext cx="65" cy="1337"/>
              </a:xfrm>
              <a:custGeom>
                <a:avLst/>
                <a:gdLst/>
                <a:ahLst/>
                <a:cxnLst>
                  <a:cxn ang="0">
                    <a:pos x="0" y="1336"/>
                  </a:cxn>
                  <a:cxn ang="0">
                    <a:pos x="64" y="1296"/>
                  </a:cxn>
                  <a:cxn ang="0">
                    <a:pos x="64" y="0"/>
                  </a:cxn>
                  <a:cxn ang="0">
                    <a:pos x="0" y="24"/>
                  </a:cxn>
                  <a:cxn ang="0">
                    <a:pos x="0" y="1336"/>
                  </a:cxn>
                </a:cxnLst>
                <a:rect l="0" t="0" r="r" b="b"/>
                <a:pathLst>
                  <a:path w="65" h="1337">
                    <a:moveTo>
                      <a:pt x="0" y="1336"/>
                    </a:moveTo>
                    <a:lnTo>
                      <a:pt x="64" y="1296"/>
                    </a:lnTo>
                    <a:lnTo>
                      <a:pt x="64" y="0"/>
                    </a:lnTo>
                    <a:lnTo>
                      <a:pt x="0" y="24"/>
                    </a:lnTo>
                    <a:lnTo>
                      <a:pt x="0" y="1336"/>
                    </a:lnTo>
                  </a:path>
                </a:pathLst>
              </a:cu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60" name="Freeform 20" descr="50%"/>
              <p:cNvSpPr>
                <a:spLocks/>
              </p:cNvSpPr>
              <p:nvPr/>
            </p:nvSpPr>
            <p:spPr bwMode="auto">
              <a:xfrm>
                <a:off x="3592" y="1652"/>
                <a:ext cx="65" cy="1313"/>
              </a:xfrm>
              <a:custGeom>
                <a:avLst/>
                <a:gdLst/>
                <a:ahLst/>
                <a:cxnLst>
                  <a:cxn ang="0">
                    <a:pos x="0" y="1312"/>
                  </a:cxn>
                  <a:cxn ang="0">
                    <a:pos x="64" y="1280"/>
                  </a:cxn>
                  <a:cxn ang="0">
                    <a:pos x="64" y="0"/>
                  </a:cxn>
                  <a:cxn ang="0">
                    <a:pos x="0" y="24"/>
                  </a:cxn>
                  <a:cxn ang="0">
                    <a:pos x="0" y="1312"/>
                  </a:cxn>
                </a:cxnLst>
                <a:rect l="0" t="0" r="r" b="b"/>
                <a:pathLst>
                  <a:path w="65" h="1313">
                    <a:moveTo>
                      <a:pt x="0" y="1312"/>
                    </a:moveTo>
                    <a:lnTo>
                      <a:pt x="64" y="1280"/>
                    </a:lnTo>
                    <a:lnTo>
                      <a:pt x="64" y="0"/>
                    </a:lnTo>
                    <a:lnTo>
                      <a:pt x="0" y="24"/>
                    </a:lnTo>
                    <a:lnTo>
                      <a:pt x="0" y="1312"/>
                    </a:lnTo>
                  </a:path>
                </a:pathLst>
              </a:cu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8261" name="Line 21"/>
            <p:cNvSpPr>
              <a:spLocks noChangeShapeType="1"/>
            </p:cNvSpPr>
            <p:nvPr/>
          </p:nvSpPr>
          <p:spPr bwMode="auto">
            <a:xfrm flipV="1">
              <a:off x="2900" y="1972"/>
              <a:ext cx="752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62" name="Freeform 22"/>
            <p:cNvSpPr>
              <a:spLocks/>
            </p:cNvSpPr>
            <p:nvPr/>
          </p:nvSpPr>
          <p:spPr bwMode="auto">
            <a:xfrm>
              <a:off x="2896" y="1660"/>
              <a:ext cx="769" cy="1721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0" y="1720"/>
                </a:cxn>
                <a:cxn ang="0">
                  <a:pos x="768" y="1280"/>
                </a:cxn>
                <a:cxn ang="0">
                  <a:pos x="768" y="0"/>
                </a:cxn>
                <a:cxn ang="0">
                  <a:pos x="128" y="184"/>
                </a:cxn>
                <a:cxn ang="0">
                  <a:pos x="0" y="224"/>
                </a:cxn>
              </a:cxnLst>
              <a:rect l="0" t="0" r="r" b="b"/>
              <a:pathLst>
                <a:path w="769" h="1721">
                  <a:moveTo>
                    <a:pt x="0" y="224"/>
                  </a:moveTo>
                  <a:lnTo>
                    <a:pt x="0" y="1720"/>
                  </a:lnTo>
                  <a:lnTo>
                    <a:pt x="768" y="1280"/>
                  </a:lnTo>
                  <a:lnTo>
                    <a:pt x="768" y="0"/>
                  </a:lnTo>
                  <a:lnTo>
                    <a:pt x="128" y="184"/>
                  </a:lnTo>
                  <a:lnTo>
                    <a:pt x="0" y="224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63" name="Rectangle 23"/>
            <p:cNvSpPr>
              <a:spLocks noChangeArrowheads="1"/>
            </p:cNvSpPr>
            <p:nvPr/>
          </p:nvSpPr>
          <p:spPr bwMode="auto">
            <a:xfrm>
              <a:off x="1580" y="3240"/>
              <a:ext cx="1296" cy="128"/>
            </a:xfrm>
            <a:prstGeom prst="rect">
              <a:avLst/>
            </a:prstGeom>
            <a:solidFill>
              <a:srgbClr val="47474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348" name="Group 24"/>
            <p:cNvGrpSpPr>
              <a:grpSpLocks/>
            </p:cNvGrpSpPr>
            <p:nvPr/>
          </p:nvGrpSpPr>
          <p:grpSpPr bwMode="auto">
            <a:xfrm>
              <a:off x="2896" y="2172"/>
              <a:ext cx="761" cy="1201"/>
              <a:chOff x="2896" y="2172"/>
              <a:chExt cx="761" cy="1201"/>
            </a:xfrm>
          </p:grpSpPr>
          <p:sp>
            <p:nvSpPr>
              <p:cNvPr id="138265" name="Freeform 25"/>
              <p:cNvSpPr>
                <a:spLocks/>
              </p:cNvSpPr>
              <p:nvPr/>
            </p:nvSpPr>
            <p:spPr bwMode="auto">
              <a:xfrm>
                <a:off x="3208" y="2172"/>
                <a:ext cx="65" cy="101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4" y="0"/>
                  </a:cxn>
                  <a:cxn ang="0">
                    <a:pos x="64" y="984"/>
                  </a:cxn>
                  <a:cxn ang="0">
                    <a:pos x="0" y="1016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65" h="1017">
                    <a:moveTo>
                      <a:pt x="0" y="24"/>
                    </a:moveTo>
                    <a:lnTo>
                      <a:pt x="64" y="0"/>
                    </a:lnTo>
                    <a:lnTo>
                      <a:pt x="64" y="984"/>
                    </a:lnTo>
                    <a:lnTo>
                      <a:pt x="0" y="1016"/>
                    </a:lnTo>
                    <a:lnTo>
                      <a:pt x="0" y="3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66" name="Freeform 26"/>
              <p:cNvSpPr>
                <a:spLocks/>
              </p:cNvSpPr>
              <p:nvPr/>
            </p:nvSpPr>
            <p:spPr bwMode="auto">
              <a:xfrm>
                <a:off x="3272" y="2188"/>
                <a:ext cx="65" cy="96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4" y="0"/>
                  </a:cxn>
                  <a:cxn ang="0">
                    <a:pos x="64" y="928"/>
                  </a:cxn>
                  <a:cxn ang="0">
                    <a:pos x="0" y="960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65" h="961">
                    <a:moveTo>
                      <a:pt x="0" y="24"/>
                    </a:moveTo>
                    <a:lnTo>
                      <a:pt x="64" y="0"/>
                    </a:lnTo>
                    <a:lnTo>
                      <a:pt x="64" y="928"/>
                    </a:lnTo>
                    <a:lnTo>
                      <a:pt x="0" y="960"/>
                    </a:lnTo>
                    <a:lnTo>
                      <a:pt x="0" y="3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67" name="Freeform 27"/>
              <p:cNvSpPr>
                <a:spLocks/>
              </p:cNvSpPr>
              <p:nvPr/>
            </p:nvSpPr>
            <p:spPr bwMode="auto">
              <a:xfrm>
                <a:off x="3144" y="2300"/>
                <a:ext cx="65" cy="929"/>
              </a:xfrm>
              <a:custGeom>
                <a:avLst/>
                <a:gdLst/>
                <a:ahLst/>
                <a:cxnLst>
                  <a:cxn ang="0">
                    <a:pos x="40" y="16"/>
                  </a:cxn>
                  <a:cxn ang="0">
                    <a:pos x="64" y="0"/>
                  </a:cxn>
                  <a:cxn ang="0">
                    <a:pos x="64" y="896"/>
                  </a:cxn>
                  <a:cxn ang="0">
                    <a:pos x="0" y="928"/>
                  </a:cxn>
                  <a:cxn ang="0">
                    <a:pos x="0" y="32"/>
                  </a:cxn>
                  <a:cxn ang="0">
                    <a:pos x="40" y="16"/>
                  </a:cxn>
                </a:cxnLst>
                <a:rect l="0" t="0" r="r" b="b"/>
                <a:pathLst>
                  <a:path w="65" h="929">
                    <a:moveTo>
                      <a:pt x="40" y="16"/>
                    </a:moveTo>
                    <a:lnTo>
                      <a:pt x="64" y="0"/>
                    </a:lnTo>
                    <a:lnTo>
                      <a:pt x="64" y="896"/>
                    </a:lnTo>
                    <a:lnTo>
                      <a:pt x="0" y="928"/>
                    </a:lnTo>
                    <a:lnTo>
                      <a:pt x="0" y="32"/>
                    </a:lnTo>
                    <a:lnTo>
                      <a:pt x="40" y="16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68" name="Freeform 28"/>
              <p:cNvSpPr>
                <a:spLocks/>
              </p:cNvSpPr>
              <p:nvPr/>
            </p:nvSpPr>
            <p:spPr bwMode="auto">
              <a:xfrm>
                <a:off x="3080" y="2540"/>
                <a:ext cx="65" cy="72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4" y="0"/>
                  </a:cxn>
                  <a:cxn ang="0">
                    <a:pos x="64" y="688"/>
                  </a:cxn>
                  <a:cxn ang="0">
                    <a:pos x="0" y="728"/>
                  </a:cxn>
                  <a:cxn ang="0">
                    <a:pos x="0" y="16"/>
                  </a:cxn>
                </a:cxnLst>
                <a:rect l="0" t="0" r="r" b="b"/>
                <a:pathLst>
                  <a:path w="65" h="729">
                    <a:moveTo>
                      <a:pt x="0" y="16"/>
                    </a:moveTo>
                    <a:lnTo>
                      <a:pt x="64" y="0"/>
                    </a:lnTo>
                    <a:lnTo>
                      <a:pt x="64" y="688"/>
                    </a:lnTo>
                    <a:lnTo>
                      <a:pt x="0" y="72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69" name="Freeform 29"/>
              <p:cNvSpPr>
                <a:spLocks/>
              </p:cNvSpPr>
              <p:nvPr/>
            </p:nvSpPr>
            <p:spPr bwMode="auto">
              <a:xfrm>
                <a:off x="3016" y="2820"/>
                <a:ext cx="65" cy="48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4" y="0"/>
                  </a:cxn>
                  <a:cxn ang="0">
                    <a:pos x="64" y="448"/>
                  </a:cxn>
                  <a:cxn ang="0">
                    <a:pos x="0" y="480"/>
                  </a:cxn>
                  <a:cxn ang="0">
                    <a:pos x="0" y="24"/>
                  </a:cxn>
                  <a:cxn ang="0">
                    <a:pos x="0" y="16"/>
                  </a:cxn>
                </a:cxnLst>
                <a:rect l="0" t="0" r="r" b="b"/>
                <a:pathLst>
                  <a:path w="65" h="481">
                    <a:moveTo>
                      <a:pt x="0" y="16"/>
                    </a:moveTo>
                    <a:lnTo>
                      <a:pt x="64" y="0"/>
                    </a:lnTo>
                    <a:lnTo>
                      <a:pt x="64" y="448"/>
                    </a:lnTo>
                    <a:lnTo>
                      <a:pt x="0" y="480"/>
                    </a:lnTo>
                    <a:lnTo>
                      <a:pt x="0" y="24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70" name="Freeform 30"/>
              <p:cNvSpPr>
                <a:spLocks/>
              </p:cNvSpPr>
              <p:nvPr/>
            </p:nvSpPr>
            <p:spPr bwMode="auto">
              <a:xfrm>
                <a:off x="2952" y="3036"/>
                <a:ext cx="65" cy="305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64" y="0"/>
                  </a:cxn>
                  <a:cxn ang="0">
                    <a:pos x="64" y="272"/>
                  </a:cxn>
                  <a:cxn ang="0">
                    <a:pos x="0" y="304"/>
                  </a:cxn>
                  <a:cxn ang="0">
                    <a:pos x="0" y="40"/>
                  </a:cxn>
                </a:cxnLst>
                <a:rect l="0" t="0" r="r" b="b"/>
                <a:pathLst>
                  <a:path w="65" h="305">
                    <a:moveTo>
                      <a:pt x="0" y="40"/>
                    </a:moveTo>
                    <a:lnTo>
                      <a:pt x="64" y="0"/>
                    </a:lnTo>
                    <a:lnTo>
                      <a:pt x="64" y="272"/>
                    </a:lnTo>
                    <a:lnTo>
                      <a:pt x="0" y="304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71" name="Freeform 31"/>
              <p:cNvSpPr>
                <a:spLocks/>
              </p:cNvSpPr>
              <p:nvPr/>
            </p:nvSpPr>
            <p:spPr bwMode="auto">
              <a:xfrm>
                <a:off x="2896" y="3212"/>
                <a:ext cx="57" cy="16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0"/>
                  </a:cxn>
                  <a:cxn ang="0">
                    <a:pos x="56" y="128"/>
                  </a:cxn>
                  <a:cxn ang="0">
                    <a:pos x="0" y="160"/>
                  </a:cxn>
                  <a:cxn ang="0">
                    <a:pos x="0" y="24"/>
                  </a:cxn>
                </a:cxnLst>
                <a:rect l="0" t="0" r="r" b="b"/>
                <a:pathLst>
                  <a:path w="57" h="161">
                    <a:moveTo>
                      <a:pt x="0" y="24"/>
                    </a:moveTo>
                    <a:lnTo>
                      <a:pt x="56" y="0"/>
                    </a:lnTo>
                    <a:lnTo>
                      <a:pt x="56" y="128"/>
                    </a:lnTo>
                    <a:lnTo>
                      <a:pt x="0" y="16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72" name="Freeform 32"/>
              <p:cNvSpPr>
                <a:spLocks/>
              </p:cNvSpPr>
              <p:nvPr/>
            </p:nvSpPr>
            <p:spPr bwMode="auto">
              <a:xfrm>
                <a:off x="3336" y="2308"/>
                <a:ext cx="65" cy="809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24"/>
                  </a:cxn>
                  <a:cxn ang="0">
                    <a:pos x="0" y="808"/>
                  </a:cxn>
                  <a:cxn ang="0">
                    <a:pos x="64" y="768"/>
                  </a:cxn>
                  <a:cxn ang="0">
                    <a:pos x="64" y="0"/>
                  </a:cxn>
                </a:cxnLst>
                <a:rect l="0" t="0" r="r" b="b"/>
                <a:pathLst>
                  <a:path w="65" h="809">
                    <a:moveTo>
                      <a:pt x="64" y="0"/>
                    </a:moveTo>
                    <a:lnTo>
                      <a:pt x="0" y="24"/>
                    </a:lnTo>
                    <a:lnTo>
                      <a:pt x="0" y="808"/>
                    </a:lnTo>
                    <a:lnTo>
                      <a:pt x="64" y="768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73" name="Freeform 33"/>
              <p:cNvSpPr>
                <a:spLocks/>
              </p:cNvSpPr>
              <p:nvPr/>
            </p:nvSpPr>
            <p:spPr bwMode="auto">
              <a:xfrm>
                <a:off x="3400" y="2412"/>
                <a:ext cx="65" cy="673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40"/>
                  </a:cxn>
                  <a:cxn ang="0">
                    <a:pos x="0" y="672"/>
                  </a:cxn>
                  <a:cxn ang="0">
                    <a:pos x="64" y="632"/>
                  </a:cxn>
                  <a:cxn ang="0">
                    <a:pos x="64" y="0"/>
                  </a:cxn>
                </a:cxnLst>
                <a:rect l="0" t="0" r="r" b="b"/>
                <a:pathLst>
                  <a:path w="65" h="673">
                    <a:moveTo>
                      <a:pt x="64" y="0"/>
                    </a:moveTo>
                    <a:lnTo>
                      <a:pt x="0" y="40"/>
                    </a:lnTo>
                    <a:lnTo>
                      <a:pt x="0" y="672"/>
                    </a:lnTo>
                    <a:lnTo>
                      <a:pt x="64" y="632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74" name="Freeform 34"/>
              <p:cNvSpPr>
                <a:spLocks/>
              </p:cNvSpPr>
              <p:nvPr/>
            </p:nvSpPr>
            <p:spPr bwMode="auto">
              <a:xfrm>
                <a:off x="3464" y="2588"/>
                <a:ext cx="65" cy="457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48"/>
                  </a:cxn>
                  <a:cxn ang="0">
                    <a:pos x="0" y="456"/>
                  </a:cxn>
                  <a:cxn ang="0">
                    <a:pos x="64" y="416"/>
                  </a:cxn>
                  <a:cxn ang="0">
                    <a:pos x="64" y="0"/>
                  </a:cxn>
                </a:cxnLst>
                <a:rect l="0" t="0" r="r" b="b"/>
                <a:pathLst>
                  <a:path w="65" h="457">
                    <a:moveTo>
                      <a:pt x="64" y="0"/>
                    </a:moveTo>
                    <a:lnTo>
                      <a:pt x="0" y="48"/>
                    </a:lnTo>
                    <a:lnTo>
                      <a:pt x="0" y="456"/>
                    </a:lnTo>
                    <a:lnTo>
                      <a:pt x="64" y="416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75" name="Freeform 35"/>
              <p:cNvSpPr>
                <a:spLocks/>
              </p:cNvSpPr>
              <p:nvPr/>
            </p:nvSpPr>
            <p:spPr bwMode="auto">
              <a:xfrm>
                <a:off x="3528" y="2716"/>
                <a:ext cx="65" cy="289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40"/>
                  </a:cxn>
                  <a:cxn ang="0">
                    <a:pos x="0" y="288"/>
                  </a:cxn>
                  <a:cxn ang="0">
                    <a:pos x="64" y="256"/>
                  </a:cxn>
                  <a:cxn ang="0">
                    <a:pos x="64" y="0"/>
                  </a:cxn>
                </a:cxnLst>
                <a:rect l="0" t="0" r="r" b="b"/>
                <a:pathLst>
                  <a:path w="65" h="289">
                    <a:moveTo>
                      <a:pt x="64" y="0"/>
                    </a:moveTo>
                    <a:lnTo>
                      <a:pt x="0" y="40"/>
                    </a:lnTo>
                    <a:lnTo>
                      <a:pt x="0" y="288"/>
                    </a:lnTo>
                    <a:lnTo>
                      <a:pt x="64" y="256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76" name="Freeform 36"/>
              <p:cNvSpPr>
                <a:spLocks/>
              </p:cNvSpPr>
              <p:nvPr/>
            </p:nvSpPr>
            <p:spPr bwMode="auto">
              <a:xfrm>
                <a:off x="3592" y="2836"/>
                <a:ext cx="65" cy="129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40"/>
                  </a:cxn>
                  <a:cxn ang="0">
                    <a:pos x="8" y="128"/>
                  </a:cxn>
                  <a:cxn ang="0">
                    <a:pos x="64" y="96"/>
                  </a:cxn>
                  <a:cxn ang="0">
                    <a:pos x="64" y="0"/>
                  </a:cxn>
                </a:cxnLst>
                <a:rect l="0" t="0" r="r" b="b"/>
                <a:pathLst>
                  <a:path w="65" h="129">
                    <a:moveTo>
                      <a:pt x="64" y="0"/>
                    </a:moveTo>
                    <a:lnTo>
                      <a:pt x="0" y="40"/>
                    </a:lnTo>
                    <a:lnTo>
                      <a:pt x="8" y="128"/>
                    </a:lnTo>
                    <a:lnTo>
                      <a:pt x="64" y="96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8277" name="Freeform 37"/>
            <p:cNvSpPr>
              <a:spLocks/>
            </p:cNvSpPr>
            <p:nvPr/>
          </p:nvSpPr>
          <p:spPr bwMode="auto">
            <a:xfrm>
              <a:off x="2896" y="1660"/>
              <a:ext cx="753" cy="585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0" y="584"/>
                </a:cxn>
                <a:cxn ang="0">
                  <a:pos x="752" y="312"/>
                </a:cxn>
                <a:cxn ang="0">
                  <a:pos x="752" y="0"/>
                </a:cxn>
                <a:cxn ang="0">
                  <a:pos x="0" y="224"/>
                </a:cxn>
              </a:cxnLst>
              <a:rect l="0" t="0" r="r" b="b"/>
              <a:pathLst>
                <a:path w="753" h="585">
                  <a:moveTo>
                    <a:pt x="0" y="224"/>
                  </a:moveTo>
                  <a:lnTo>
                    <a:pt x="0" y="584"/>
                  </a:lnTo>
                  <a:lnTo>
                    <a:pt x="752" y="312"/>
                  </a:lnTo>
                  <a:lnTo>
                    <a:pt x="752" y="0"/>
                  </a:lnTo>
                  <a:lnTo>
                    <a:pt x="0" y="22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78" name="Line 38"/>
            <p:cNvSpPr>
              <a:spLocks noChangeShapeType="1"/>
            </p:cNvSpPr>
            <p:nvPr/>
          </p:nvSpPr>
          <p:spPr bwMode="auto">
            <a:xfrm flipV="1">
              <a:off x="2956" y="1872"/>
              <a:ext cx="0" cy="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79" name="Line 39"/>
            <p:cNvSpPr>
              <a:spLocks noChangeShapeType="1"/>
            </p:cNvSpPr>
            <p:nvPr/>
          </p:nvSpPr>
          <p:spPr bwMode="auto">
            <a:xfrm flipV="1">
              <a:off x="3020" y="1856"/>
              <a:ext cx="0" cy="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80" name="Line 40"/>
            <p:cNvSpPr>
              <a:spLocks noChangeShapeType="1"/>
            </p:cNvSpPr>
            <p:nvPr/>
          </p:nvSpPr>
          <p:spPr bwMode="auto">
            <a:xfrm flipV="1">
              <a:off x="3084" y="1824"/>
              <a:ext cx="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81" name="Line 41"/>
            <p:cNvSpPr>
              <a:spLocks noChangeShapeType="1"/>
            </p:cNvSpPr>
            <p:nvPr/>
          </p:nvSpPr>
          <p:spPr bwMode="auto">
            <a:xfrm flipV="1">
              <a:off x="3148" y="1808"/>
              <a:ext cx="0" cy="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82" name="Line 42"/>
            <p:cNvSpPr>
              <a:spLocks noChangeShapeType="1"/>
            </p:cNvSpPr>
            <p:nvPr/>
          </p:nvSpPr>
          <p:spPr bwMode="auto">
            <a:xfrm flipV="1">
              <a:off x="3212" y="1792"/>
              <a:ext cx="0" cy="3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83" name="Line 43"/>
            <p:cNvSpPr>
              <a:spLocks noChangeShapeType="1"/>
            </p:cNvSpPr>
            <p:nvPr/>
          </p:nvSpPr>
          <p:spPr bwMode="auto">
            <a:xfrm flipV="1">
              <a:off x="3276" y="1768"/>
              <a:ext cx="0" cy="3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84" name="Line 44"/>
            <p:cNvSpPr>
              <a:spLocks noChangeShapeType="1"/>
            </p:cNvSpPr>
            <p:nvPr/>
          </p:nvSpPr>
          <p:spPr bwMode="auto">
            <a:xfrm flipV="1">
              <a:off x="3340" y="1760"/>
              <a:ext cx="0" cy="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85" name="Line 45"/>
            <p:cNvSpPr>
              <a:spLocks noChangeShapeType="1"/>
            </p:cNvSpPr>
            <p:nvPr/>
          </p:nvSpPr>
          <p:spPr bwMode="auto">
            <a:xfrm flipV="1">
              <a:off x="3404" y="1728"/>
              <a:ext cx="0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86" name="Line 46"/>
            <p:cNvSpPr>
              <a:spLocks noChangeShapeType="1"/>
            </p:cNvSpPr>
            <p:nvPr/>
          </p:nvSpPr>
          <p:spPr bwMode="auto">
            <a:xfrm flipV="1">
              <a:off x="3468" y="1712"/>
              <a:ext cx="0" cy="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87" name="Line 47"/>
            <p:cNvSpPr>
              <a:spLocks noChangeShapeType="1"/>
            </p:cNvSpPr>
            <p:nvPr/>
          </p:nvSpPr>
          <p:spPr bwMode="auto">
            <a:xfrm flipV="1">
              <a:off x="3532" y="1696"/>
              <a:ext cx="0" cy="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88" name="Line 48"/>
            <p:cNvSpPr>
              <a:spLocks noChangeShapeType="1"/>
            </p:cNvSpPr>
            <p:nvPr/>
          </p:nvSpPr>
          <p:spPr bwMode="auto">
            <a:xfrm flipV="1">
              <a:off x="3596" y="1672"/>
              <a:ext cx="0" cy="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89" name="Line 49"/>
            <p:cNvSpPr>
              <a:spLocks noChangeShapeType="1"/>
            </p:cNvSpPr>
            <p:nvPr/>
          </p:nvSpPr>
          <p:spPr bwMode="auto">
            <a:xfrm flipV="1">
              <a:off x="2896" y="1972"/>
              <a:ext cx="752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90" name="Freeform 50"/>
            <p:cNvSpPr>
              <a:spLocks/>
            </p:cNvSpPr>
            <p:nvPr/>
          </p:nvSpPr>
          <p:spPr bwMode="auto">
            <a:xfrm>
              <a:off x="2912" y="1772"/>
              <a:ext cx="1553" cy="265"/>
            </a:xfrm>
            <a:custGeom>
              <a:avLst/>
              <a:gdLst/>
              <a:ahLst/>
              <a:cxnLst>
                <a:cxn ang="0">
                  <a:pos x="8" y="256"/>
                </a:cxn>
                <a:cxn ang="0">
                  <a:pos x="712" y="0"/>
                </a:cxn>
                <a:cxn ang="0">
                  <a:pos x="1552" y="64"/>
                </a:cxn>
                <a:cxn ang="0">
                  <a:pos x="0" y="264"/>
                </a:cxn>
                <a:cxn ang="0">
                  <a:pos x="8" y="256"/>
                </a:cxn>
              </a:cxnLst>
              <a:rect l="0" t="0" r="r" b="b"/>
              <a:pathLst>
                <a:path w="1553" h="265">
                  <a:moveTo>
                    <a:pt x="8" y="256"/>
                  </a:moveTo>
                  <a:lnTo>
                    <a:pt x="712" y="0"/>
                  </a:lnTo>
                  <a:lnTo>
                    <a:pt x="1552" y="64"/>
                  </a:lnTo>
                  <a:lnTo>
                    <a:pt x="0" y="264"/>
                  </a:lnTo>
                  <a:lnTo>
                    <a:pt x="8" y="2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91" name="Line 51"/>
            <p:cNvSpPr>
              <a:spLocks noChangeShapeType="1"/>
            </p:cNvSpPr>
            <p:nvPr/>
          </p:nvSpPr>
          <p:spPr bwMode="auto">
            <a:xfrm flipH="1" flipV="1">
              <a:off x="3556" y="1796"/>
              <a:ext cx="91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92" name="Line 52"/>
            <p:cNvSpPr>
              <a:spLocks noChangeShapeType="1"/>
            </p:cNvSpPr>
            <p:nvPr/>
          </p:nvSpPr>
          <p:spPr bwMode="auto">
            <a:xfrm flipH="1" flipV="1">
              <a:off x="3500" y="1820"/>
              <a:ext cx="96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93" name="Line 53"/>
            <p:cNvSpPr>
              <a:spLocks noChangeShapeType="1"/>
            </p:cNvSpPr>
            <p:nvPr/>
          </p:nvSpPr>
          <p:spPr bwMode="auto">
            <a:xfrm flipH="1">
              <a:off x="3412" y="1844"/>
              <a:ext cx="105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94" name="Line 54"/>
            <p:cNvSpPr>
              <a:spLocks noChangeShapeType="1"/>
            </p:cNvSpPr>
            <p:nvPr/>
          </p:nvSpPr>
          <p:spPr bwMode="auto">
            <a:xfrm flipH="1">
              <a:off x="3300" y="1844"/>
              <a:ext cx="116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95" name="Line 55"/>
            <p:cNvSpPr>
              <a:spLocks noChangeShapeType="1"/>
            </p:cNvSpPr>
            <p:nvPr/>
          </p:nvSpPr>
          <p:spPr bwMode="auto">
            <a:xfrm flipH="1">
              <a:off x="3100" y="1844"/>
              <a:ext cx="1368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96" name="Line 56"/>
            <p:cNvSpPr>
              <a:spLocks noChangeShapeType="1"/>
            </p:cNvSpPr>
            <p:nvPr/>
          </p:nvSpPr>
          <p:spPr bwMode="auto">
            <a:xfrm flipH="1">
              <a:off x="2916" y="1844"/>
              <a:ext cx="1552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369" name="Group 57"/>
            <p:cNvGrpSpPr>
              <a:grpSpLocks/>
            </p:cNvGrpSpPr>
            <p:nvPr/>
          </p:nvGrpSpPr>
          <p:grpSpPr bwMode="auto">
            <a:xfrm>
              <a:off x="4460" y="1760"/>
              <a:ext cx="272" cy="144"/>
              <a:chOff x="4460" y="1760"/>
              <a:chExt cx="272" cy="144"/>
            </a:xfrm>
          </p:grpSpPr>
          <p:sp>
            <p:nvSpPr>
              <p:cNvPr id="138298" name="Oval 58"/>
              <p:cNvSpPr>
                <a:spLocks noChangeArrowheads="1"/>
              </p:cNvSpPr>
              <p:nvPr/>
            </p:nvSpPr>
            <p:spPr bwMode="auto">
              <a:xfrm>
                <a:off x="4460" y="1760"/>
                <a:ext cx="56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99" name="Rectangle 59"/>
              <p:cNvSpPr>
                <a:spLocks noChangeArrowheads="1"/>
              </p:cNvSpPr>
              <p:nvPr/>
            </p:nvSpPr>
            <p:spPr bwMode="auto">
              <a:xfrm>
                <a:off x="4492" y="1760"/>
                <a:ext cx="240" cy="144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8167" y="509588"/>
            <a:ext cx="6480942" cy="734817"/>
          </a:xfrm>
          <a:noFill/>
        </p:spPr>
        <p:txBody>
          <a:bodyPr wrap="none" lIns="71438" tIns="28575" rIns="71438" bIns="28575" anchor="t">
            <a:spAutoFit/>
          </a:bodyPr>
          <a:lstStyle/>
          <a:p>
            <a:pPr eaLnBrk="1" hangingPunct="1"/>
            <a:r>
              <a:rPr lang="en-US" dirty="0"/>
              <a:t>Nozzle Spray Distribution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519363" y="1182688"/>
            <a:ext cx="3894137" cy="4695825"/>
            <a:chOff x="1807" y="954"/>
            <a:chExt cx="2453" cy="29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2034" y="954"/>
              <a:ext cx="2226" cy="5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/>
            <a:lstStyle/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  <a:effectLst/>
                </a:rPr>
                <a:t>40 - 45 degrees</a:t>
              </a:r>
            </a:p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  <a:effectLst/>
                </a:rPr>
                <a:t>.047 - .054 inch orifice</a:t>
              </a:r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1807" y="1531"/>
              <a:ext cx="2427" cy="2381"/>
              <a:chOff x="1807" y="1531"/>
              <a:chExt cx="2427" cy="2381"/>
            </a:xfrm>
          </p:grpSpPr>
          <p:grpSp>
            <p:nvGrpSpPr>
              <p:cNvPr id="15366" name="Group 6"/>
              <p:cNvGrpSpPr>
                <a:grpSpLocks/>
              </p:cNvGrpSpPr>
              <p:nvPr/>
            </p:nvGrpSpPr>
            <p:grpSpPr bwMode="auto">
              <a:xfrm>
                <a:off x="2114" y="1725"/>
                <a:ext cx="2084" cy="1927"/>
                <a:chOff x="2726" y="1425"/>
                <a:chExt cx="2084" cy="1927"/>
              </a:xfrm>
            </p:grpSpPr>
            <p:sp>
              <p:nvSpPr>
                <p:cNvPr id="13927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756" y="3260"/>
                  <a:ext cx="0" cy="9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272" name="Line 8"/>
                <p:cNvSpPr>
                  <a:spLocks noChangeShapeType="1"/>
                </p:cNvSpPr>
                <p:nvPr/>
              </p:nvSpPr>
              <p:spPr bwMode="auto">
                <a:xfrm>
                  <a:off x="2726" y="3314"/>
                  <a:ext cx="82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5394" name="Group 9"/>
                <p:cNvGrpSpPr>
                  <a:grpSpLocks/>
                </p:cNvGrpSpPr>
                <p:nvPr/>
              </p:nvGrpSpPr>
              <p:grpSpPr bwMode="auto">
                <a:xfrm>
                  <a:off x="2726" y="1425"/>
                  <a:ext cx="2084" cy="1889"/>
                  <a:chOff x="2726" y="1425"/>
                  <a:chExt cx="2084" cy="1889"/>
                </a:xfrm>
              </p:grpSpPr>
              <p:sp>
                <p:nvSpPr>
                  <p:cNvPr id="139274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6" y="1425"/>
                    <a:ext cx="0" cy="188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927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726" y="1433"/>
                    <a:ext cx="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927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756" y="3314"/>
                    <a:ext cx="205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5367" name="Rectangle 13"/>
              <p:cNvSpPr>
                <a:spLocks noChangeArrowheads="1"/>
              </p:cNvSpPr>
              <p:nvPr/>
            </p:nvSpPr>
            <p:spPr bwMode="auto">
              <a:xfrm>
                <a:off x="2592" y="3657"/>
                <a:ext cx="116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2300">
                    <a:solidFill>
                      <a:schemeClr val="tx2"/>
                    </a:solidFill>
                    <a:effectLst/>
                  </a:rPr>
                  <a:t>pattern width</a:t>
                </a:r>
              </a:p>
            </p:txBody>
          </p:sp>
          <p:sp>
            <p:nvSpPr>
              <p:cNvPr id="15368" name="Rectangle 14"/>
              <p:cNvSpPr>
                <a:spLocks noChangeArrowheads="1"/>
              </p:cNvSpPr>
              <p:nvPr/>
            </p:nvSpPr>
            <p:spPr bwMode="auto">
              <a:xfrm rot="-5400000">
                <a:off x="1602" y="2434"/>
                <a:ext cx="666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2300">
                    <a:solidFill>
                      <a:schemeClr val="tx2"/>
                    </a:solidFill>
                    <a:effectLst/>
                  </a:rPr>
                  <a:t>%-flow</a:t>
                </a:r>
              </a:p>
            </p:txBody>
          </p:sp>
          <p:sp>
            <p:nvSpPr>
              <p:cNvPr id="15369" name="Rectangle 15"/>
              <p:cNvSpPr>
                <a:spLocks noChangeArrowheads="1"/>
              </p:cNvSpPr>
              <p:nvPr/>
            </p:nvSpPr>
            <p:spPr bwMode="auto">
              <a:xfrm>
                <a:off x="1943" y="3544"/>
                <a:ext cx="190" cy="20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1700">
                    <a:solidFill>
                      <a:schemeClr val="tx2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15370" name="Rectangle 16"/>
              <p:cNvSpPr>
                <a:spLocks noChangeArrowheads="1"/>
              </p:cNvSpPr>
              <p:nvPr/>
            </p:nvSpPr>
            <p:spPr bwMode="auto">
              <a:xfrm>
                <a:off x="1852" y="1655"/>
                <a:ext cx="266" cy="20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1700">
                    <a:solidFill>
                      <a:schemeClr val="tx2"/>
                    </a:solidFill>
                    <a:effectLst/>
                  </a:rPr>
                  <a:t>12</a:t>
                </a:r>
              </a:p>
            </p:txBody>
          </p:sp>
          <p:grpSp>
            <p:nvGrpSpPr>
              <p:cNvPr id="15371" name="Group 17"/>
              <p:cNvGrpSpPr>
                <a:grpSpLocks/>
              </p:cNvGrpSpPr>
              <p:nvPr/>
            </p:nvGrpSpPr>
            <p:grpSpPr bwMode="auto">
              <a:xfrm>
                <a:off x="2148" y="2376"/>
                <a:ext cx="2047" cy="586"/>
                <a:chOff x="2760" y="2076"/>
                <a:chExt cx="2047" cy="586"/>
              </a:xfrm>
            </p:grpSpPr>
            <p:sp>
              <p:nvSpPr>
                <p:cNvPr id="13928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100" y="2190"/>
                  <a:ext cx="157" cy="39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283" name="Freeform 19"/>
                <p:cNvSpPr>
                  <a:spLocks/>
                </p:cNvSpPr>
                <p:nvPr/>
              </p:nvSpPr>
              <p:spPr bwMode="auto">
                <a:xfrm>
                  <a:off x="2760" y="2221"/>
                  <a:ext cx="341" cy="70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66" y="69"/>
                    </a:cxn>
                    <a:cxn ang="0">
                      <a:pos x="340" y="0"/>
                    </a:cxn>
                  </a:cxnLst>
                  <a:rect l="0" t="0" r="r" b="b"/>
                  <a:pathLst>
                    <a:path w="341" h="70">
                      <a:moveTo>
                        <a:pt x="0" y="69"/>
                      </a:moveTo>
                      <a:lnTo>
                        <a:pt x="166" y="69"/>
                      </a:lnTo>
                      <a:lnTo>
                        <a:pt x="34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284" name="Freeform 20"/>
                <p:cNvSpPr>
                  <a:spLocks/>
                </p:cNvSpPr>
                <p:nvPr/>
              </p:nvSpPr>
              <p:spPr bwMode="auto">
                <a:xfrm>
                  <a:off x="3266" y="2198"/>
                  <a:ext cx="349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4" y="46"/>
                    </a:cxn>
                    <a:cxn ang="0">
                      <a:pos x="348" y="23"/>
                    </a:cxn>
                  </a:cxnLst>
                  <a:rect l="0" t="0" r="r" b="b"/>
                  <a:pathLst>
                    <a:path w="349" h="47">
                      <a:moveTo>
                        <a:pt x="0" y="0"/>
                      </a:moveTo>
                      <a:lnTo>
                        <a:pt x="174" y="46"/>
                      </a:lnTo>
                      <a:lnTo>
                        <a:pt x="348" y="23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28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606" y="2175"/>
                  <a:ext cx="157" cy="54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286" name="Line 22"/>
                <p:cNvSpPr>
                  <a:spLocks noChangeShapeType="1"/>
                </p:cNvSpPr>
                <p:nvPr/>
              </p:nvSpPr>
              <p:spPr bwMode="auto">
                <a:xfrm>
                  <a:off x="3780" y="2183"/>
                  <a:ext cx="164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287" name="Freeform 23"/>
                <p:cNvSpPr>
                  <a:spLocks/>
                </p:cNvSpPr>
                <p:nvPr/>
              </p:nvSpPr>
              <p:spPr bwMode="auto">
                <a:xfrm>
                  <a:off x="3946" y="2076"/>
                  <a:ext cx="356" cy="108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96" y="61"/>
                    </a:cxn>
                    <a:cxn ang="0">
                      <a:pos x="355" y="0"/>
                    </a:cxn>
                  </a:cxnLst>
                  <a:rect l="0" t="0" r="r" b="b"/>
                  <a:pathLst>
                    <a:path w="356" h="108">
                      <a:moveTo>
                        <a:pt x="0" y="107"/>
                      </a:moveTo>
                      <a:lnTo>
                        <a:pt x="196" y="61"/>
                      </a:lnTo>
                      <a:lnTo>
                        <a:pt x="355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288" name="Line 24"/>
                <p:cNvSpPr>
                  <a:spLocks noChangeShapeType="1"/>
                </p:cNvSpPr>
                <p:nvPr/>
              </p:nvSpPr>
              <p:spPr bwMode="auto">
                <a:xfrm>
                  <a:off x="4301" y="2084"/>
                  <a:ext cx="180" cy="243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289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482" y="2198"/>
                  <a:ext cx="173" cy="137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290" name="Line 26"/>
                <p:cNvSpPr>
                  <a:spLocks noChangeShapeType="1"/>
                </p:cNvSpPr>
                <p:nvPr/>
              </p:nvSpPr>
              <p:spPr bwMode="auto">
                <a:xfrm>
                  <a:off x="4656" y="2221"/>
                  <a:ext cx="151" cy="441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372" name="Group 27"/>
              <p:cNvGrpSpPr>
                <a:grpSpLocks/>
              </p:cNvGrpSpPr>
              <p:nvPr/>
            </p:nvGrpSpPr>
            <p:grpSpPr bwMode="auto">
              <a:xfrm>
                <a:off x="2148" y="2079"/>
                <a:ext cx="2063" cy="672"/>
                <a:chOff x="2760" y="1779"/>
                <a:chExt cx="2063" cy="672"/>
              </a:xfrm>
            </p:grpSpPr>
            <p:sp>
              <p:nvSpPr>
                <p:cNvPr id="139292" name="Freeform 28"/>
                <p:cNvSpPr>
                  <a:spLocks/>
                </p:cNvSpPr>
                <p:nvPr/>
              </p:nvSpPr>
              <p:spPr bwMode="auto">
                <a:xfrm>
                  <a:off x="3984" y="2023"/>
                  <a:ext cx="409" cy="2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4" y="160"/>
                    </a:cxn>
                    <a:cxn ang="0">
                      <a:pos x="408" y="297"/>
                    </a:cxn>
                  </a:cxnLst>
                  <a:rect l="0" t="0" r="r" b="b"/>
                  <a:pathLst>
                    <a:path w="409" h="298">
                      <a:moveTo>
                        <a:pt x="0" y="0"/>
                      </a:moveTo>
                      <a:lnTo>
                        <a:pt x="204" y="160"/>
                      </a:lnTo>
                      <a:lnTo>
                        <a:pt x="408" y="297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29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760" y="2266"/>
                  <a:ext cx="203" cy="138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294" name="Freeform 30"/>
                <p:cNvSpPr>
                  <a:spLocks/>
                </p:cNvSpPr>
                <p:nvPr/>
              </p:nvSpPr>
              <p:spPr bwMode="auto">
                <a:xfrm>
                  <a:off x="2964" y="1779"/>
                  <a:ext cx="832" cy="512"/>
                </a:xfrm>
                <a:custGeom>
                  <a:avLst/>
                  <a:gdLst/>
                  <a:ahLst/>
                  <a:cxnLst>
                    <a:cxn ang="0">
                      <a:pos x="0" y="511"/>
                    </a:cxn>
                    <a:cxn ang="0">
                      <a:pos x="204" y="267"/>
                    </a:cxn>
                    <a:cxn ang="0">
                      <a:pos x="408" y="153"/>
                    </a:cxn>
                    <a:cxn ang="0">
                      <a:pos x="634" y="0"/>
                    </a:cxn>
                    <a:cxn ang="0">
                      <a:pos x="831" y="153"/>
                    </a:cxn>
                  </a:cxnLst>
                  <a:rect l="0" t="0" r="r" b="b"/>
                  <a:pathLst>
                    <a:path w="832" h="512">
                      <a:moveTo>
                        <a:pt x="0" y="511"/>
                      </a:moveTo>
                      <a:lnTo>
                        <a:pt x="204" y="267"/>
                      </a:lnTo>
                      <a:lnTo>
                        <a:pt x="408" y="153"/>
                      </a:lnTo>
                      <a:lnTo>
                        <a:pt x="634" y="0"/>
                      </a:lnTo>
                      <a:lnTo>
                        <a:pt x="831" y="153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295" name="Line 31"/>
                <p:cNvSpPr>
                  <a:spLocks noChangeShapeType="1"/>
                </p:cNvSpPr>
                <p:nvPr/>
              </p:nvSpPr>
              <p:spPr bwMode="auto">
                <a:xfrm>
                  <a:off x="3787" y="1932"/>
                  <a:ext cx="196" cy="9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296" name="Freeform 32"/>
                <p:cNvSpPr>
                  <a:spLocks/>
                </p:cNvSpPr>
                <p:nvPr/>
              </p:nvSpPr>
              <p:spPr bwMode="auto">
                <a:xfrm>
                  <a:off x="4392" y="2320"/>
                  <a:ext cx="431" cy="1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6" y="130"/>
                    </a:cxn>
                    <a:cxn ang="0">
                      <a:pos x="430" y="130"/>
                    </a:cxn>
                  </a:cxnLst>
                  <a:rect l="0" t="0" r="r" b="b"/>
                  <a:pathLst>
                    <a:path w="431" h="131">
                      <a:moveTo>
                        <a:pt x="0" y="0"/>
                      </a:moveTo>
                      <a:lnTo>
                        <a:pt x="226" y="130"/>
                      </a:lnTo>
                      <a:lnTo>
                        <a:pt x="430" y="13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373" name="Group 33"/>
              <p:cNvGrpSpPr>
                <a:grpSpLocks/>
              </p:cNvGrpSpPr>
              <p:nvPr/>
            </p:nvGrpSpPr>
            <p:grpSpPr bwMode="auto">
              <a:xfrm>
                <a:off x="2155" y="1531"/>
                <a:ext cx="2079" cy="1806"/>
                <a:chOff x="2767" y="1231"/>
                <a:chExt cx="2079" cy="1806"/>
              </a:xfrm>
            </p:grpSpPr>
            <p:sp>
              <p:nvSpPr>
                <p:cNvPr id="13929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767" y="2243"/>
                  <a:ext cx="203" cy="283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299" name="Freeform 35"/>
                <p:cNvSpPr>
                  <a:spLocks/>
                </p:cNvSpPr>
                <p:nvPr/>
              </p:nvSpPr>
              <p:spPr bwMode="auto">
                <a:xfrm>
                  <a:off x="2971" y="1231"/>
                  <a:ext cx="1051" cy="1022"/>
                </a:xfrm>
                <a:custGeom>
                  <a:avLst/>
                  <a:gdLst/>
                  <a:ahLst/>
                  <a:cxnLst>
                    <a:cxn ang="0">
                      <a:pos x="0" y="1021"/>
                    </a:cxn>
                    <a:cxn ang="0">
                      <a:pos x="204" y="609"/>
                    </a:cxn>
                    <a:cxn ang="0">
                      <a:pos x="408" y="244"/>
                    </a:cxn>
                    <a:cxn ang="0">
                      <a:pos x="635" y="0"/>
                    </a:cxn>
                    <a:cxn ang="0">
                      <a:pos x="839" y="69"/>
                    </a:cxn>
                    <a:cxn ang="0">
                      <a:pos x="1050" y="366"/>
                    </a:cxn>
                  </a:cxnLst>
                  <a:rect l="0" t="0" r="r" b="b"/>
                  <a:pathLst>
                    <a:path w="1051" h="1022">
                      <a:moveTo>
                        <a:pt x="0" y="1021"/>
                      </a:moveTo>
                      <a:lnTo>
                        <a:pt x="204" y="609"/>
                      </a:lnTo>
                      <a:lnTo>
                        <a:pt x="408" y="244"/>
                      </a:lnTo>
                      <a:lnTo>
                        <a:pt x="635" y="0"/>
                      </a:lnTo>
                      <a:lnTo>
                        <a:pt x="839" y="69"/>
                      </a:lnTo>
                      <a:lnTo>
                        <a:pt x="1050" y="366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300" name="Line 36"/>
                <p:cNvSpPr>
                  <a:spLocks noChangeShapeType="1"/>
                </p:cNvSpPr>
                <p:nvPr/>
              </p:nvSpPr>
              <p:spPr bwMode="auto">
                <a:xfrm>
                  <a:off x="4029" y="1597"/>
                  <a:ext cx="195" cy="379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301" name="Freeform 37"/>
                <p:cNvSpPr>
                  <a:spLocks/>
                </p:cNvSpPr>
                <p:nvPr/>
              </p:nvSpPr>
              <p:spPr bwMode="auto">
                <a:xfrm>
                  <a:off x="4218" y="1977"/>
                  <a:ext cx="628" cy="10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4" y="381"/>
                    </a:cxn>
                    <a:cxn ang="0">
                      <a:pos x="408" y="633"/>
                    </a:cxn>
                    <a:cxn ang="0">
                      <a:pos x="627" y="1059"/>
                    </a:cxn>
                  </a:cxnLst>
                  <a:rect l="0" t="0" r="r" b="b"/>
                  <a:pathLst>
                    <a:path w="628" h="1060">
                      <a:moveTo>
                        <a:pt x="0" y="0"/>
                      </a:moveTo>
                      <a:lnTo>
                        <a:pt x="204" y="381"/>
                      </a:lnTo>
                      <a:lnTo>
                        <a:pt x="408" y="633"/>
                      </a:lnTo>
                      <a:lnTo>
                        <a:pt x="627" y="1059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99" y="228600"/>
            <a:ext cx="6766277" cy="1411925"/>
          </a:xfrm>
          <a:noFill/>
        </p:spPr>
        <p:txBody>
          <a:bodyPr wrap="none" lIns="71438" tIns="28575" rIns="71438" bIns="28575" anchor="t">
            <a:spAutoFit/>
          </a:bodyPr>
          <a:lstStyle/>
          <a:p>
            <a:pPr eaLnBrk="1" hangingPunct="1"/>
            <a:r>
              <a:rPr lang="en-US" dirty="0"/>
              <a:t>Total Flow Variations</a:t>
            </a:r>
            <a:br>
              <a:rPr lang="en-US" dirty="0"/>
            </a:br>
            <a:r>
              <a:rPr lang="en-US" dirty="0"/>
              <a:t>Nozzles of the Same Type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905000" y="1828800"/>
            <a:ext cx="517525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/>
          <a:lstStyle/>
          <a:p>
            <a:pPr algn="ctr" eaLnBrk="0" hangingPunct="0"/>
            <a:r>
              <a:rPr lang="en-US" sz="2400" b="1" dirty="0">
                <a:solidFill>
                  <a:schemeClr val="tx2"/>
                </a:solidFill>
                <a:effectLst/>
              </a:rPr>
              <a:t>Standard Deviation/Average Flow</a:t>
            </a:r>
          </a:p>
        </p:txBody>
      </p:sp>
      <p:sp>
        <p:nvSpPr>
          <p:cNvPr id="141316" name="Line 4"/>
          <p:cNvSpPr>
            <a:spLocks noChangeShapeType="1"/>
          </p:cNvSpPr>
          <p:nvPr/>
        </p:nvSpPr>
        <p:spPr bwMode="auto">
          <a:xfrm flipH="1" flipV="1">
            <a:off x="-498475" y="2157413"/>
            <a:ext cx="127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 flipH="1" flipV="1">
            <a:off x="-498475" y="2157413"/>
            <a:ext cx="127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1143000" y="2514600"/>
            <a:ext cx="6807200" cy="2730500"/>
            <a:chOff x="748" y="1980"/>
            <a:chExt cx="4288" cy="1720"/>
          </a:xfrm>
        </p:grpSpPr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1149" y="2044"/>
              <a:ext cx="58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Nozzle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2315" y="2044"/>
              <a:ext cx="58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Type 1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3217" y="2044"/>
              <a:ext cx="58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Type 2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4144" y="2044"/>
              <a:ext cx="58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Type 3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41323" name="Line 11"/>
            <p:cNvSpPr>
              <a:spLocks noChangeShapeType="1"/>
            </p:cNvSpPr>
            <p:nvPr/>
          </p:nvSpPr>
          <p:spPr bwMode="auto">
            <a:xfrm>
              <a:off x="748" y="2306"/>
              <a:ext cx="428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133" y="2490"/>
              <a:ext cx="6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25  - 30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474" y="2490"/>
              <a:ext cx="2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2%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3408" y="2490"/>
              <a:ext cx="2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4%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4310" y="2490"/>
              <a:ext cx="2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2%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1329" y="2433"/>
              <a:ext cx="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>
                  <a:solidFill>
                    <a:schemeClr val="tx2"/>
                  </a:solidFill>
                  <a:effectLst/>
                  <a:latin typeface="Helvetica" pitchFamily="34" charset="0"/>
                </a:rPr>
                <a:t>o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1766" y="2427"/>
              <a:ext cx="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>
                  <a:solidFill>
                    <a:schemeClr val="tx2"/>
                  </a:solidFill>
                  <a:effectLst/>
                  <a:latin typeface="Helvetica" pitchFamily="34" charset="0"/>
                </a:rPr>
                <a:t>o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1089" y="2791"/>
              <a:ext cx="6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30  - 35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2466" y="2785"/>
              <a:ext cx="2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6%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3400" y="2785"/>
              <a:ext cx="2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3%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1321" y="2728"/>
              <a:ext cx="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>
                  <a:solidFill>
                    <a:schemeClr val="tx2"/>
                  </a:solidFill>
                  <a:effectLst/>
                  <a:latin typeface="Helvetica" pitchFamily="34" charset="0"/>
                </a:rPr>
                <a:t>o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1728" y="2734"/>
              <a:ext cx="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>
                  <a:solidFill>
                    <a:schemeClr val="tx2"/>
                  </a:solidFill>
                  <a:effectLst/>
                  <a:latin typeface="Helvetica" pitchFamily="34" charset="0"/>
                </a:rPr>
                <a:t>o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>
              <a:off x="1117" y="3079"/>
              <a:ext cx="6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40  - 45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2458" y="3079"/>
              <a:ext cx="2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8%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3392" y="3079"/>
              <a:ext cx="2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3%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4294" y="3079"/>
              <a:ext cx="2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3%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1313" y="3023"/>
              <a:ext cx="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>
                  <a:solidFill>
                    <a:schemeClr val="tx2"/>
                  </a:solidFill>
                  <a:effectLst/>
                  <a:latin typeface="Helvetica" pitchFamily="34" charset="0"/>
                </a:rPr>
                <a:t>o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1750" y="3023"/>
              <a:ext cx="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>
                  <a:solidFill>
                    <a:schemeClr val="tx2"/>
                  </a:solidFill>
                  <a:effectLst/>
                  <a:latin typeface="Helvetica" pitchFamily="34" charset="0"/>
                </a:rPr>
                <a:t>o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1109" y="3374"/>
              <a:ext cx="6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55  - 60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>
              <a:off x="2450" y="3374"/>
              <a:ext cx="2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4%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>
              <a:off x="3384" y="3374"/>
              <a:ext cx="2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>
                  <a:solidFill>
                    <a:schemeClr val="tx2"/>
                  </a:solidFill>
                  <a:effectLst/>
                  <a:latin typeface="Helvetica" pitchFamily="34" charset="0"/>
                </a:rPr>
                <a:t>3%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1305" y="3317"/>
              <a:ext cx="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>
                  <a:solidFill>
                    <a:schemeClr val="tx2"/>
                  </a:solidFill>
                  <a:effectLst/>
                  <a:latin typeface="Helvetica" pitchFamily="34" charset="0"/>
                </a:rPr>
                <a:t>o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7441" name="Rectangle 33"/>
            <p:cNvSpPr>
              <a:spLocks noChangeArrowheads="1"/>
            </p:cNvSpPr>
            <p:nvPr/>
          </p:nvSpPr>
          <p:spPr bwMode="auto">
            <a:xfrm>
              <a:off x="1742" y="3323"/>
              <a:ext cx="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>
                  <a:solidFill>
                    <a:schemeClr val="tx2"/>
                  </a:solidFill>
                  <a:effectLst/>
                  <a:latin typeface="Helvetica" pitchFamily="34" charset="0"/>
                </a:rPr>
                <a:t>o</a:t>
              </a:r>
              <a:endParaRPr lang="en-US" sz="2800" b="1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41346" name="Line 34"/>
            <p:cNvSpPr>
              <a:spLocks noChangeShapeType="1"/>
            </p:cNvSpPr>
            <p:nvPr/>
          </p:nvSpPr>
          <p:spPr bwMode="auto">
            <a:xfrm>
              <a:off x="1994" y="1980"/>
              <a:ext cx="1" cy="1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347" name="Line 35"/>
            <p:cNvSpPr>
              <a:spLocks noChangeShapeType="1"/>
            </p:cNvSpPr>
            <p:nvPr/>
          </p:nvSpPr>
          <p:spPr bwMode="auto">
            <a:xfrm>
              <a:off x="964" y="3007"/>
              <a:ext cx="40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348" name="Line 36"/>
            <p:cNvSpPr>
              <a:spLocks noChangeShapeType="1"/>
            </p:cNvSpPr>
            <p:nvPr/>
          </p:nvSpPr>
          <p:spPr bwMode="auto">
            <a:xfrm>
              <a:off x="956" y="2727"/>
              <a:ext cx="40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349" name="Line 37"/>
            <p:cNvSpPr>
              <a:spLocks noChangeShapeType="1"/>
            </p:cNvSpPr>
            <p:nvPr/>
          </p:nvSpPr>
          <p:spPr bwMode="auto">
            <a:xfrm>
              <a:off x="964" y="3307"/>
              <a:ext cx="40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645B22A-86BF-2E6C-1BC1-C7E4E1413721}"/>
              </a:ext>
            </a:extLst>
          </p:cNvPr>
          <p:cNvSpPr txBox="1"/>
          <p:nvPr/>
        </p:nvSpPr>
        <p:spPr>
          <a:xfrm>
            <a:off x="914400" y="5562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Flow does not vary very much from nozzle to nozzle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5105</TotalTime>
  <Words>2538</Words>
  <Application>Microsoft Macintosh PowerPoint</Application>
  <PresentationFormat>On-screen Show (4:3)</PresentationFormat>
  <Paragraphs>612</Paragraphs>
  <Slides>67</Slides>
  <Notes>4</Notes>
  <HiddenSlides>8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Tahoma</vt:lpstr>
      <vt:lpstr>STKaiti</vt:lpstr>
      <vt:lpstr>Wingdings</vt:lpstr>
      <vt:lpstr>Times New Roman</vt:lpstr>
      <vt:lpstr>1_Default Design</vt:lpstr>
      <vt:lpstr>Equation</vt:lpstr>
      <vt:lpstr>PowerPoint Presentation</vt:lpstr>
      <vt:lpstr>PowerPoint Presentation</vt:lpstr>
      <vt:lpstr>PowerPoint Presentation</vt:lpstr>
      <vt:lpstr>Showers</vt:lpstr>
      <vt:lpstr>Fan Shower Profile Management</vt:lpstr>
      <vt:lpstr>Fan Nozzle Variation:</vt:lpstr>
      <vt:lpstr>Nozzle Flow Distribution Tester</vt:lpstr>
      <vt:lpstr>Nozzle Spray Distribution</vt:lpstr>
      <vt:lpstr>Total Flow Variations Nozzles of the Same Type</vt:lpstr>
      <vt:lpstr>Nozzle Spray Pattern Distribution</vt:lpstr>
      <vt:lpstr>Nozzle Spacing</vt:lpstr>
      <vt:lpstr>Overlapped Nozzles:</vt:lpstr>
      <vt:lpstr>Typical Single Coverage Fan Shower Arrangement</vt:lpstr>
      <vt:lpstr>Shower Layout</vt:lpstr>
      <vt:lpstr>Machine Width Shower Distribution</vt:lpstr>
      <vt:lpstr>Flooded Nip Shower</vt:lpstr>
      <vt:lpstr>Running Void Volume</vt:lpstr>
      <vt:lpstr>Flooded Nip Showers</vt:lpstr>
      <vt:lpstr>Needle Jet Showers</vt:lpstr>
      <vt:lpstr>How Do Needle Showers Work?</vt:lpstr>
      <vt:lpstr>“Why’s” of Needle Jets</vt:lpstr>
      <vt:lpstr>Inside HPS for through cleaning</vt:lpstr>
      <vt:lpstr>Sheet Side HPS for surface cleaning</vt:lpstr>
      <vt:lpstr>How Important is Dispersal Area?</vt:lpstr>
      <vt:lpstr>Power Application: Jet Vs. Fan</vt:lpstr>
      <vt:lpstr>Felt HPN Jet Quality</vt:lpstr>
      <vt:lpstr>How Far From the Fabric?</vt:lpstr>
      <vt:lpstr>Best Jet Angle</vt:lpstr>
      <vt:lpstr>Application to Fabric Conditioning</vt:lpstr>
      <vt:lpstr>On Roll or In Space?</vt:lpstr>
      <vt:lpstr>What About Felt Seams?</vt:lpstr>
      <vt:lpstr>Oscillation of High Pressure Showers</vt:lpstr>
      <vt:lpstr>Crank Arm Oscillators</vt:lpstr>
      <vt:lpstr>Importance of Proper Oscillation</vt:lpstr>
      <vt:lpstr>Low Speed Oscillation</vt:lpstr>
      <vt:lpstr>Even, Uniform Coverage</vt:lpstr>
      <vt:lpstr>A Note on Scanning Jet Showers</vt:lpstr>
      <vt:lpstr>Other Profile Considerations</vt:lpstr>
      <vt:lpstr>Filtration vs. Nozzle Plugging</vt:lpstr>
      <vt:lpstr>Brush Showers</vt:lpstr>
      <vt:lpstr>Filter media specification</vt:lpstr>
      <vt:lpstr>Felt Dewatering</vt:lpstr>
      <vt:lpstr>Traditional Uhle Sizing</vt:lpstr>
      <vt:lpstr>Decrosta Airflow Equation</vt:lpstr>
      <vt:lpstr>Dwell Time</vt:lpstr>
      <vt:lpstr>Pipe Sizing</vt:lpstr>
      <vt:lpstr>Slot Width</vt:lpstr>
      <vt:lpstr>Wear Surface Materials</vt:lpstr>
      <vt:lpstr>Slot Width, Fabric Penetration</vt:lpstr>
      <vt:lpstr>Seamed Fabrics</vt:lpstr>
      <vt:lpstr>Streaks from Herringbone Covers</vt:lpstr>
      <vt:lpstr>Herringbone Covers (continued)</vt:lpstr>
      <vt:lpstr>Reading streaks</vt:lpstr>
      <vt:lpstr>Strategy for Ideal Cleaning Applications</vt:lpstr>
      <vt:lpstr>Wire Cleaning Strategy</vt:lpstr>
      <vt:lpstr>Felt Cleaning Applications</vt:lpstr>
      <vt:lpstr>Contaminants and Conditioning</vt:lpstr>
      <vt:lpstr>Crescent Former Machine</vt:lpstr>
      <vt:lpstr>Forming Section (Crescent Former)</vt:lpstr>
      <vt:lpstr>Press Section (Crescent Former)</vt:lpstr>
      <vt:lpstr>Suction Pick-up</vt:lpstr>
      <vt:lpstr>Suction Breast Roll</vt:lpstr>
      <vt:lpstr>S-Wrap</vt:lpstr>
      <vt:lpstr>C Wrap</vt:lpstr>
      <vt:lpstr>Some Relevant TAPPI TIPs</vt:lpstr>
      <vt:lpstr>Summary</vt:lpstr>
      <vt:lpstr>PowerPoint Presentation</vt:lpstr>
    </vt:vector>
  </TitlesOfParts>
  <Company>Patton &amp; Patton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 Patton</dc:creator>
  <cp:lastModifiedBy>John Neun</cp:lastModifiedBy>
  <cp:revision>221</cp:revision>
  <dcterms:created xsi:type="dcterms:W3CDTF">2008-04-22T18:02:12Z</dcterms:created>
  <dcterms:modified xsi:type="dcterms:W3CDTF">2023-04-19T14:12:57Z</dcterms:modified>
</cp:coreProperties>
</file>