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2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16" r:id="rId2"/>
    <p:sldId id="257" r:id="rId3"/>
    <p:sldId id="317" r:id="rId4"/>
    <p:sldId id="318" r:id="rId5"/>
    <p:sldId id="319" r:id="rId6"/>
    <p:sldId id="320" r:id="rId7"/>
    <p:sldId id="321" r:id="rId8"/>
    <p:sldId id="322" r:id="rId9"/>
    <p:sldId id="323" r:id="rId10"/>
    <p:sldId id="324" r:id="rId11"/>
    <p:sldId id="325" r:id="rId12"/>
    <p:sldId id="326" r:id="rId13"/>
    <p:sldId id="327" r:id="rId14"/>
    <p:sldId id="328" r:id="rId15"/>
    <p:sldId id="329" r:id="rId16"/>
    <p:sldId id="330" r:id="rId17"/>
    <p:sldId id="331" r:id="rId18"/>
    <p:sldId id="332" r:id="rId19"/>
    <p:sldId id="333" r:id="rId20"/>
    <p:sldId id="334" r:id="rId21"/>
    <p:sldId id="33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205"/>
    <p:restoredTop sz="96327"/>
  </p:normalViewPr>
  <p:slideViewPr>
    <p:cSldViewPr snapToGrid="0" snapToObjects="1">
      <p:cViewPr varScale="1">
        <p:scale>
          <a:sx n="67" d="100"/>
          <a:sy n="67" d="100"/>
        </p:scale>
        <p:origin x="8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maryammsv\Desktop\Slaking:causticizing%20paper%20\NikoFigs_Slaking_CausticizingPaper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maryammsv\Desktop\Slaking:causticizing%20paper%20\NikoFigs_Slaking_CausticizingPaper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\\Users\maryammsv\Desktop\Figures-%20ALL(ND)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maryammsv\Desktop\Slaking:causticizing%20paper%20\Figures-%20ALL(ND)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\\Users\maryammsv\Desktop\Slaking:causticizing%20paper%20\Figures-%20ALL(ND)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\\Users\maryammsv\Desktop\Slaking:causticizing%20paper%20\Figures-%20ALL(ND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v>Reburned Lime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chemeClr val="accent4"/>
              </a:solidFill>
              <a:ln w="19050">
                <a:solidFill>
                  <a:schemeClr val="tx1"/>
                </a:solidFill>
              </a:ln>
              <a:effectLst/>
            </c:spPr>
          </c:marker>
          <c:xVal>
            <c:numRef>
              <c:f>Sheet1!$E$7:$E$18</c:f>
              <c:numCache>
                <c:formatCode>General</c:formatCode>
                <c:ptCount val="12"/>
                <c:pt idx="0">
                  <c:v>4.71</c:v>
                </c:pt>
                <c:pt idx="1">
                  <c:v>5.15</c:v>
                </c:pt>
                <c:pt idx="2">
                  <c:v>5.58</c:v>
                </c:pt>
                <c:pt idx="3">
                  <c:v>6.01</c:v>
                </c:pt>
                <c:pt idx="4">
                  <c:v>5.72</c:v>
                </c:pt>
                <c:pt idx="5">
                  <c:v>5.58</c:v>
                </c:pt>
                <c:pt idx="6">
                  <c:v>5.44</c:v>
                </c:pt>
                <c:pt idx="7">
                  <c:v>5.3</c:v>
                </c:pt>
                <c:pt idx="8">
                  <c:v>5.71</c:v>
                </c:pt>
                <c:pt idx="9">
                  <c:v>6.66</c:v>
                </c:pt>
                <c:pt idx="10">
                  <c:v>6.66</c:v>
                </c:pt>
                <c:pt idx="11">
                  <c:v>6.6</c:v>
                </c:pt>
              </c:numCache>
            </c:numRef>
          </c:xVal>
          <c:yVal>
            <c:numRef>
              <c:f>Sheet1!$G$7:$G$18</c:f>
              <c:numCache>
                <c:formatCode>General</c:formatCode>
                <c:ptCount val="12"/>
                <c:pt idx="0">
                  <c:v>3.6499999999999986</c:v>
                </c:pt>
                <c:pt idx="1">
                  <c:v>4.3500000000000014</c:v>
                </c:pt>
                <c:pt idx="2">
                  <c:v>3.25</c:v>
                </c:pt>
                <c:pt idx="3">
                  <c:v>7.9500000000000028</c:v>
                </c:pt>
                <c:pt idx="4">
                  <c:v>4.5</c:v>
                </c:pt>
                <c:pt idx="5">
                  <c:v>3.2000000000000028</c:v>
                </c:pt>
                <c:pt idx="6">
                  <c:v>3.600000000000001</c:v>
                </c:pt>
                <c:pt idx="7">
                  <c:v>4.5</c:v>
                </c:pt>
                <c:pt idx="8">
                  <c:v>7.5</c:v>
                </c:pt>
                <c:pt idx="9">
                  <c:v>12.5</c:v>
                </c:pt>
                <c:pt idx="10">
                  <c:v>10.5</c:v>
                </c:pt>
                <c:pt idx="11">
                  <c:v>11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935-FF48-8409-2194E0E522FF}"/>
            </c:ext>
          </c:extLst>
        </c:ser>
        <c:ser>
          <c:idx val="1"/>
          <c:order val="1"/>
          <c:tx>
            <c:v>Technical-grade CaO</c:v>
          </c:tx>
          <c:spPr>
            <a:ln w="25400" cap="rnd">
              <a:noFill/>
              <a:round/>
            </a:ln>
            <a:effectLst/>
          </c:spPr>
          <c:marker>
            <c:symbol val="triangle"/>
            <c:size val="10"/>
            <c:spPr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/>
            </c:spPr>
          </c:marker>
          <c:xVal>
            <c:numRef>
              <c:f>Sheet1!$E$7:$E$18</c:f>
              <c:numCache>
                <c:formatCode>General</c:formatCode>
                <c:ptCount val="12"/>
                <c:pt idx="0">
                  <c:v>4.71</c:v>
                </c:pt>
                <c:pt idx="1">
                  <c:v>5.15</c:v>
                </c:pt>
                <c:pt idx="2">
                  <c:v>5.58</c:v>
                </c:pt>
                <c:pt idx="3">
                  <c:v>6.01</c:v>
                </c:pt>
                <c:pt idx="4">
                  <c:v>5.72</c:v>
                </c:pt>
                <c:pt idx="5">
                  <c:v>5.58</c:v>
                </c:pt>
                <c:pt idx="6">
                  <c:v>5.44</c:v>
                </c:pt>
                <c:pt idx="7">
                  <c:v>5.3</c:v>
                </c:pt>
                <c:pt idx="8">
                  <c:v>5.71</c:v>
                </c:pt>
                <c:pt idx="9">
                  <c:v>6.66</c:v>
                </c:pt>
                <c:pt idx="10">
                  <c:v>6.66</c:v>
                </c:pt>
                <c:pt idx="11">
                  <c:v>6.6</c:v>
                </c:pt>
              </c:numCache>
            </c:numRef>
          </c:xVal>
          <c:yVal>
            <c:numRef>
              <c:f>Sheet1!$J$7:$J$18</c:f>
              <c:numCache>
                <c:formatCode>General</c:formatCode>
                <c:ptCount val="12"/>
                <c:pt idx="1">
                  <c:v>9.7999999999999972</c:v>
                </c:pt>
                <c:pt idx="2">
                  <c:v>20.5</c:v>
                </c:pt>
                <c:pt idx="3">
                  <c:v>21.3</c:v>
                </c:pt>
                <c:pt idx="8">
                  <c:v>20.5</c:v>
                </c:pt>
                <c:pt idx="9">
                  <c:v>23.5</c:v>
                </c:pt>
                <c:pt idx="10">
                  <c:v>19</c:v>
                </c:pt>
                <c:pt idx="11">
                  <c:v>23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935-FF48-8409-2194E0E522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9060415"/>
        <c:axId val="269075103"/>
      </c:scatterChart>
      <c:valAx>
        <c:axId val="269060415"/>
        <c:scaling>
          <c:orientation val="minMax"/>
          <c:min val="4.5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Ionic Strength (mol/L)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075103"/>
        <c:crosses val="autoZero"/>
        <c:crossBetween val="midCat"/>
      </c:valAx>
      <c:valAx>
        <c:axId val="269075103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 in WL (mg P/L)</a:t>
                </a:r>
              </a:p>
            </c:rich>
          </c:tx>
          <c:layout>
            <c:manualLayout>
              <c:xMode val="edge"/>
              <c:yMode val="edge"/>
              <c:x val="1.7571882528198798E-2"/>
              <c:y val="0.2017163982098166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060415"/>
        <c:crosses val="autoZero"/>
        <c:crossBetween val="midCat"/>
      </c:valAx>
      <c:spPr>
        <a:noFill/>
        <a:ln w="15875"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5405713937772172"/>
          <c:y val="4.5184755057660855E-2"/>
          <c:w val="0.28157416898976984"/>
          <c:h val="0.29709373481398826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19050" cap="flat" cmpd="sng" algn="ctr">
      <a:noFill/>
      <a:round/>
    </a:ln>
    <a:effectLst/>
  </c:spPr>
  <c:txPr>
    <a:bodyPr/>
    <a:lstStyle/>
    <a:p>
      <a:pPr>
        <a:defRPr sz="2000" b="1">
          <a:solidFill>
            <a:schemeClr val="tx1"/>
          </a:solidFill>
          <a:latin typeface="+mn-lt"/>
        </a:defRPr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50453020112232"/>
          <c:y val="3.729534431763952E-2"/>
          <c:w val="0.83489059679731481"/>
          <c:h val="0.76778054458878797"/>
        </c:manualLayout>
      </c:layout>
      <c:scatterChart>
        <c:scatterStyle val="lineMarker"/>
        <c:varyColors val="0"/>
        <c:ser>
          <c:idx val="0"/>
          <c:order val="0"/>
          <c:tx>
            <c:v>Reburned Lime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Sheet1!$D$7:$D$18</c:f>
              <c:numCache>
                <c:formatCode>General</c:formatCode>
                <c:ptCount val="12"/>
                <c:pt idx="0">
                  <c:v>80</c:v>
                </c:pt>
                <c:pt idx="1">
                  <c:v>87</c:v>
                </c:pt>
                <c:pt idx="2">
                  <c:v>94</c:v>
                </c:pt>
                <c:pt idx="3">
                  <c:v>102</c:v>
                </c:pt>
                <c:pt idx="4">
                  <c:v>101</c:v>
                </c:pt>
                <c:pt idx="5">
                  <c:v>95</c:v>
                </c:pt>
                <c:pt idx="6">
                  <c:v>88</c:v>
                </c:pt>
                <c:pt idx="7">
                  <c:v>82</c:v>
                </c:pt>
                <c:pt idx="8">
                  <c:v>87</c:v>
                </c:pt>
                <c:pt idx="9">
                  <c:v>102</c:v>
                </c:pt>
                <c:pt idx="10">
                  <c:v>95</c:v>
                </c:pt>
                <c:pt idx="11">
                  <c:v>102</c:v>
                </c:pt>
              </c:numCache>
            </c:numRef>
          </c:xVal>
          <c:yVal>
            <c:numRef>
              <c:f>Sheet1!$G$7:$G$18</c:f>
              <c:numCache>
                <c:formatCode>General</c:formatCode>
                <c:ptCount val="12"/>
                <c:pt idx="0">
                  <c:v>3.6499999999999986</c:v>
                </c:pt>
                <c:pt idx="1">
                  <c:v>4.3500000000000014</c:v>
                </c:pt>
                <c:pt idx="2">
                  <c:v>3.25</c:v>
                </c:pt>
                <c:pt idx="3">
                  <c:v>7.9500000000000028</c:v>
                </c:pt>
                <c:pt idx="4">
                  <c:v>4.5</c:v>
                </c:pt>
                <c:pt idx="5">
                  <c:v>3.2000000000000028</c:v>
                </c:pt>
                <c:pt idx="6">
                  <c:v>3.600000000000001</c:v>
                </c:pt>
                <c:pt idx="7">
                  <c:v>4.5</c:v>
                </c:pt>
                <c:pt idx="8">
                  <c:v>7.5</c:v>
                </c:pt>
                <c:pt idx="9">
                  <c:v>12.5</c:v>
                </c:pt>
                <c:pt idx="10">
                  <c:v>10.5</c:v>
                </c:pt>
                <c:pt idx="11">
                  <c:v>11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CBE-AB43-9A70-AC5C6ED00618}"/>
            </c:ext>
          </c:extLst>
        </c:ser>
        <c:ser>
          <c:idx val="1"/>
          <c:order val="1"/>
          <c:tx>
            <c:v>Technical-grade CaO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9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Sheet1!$D$7:$D$18</c:f>
              <c:numCache>
                <c:formatCode>General</c:formatCode>
                <c:ptCount val="12"/>
                <c:pt idx="0">
                  <c:v>80</c:v>
                </c:pt>
                <c:pt idx="1">
                  <c:v>87</c:v>
                </c:pt>
                <c:pt idx="2">
                  <c:v>94</c:v>
                </c:pt>
                <c:pt idx="3">
                  <c:v>102</c:v>
                </c:pt>
                <c:pt idx="4">
                  <c:v>101</c:v>
                </c:pt>
                <c:pt idx="5">
                  <c:v>95</c:v>
                </c:pt>
                <c:pt idx="6">
                  <c:v>88</c:v>
                </c:pt>
                <c:pt idx="7">
                  <c:v>82</c:v>
                </c:pt>
                <c:pt idx="8">
                  <c:v>87</c:v>
                </c:pt>
                <c:pt idx="9">
                  <c:v>102</c:v>
                </c:pt>
                <c:pt idx="10">
                  <c:v>95</c:v>
                </c:pt>
                <c:pt idx="11">
                  <c:v>102</c:v>
                </c:pt>
              </c:numCache>
            </c:numRef>
          </c:xVal>
          <c:yVal>
            <c:numRef>
              <c:f>Sheet1!$J$7:$J$18</c:f>
              <c:numCache>
                <c:formatCode>General</c:formatCode>
                <c:ptCount val="12"/>
                <c:pt idx="1">
                  <c:v>9.7999999999999972</c:v>
                </c:pt>
                <c:pt idx="2">
                  <c:v>20.5</c:v>
                </c:pt>
                <c:pt idx="3">
                  <c:v>21.3</c:v>
                </c:pt>
                <c:pt idx="8">
                  <c:v>20.5</c:v>
                </c:pt>
                <c:pt idx="9">
                  <c:v>23.5</c:v>
                </c:pt>
                <c:pt idx="10">
                  <c:v>19</c:v>
                </c:pt>
                <c:pt idx="11">
                  <c:v>23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CBE-AB43-9A70-AC5C6ED006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9060415"/>
        <c:axId val="269075103"/>
      </c:scatterChart>
      <c:valAx>
        <c:axId val="269060415"/>
        <c:scaling>
          <c:orientation val="minMax"/>
          <c:min val="75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g CO</a:t>
                </a:r>
                <a:r>
                  <a:rPr lang="en-US" baseline="-25000" dirty="0"/>
                  <a:t>3</a:t>
                </a:r>
                <a:r>
                  <a:rPr lang="en-US" dirty="0"/>
                  <a:t>/L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075103"/>
        <c:crosses val="autoZero"/>
        <c:crossBetween val="midCat"/>
      </c:valAx>
      <c:valAx>
        <c:axId val="269075103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 in WL (mg P/L)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060415"/>
        <c:crosses val="autoZero"/>
        <c:crossBetween val="midCat"/>
      </c:valAx>
      <c:spPr>
        <a:noFill/>
        <a:ln w="15875"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14162277326474121"/>
          <c:y val="6.9380560051431686E-2"/>
          <c:w val="0.2750799560678725"/>
          <c:h val="0.30408485309798206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19050" cap="flat" cmpd="sng" algn="ctr">
      <a:noFill/>
      <a:round/>
    </a:ln>
    <a:effectLst/>
  </c:spPr>
  <c:txPr>
    <a:bodyPr/>
    <a:lstStyle/>
    <a:p>
      <a:pPr>
        <a:defRPr sz="1600" b="1">
          <a:solidFill>
            <a:schemeClr val="tx1"/>
          </a:solidFill>
          <a:latin typeface="+mn-lt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6436384845833665"/>
          <c:y val="5.092576287388996E-2"/>
          <c:w val="0.72985621737107809"/>
          <c:h val="0.70470519476880333"/>
        </c:manualLayout>
      </c:layout>
      <c:scatterChart>
        <c:scatterStyle val="smoothMarker"/>
        <c:varyColors val="0"/>
        <c:ser>
          <c:idx val="0"/>
          <c:order val="0"/>
          <c:tx>
            <c:v>P=25 ppm</c:v>
          </c:tx>
          <c:spPr>
            <a:ln w="47625" cap="rnd">
              <a:solidFill>
                <a:srgbClr val="4472C4">
                  <a:lumMod val="50000"/>
                </a:srgbClr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19050">
                <a:solidFill>
                  <a:schemeClr val="tx1"/>
                </a:solidFill>
                <a:prstDash val="sysDash"/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'[4]P variable'!$C$2:$C$9</c:f>
                <c:numCache>
                  <c:formatCode>General</c:formatCode>
                  <c:ptCount val="8"/>
                  <c:pt idx="0">
                    <c:v>2.6</c:v>
                  </c:pt>
                  <c:pt idx="1">
                    <c:v>1.1499999999999999</c:v>
                  </c:pt>
                  <c:pt idx="2">
                    <c:v>1.31</c:v>
                  </c:pt>
                  <c:pt idx="3">
                    <c:v>2.7349999999999999</c:v>
                  </c:pt>
                  <c:pt idx="4">
                    <c:v>1.165</c:v>
                  </c:pt>
                  <c:pt idx="5">
                    <c:v>2.06</c:v>
                  </c:pt>
                  <c:pt idx="6">
                    <c:v>0.625</c:v>
                  </c:pt>
                  <c:pt idx="7">
                    <c:v>1.155</c:v>
                  </c:pt>
                </c:numCache>
              </c:numRef>
            </c:plus>
            <c:minus>
              <c:numRef>
                <c:f>'[4]P variable'!$C$2:$C$9</c:f>
                <c:numCache>
                  <c:formatCode>General</c:formatCode>
                  <c:ptCount val="8"/>
                  <c:pt idx="0">
                    <c:v>2.6</c:v>
                  </c:pt>
                  <c:pt idx="1">
                    <c:v>1.1499999999999999</c:v>
                  </c:pt>
                  <c:pt idx="2">
                    <c:v>1.31</c:v>
                  </c:pt>
                  <c:pt idx="3">
                    <c:v>2.7349999999999999</c:v>
                  </c:pt>
                  <c:pt idx="4">
                    <c:v>1.165</c:v>
                  </c:pt>
                  <c:pt idx="5">
                    <c:v>2.06</c:v>
                  </c:pt>
                  <c:pt idx="6">
                    <c:v>0.625</c:v>
                  </c:pt>
                  <c:pt idx="7">
                    <c:v>1.155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'[4]P variable'!$M$2:$M$9</c:f>
              <c:numCache>
                <c:formatCode>General</c:formatCode>
                <c:ptCount val="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30</c:v>
                </c:pt>
                <c:pt idx="5">
                  <c:v>60</c:v>
                </c:pt>
                <c:pt idx="6">
                  <c:v>120</c:v>
                </c:pt>
                <c:pt idx="7">
                  <c:v>240</c:v>
                </c:pt>
              </c:numCache>
            </c:numRef>
          </c:xVal>
          <c:yVal>
            <c:numRef>
              <c:f>'[4]P variable'!$B$2:$B$9</c:f>
              <c:numCache>
                <c:formatCode>General</c:formatCode>
                <c:ptCount val="8"/>
                <c:pt idx="0">
                  <c:v>27.200000000000003</c:v>
                </c:pt>
                <c:pt idx="1">
                  <c:v>49</c:v>
                </c:pt>
                <c:pt idx="2">
                  <c:v>36.35</c:v>
                </c:pt>
                <c:pt idx="3">
                  <c:v>30.049999999999997</c:v>
                </c:pt>
                <c:pt idx="4">
                  <c:v>23.150000000000002</c:v>
                </c:pt>
                <c:pt idx="5">
                  <c:v>14.299999999999999</c:v>
                </c:pt>
                <c:pt idx="6">
                  <c:v>8.9499999999999993</c:v>
                </c:pt>
                <c:pt idx="7">
                  <c:v>8.15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DAF7-E041-8C27-D4145D057B5D}"/>
            </c:ext>
          </c:extLst>
        </c:ser>
        <c:ser>
          <c:idx val="1"/>
          <c:order val="1"/>
          <c:tx>
            <c:v>P=50 ppm</c:v>
          </c:tx>
          <c:spPr>
            <a:ln w="38100" cap="rnd">
              <a:solidFill>
                <a:srgbClr val="ED7D31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12700">
                <a:solidFill>
                  <a:srgbClr val="FFC000"/>
                </a:solidFill>
                <a:prstDash val="sysDot"/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'[4]P variable'!$Q$2:$Q$9</c:f>
                <c:numCache>
                  <c:formatCode>General</c:formatCode>
                  <c:ptCount val="8"/>
                  <c:pt idx="0">
                    <c:v>0.38399999999999995</c:v>
                  </c:pt>
                  <c:pt idx="1">
                    <c:v>2.1999999999999997</c:v>
                  </c:pt>
                  <c:pt idx="2">
                    <c:v>1.0999999999999999</c:v>
                  </c:pt>
                  <c:pt idx="3">
                    <c:v>1.25</c:v>
                  </c:pt>
                  <c:pt idx="4">
                    <c:v>2.5499999999999998</c:v>
                  </c:pt>
                  <c:pt idx="5">
                    <c:v>1.7500000000000002</c:v>
                  </c:pt>
                  <c:pt idx="6">
                    <c:v>2.1</c:v>
                  </c:pt>
                  <c:pt idx="7">
                    <c:v>1.4500000000000002</c:v>
                  </c:pt>
                </c:numCache>
              </c:numRef>
            </c:plus>
            <c:minus>
              <c:numRef>
                <c:f>'[4]P variable'!$Q$2:$Q$9</c:f>
                <c:numCache>
                  <c:formatCode>General</c:formatCode>
                  <c:ptCount val="8"/>
                  <c:pt idx="0">
                    <c:v>0.38399999999999995</c:v>
                  </c:pt>
                  <c:pt idx="1">
                    <c:v>2.1999999999999997</c:v>
                  </c:pt>
                  <c:pt idx="2">
                    <c:v>1.0999999999999999</c:v>
                  </c:pt>
                  <c:pt idx="3">
                    <c:v>1.25</c:v>
                  </c:pt>
                  <c:pt idx="4">
                    <c:v>2.5499999999999998</c:v>
                  </c:pt>
                  <c:pt idx="5">
                    <c:v>1.7500000000000002</c:v>
                  </c:pt>
                  <c:pt idx="6">
                    <c:v>2.1</c:v>
                  </c:pt>
                  <c:pt idx="7">
                    <c:v>1.4500000000000002</c:v>
                  </c:pt>
                </c:numCache>
              </c:numRef>
            </c:minus>
            <c:spPr>
              <a:noFill/>
              <a:ln w="222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'[4]P variable'!$M$2:$M$9</c:f>
              <c:numCache>
                <c:formatCode>General</c:formatCode>
                <c:ptCount val="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30</c:v>
                </c:pt>
                <c:pt idx="5">
                  <c:v>60</c:v>
                </c:pt>
                <c:pt idx="6">
                  <c:v>120</c:v>
                </c:pt>
                <c:pt idx="7">
                  <c:v>240</c:v>
                </c:pt>
              </c:numCache>
            </c:numRef>
          </c:xVal>
          <c:yVal>
            <c:numRef>
              <c:f>'[4]P variable'!$P$2:$P$10</c:f>
              <c:numCache>
                <c:formatCode>General</c:formatCode>
                <c:ptCount val="9"/>
                <c:pt idx="0">
                  <c:v>53.2</c:v>
                </c:pt>
                <c:pt idx="1">
                  <c:v>18.68</c:v>
                </c:pt>
                <c:pt idx="2">
                  <c:v>10.920000000000002</c:v>
                </c:pt>
                <c:pt idx="3">
                  <c:v>9.48</c:v>
                </c:pt>
                <c:pt idx="4">
                  <c:v>5.9399999999999995</c:v>
                </c:pt>
                <c:pt idx="5">
                  <c:v>3.8800000000000003</c:v>
                </c:pt>
                <c:pt idx="6">
                  <c:v>3.52</c:v>
                </c:pt>
                <c:pt idx="7">
                  <c:v>3.4</c:v>
                </c:pt>
                <c:pt idx="8">
                  <c:v>3.16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DAF7-E041-8C27-D4145D057B5D}"/>
            </c:ext>
          </c:extLst>
        </c:ser>
        <c:ser>
          <c:idx val="2"/>
          <c:order val="2"/>
          <c:tx>
            <c:v>P=75 ppm</c:v>
          </c:tx>
          <c:spPr>
            <a:ln w="3810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19050">
                <a:solidFill>
                  <a:srgbClr val="FF0000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'[4]P variable'!$X$2:$X$9</c:f>
                <c:numCache>
                  <c:formatCode>General</c:formatCode>
                  <c:ptCount val="8"/>
                  <c:pt idx="0">
                    <c:v>1.9900000000000002</c:v>
                  </c:pt>
                  <c:pt idx="1">
                    <c:v>2.585</c:v>
                  </c:pt>
                  <c:pt idx="2">
                    <c:v>0.55999999999999994</c:v>
                  </c:pt>
                  <c:pt idx="3">
                    <c:v>1.24</c:v>
                  </c:pt>
                  <c:pt idx="4">
                    <c:v>1.6400000000000001</c:v>
                  </c:pt>
                  <c:pt idx="5">
                    <c:v>1.135</c:v>
                  </c:pt>
                  <c:pt idx="6">
                    <c:v>2.19</c:v>
                  </c:pt>
                  <c:pt idx="7">
                    <c:v>1.43</c:v>
                  </c:pt>
                </c:numCache>
              </c:numRef>
            </c:plus>
            <c:minus>
              <c:numRef>
                <c:f>'[4]P variable'!$X$2:$X$9</c:f>
                <c:numCache>
                  <c:formatCode>General</c:formatCode>
                  <c:ptCount val="8"/>
                  <c:pt idx="0">
                    <c:v>1.9900000000000002</c:v>
                  </c:pt>
                  <c:pt idx="1">
                    <c:v>2.585</c:v>
                  </c:pt>
                  <c:pt idx="2">
                    <c:v>0.55999999999999994</c:v>
                  </c:pt>
                  <c:pt idx="3">
                    <c:v>1.24</c:v>
                  </c:pt>
                  <c:pt idx="4">
                    <c:v>1.6400000000000001</c:v>
                  </c:pt>
                  <c:pt idx="5">
                    <c:v>1.135</c:v>
                  </c:pt>
                  <c:pt idx="6">
                    <c:v>2.19</c:v>
                  </c:pt>
                  <c:pt idx="7">
                    <c:v>1.43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'[4]P variable'!$M$2:$M$9</c:f>
              <c:numCache>
                <c:formatCode>General</c:formatCode>
                <c:ptCount val="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30</c:v>
                </c:pt>
                <c:pt idx="5">
                  <c:v>60</c:v>
                </c:pt>
                <c:pt idx="6">
                  <c:v>120</c:v>
                </c:pt>
                <c:pt idx="7">
                  <c:v>240</c:v>
                </c:pt>
              </c:numCache>
            </c:numRef>
          </c:xVal>
          <c:yVal>
            <c:numRef>
              <c:f>'[4]P variable'!$W$2:$W$9</c:f>
              <c:numCache>
                <c:formatCode>General</c:formatCode>
                <c:ptCount val="8"/>
                <c:pt idx="0">
                  <c:v>78.13</c:v>
                </c:pt>
                <c:pt idx="1">
                  <c:v>60.8</c:v>
                </c:pt>
                <c:pt idx="2">
                  <c:v>34.699999999999996</c:v>
                </c:pt>
                <c:pt idx="3">
                  <c:v>25.650000000000002</c:v>
                </c:pt>
                <c:pt idx="4">
                  <c:v>15.6</c:v>
                </c:pt>
                <c:pt idx="5">
                  <c:v>11.99</c:v>
                </c:pt>
                <c:pt idx="6">
                  <c:v>8.2900000000000009</c:v>
                </c:pt>
                <c:pt idx="7">
                  <c:v>7.59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DAF7-E041-8C27-D4145D057B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42951824"/>
        <c:axId val="1438966240"/>
      </c:scatterChart>
      <c:valAx>
        <c:axId val="1342951824"/>
        <c:scaling>
          <c:orientation val="minMax"/>
          <c:max val="250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r>
                  <a:rPr lang="en-CA"/>
                  <a:t>Time (min)</a:t>
                </a:r>
              </a:p>
            </c:rich>
          </c:tx>
          <c:layout>
            <c:manualLayout>
              <c:xMode val="edge"/>
              <c:yMode val="edge"/>
              <c:x val="0.42385553058899167"/>
              <c:y val="0.9171835282155567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438966240"/>
        <c:crosses val="autoZero"/>
        <c:crossBetween val="midCat"/>
        <c:majorUnit val="50"/>
      </c:valAx>
      <c:valAx>
        <c:axId val="1438966240"/>
        <c:scaling>
          <c:orientation val="minMax"/>
          <c:max val="80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r>
                  <a:rPr lang="en-CA"/>
                  <a:t>P in WL (mg/L)</a:t>
                </a:r>
              </a:p>
            </c:rich>
          </c:tx>
          <c:layout>
            <c:manualLayout>
              <c:xMode val="edge"/>
              <c:yMode val="edge"/>
              <c:x val="5.1355702828572046E-3"/>
              <c:y val="0.1306566999495462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342951824"/>
        <c:crosses val="autoZero"/>
        <c:crossBetween val="midCat"/>
        <c:majorUnit val="10"/>
      </c:valAx>
      <c:spPr>
        <a:noFill/>
        <a:ln w="34925">
          <a:solidFill>
            <a:sysClr val="windowText" lastClr="000000"/>
          </a:solidFill>
        </a:ln>
        <a:effectLst/>
      </c:spPr>
    </c:plotArea>
    <c:legend>
      <c:legendPos val="r"/>
      <c:layout>
        <c:manualLayout>
          <c:xMode val="edge"/>
          <c:yMode val="edge"/>
          <c:x val="0.26807727117259295"/>
          <c:y val="9.0107453673553967E-2"/>
          <c:w val="0.59412736153992163"/>
          <c:h val="0.212900372577505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400" b="1">
          <a:solidFill>
            <a:schemeClr val="tx1"/>
          </a:solidFill>
          <a:latin typeface="+mn-lt"/>
          <a:cs typeface="Times New Roman" panose="02020603050405020304" pitchFamily="18" charset="0"/>
        </a:defRPr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1230949266585103"/>
          <c:y val="4.1666666666666664E-2"/>
          <c:w val="0.72555119628807341"/>
          <c:h val="0.72064146303085175"/>
        </c:manualLayout>
      </c:layout>
      <c:scatterChart>
        <c:scatterStyle val="smoothMarker"/>
        <c:varyColors val="0"/>
        <c:ser>
          <c:idx val="0"/>
          <c:order val="0"/>
          <c:tx>
            <c:v>P=25 ppm</c:v>
          </c:tx>
          <c:spPr>
            <a:ln w="41275" cap="rnd">
              <a:solidFill>
                <a:schemeClr val="accent1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12700">
                <a:solidFill>
                  <a:schemeClr val="accent1"/>
                </a:solidFill>
                <a:prstDash val="sysDash"/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'[4]P variable'!$C$28:$C$33</c:f>
                <c:numCache>
                  <c:formatCode>General</c:formatCode>
                  <c:ptCount val="6"/>
                  <c:pt idx="0">
                    <c:v>2.6</c:v>
                  </c:pt>
                  <c:pt idx="1">
                    <c:v>1.1499999999999999</c:v>
                  </c:pt>
                  <c:pt idx="2">
                    <c:v>1.31</c:v>
                  </c:pt>
                  <c:pt idx="3">
                    <c:v>2.7349999999999999</c:v>
                  </c:pt>
                  <c:pt idx="4">
                    <c:v>1.165</c:v>
                  </c:pt>
                  <c:pt idx="5">
                    <c:v>2.06</c:v>
                  </c:pt>
                </c:numCache>
              </c:numRef>
            </c:plus>
            <c:minus>
              <c:numRef>
                <c:f>'[4]P variable'!$C$28:$C$33</c:f>
                <c:numCache>
                  <c:formatCode>General</c:formatCode>
                  <c:ptCount val="6"/>
                  <c:pt idx="0">
                    <c:v>2.6</c:v>
                  </c:pt>
                  <c:pt idx="1">
                    <c:v>1.1499999999999999</c:v>
                  </c:pt>
                  <c:pt idx="2">
                    <c:v>1.31</c:v>
                  </c:pt>
                  <c:pt idx="3">
                    <c:v>2.7349999999999999</c:v>
                  </c:pt>
                  <c:pt idx="4">
                    <c:v>1.165</c:v>
                  </c:pt>
                  <c:pt idx="5">
                    <c:v>2.06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/>
                </a:solidFill>
                <a:round/>
              </a:ln>
              <a:effectLst/>
            </c:spPr>
          </c:errBars>
          <c:xVal>
            <c:numRef>
              <c:f>'[4]P variable'!$A$38:$A$45</c:f>
              <c:numCache>
                <c:formatCode>General</c:formatCode>
                <c:ptCount val="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30</c:v>
                </c:pt>
                <c:pt idx="5">
                  <c:v>60</c:v>
                </c:pt>
                <c:pt idx="6">
                  <c:v>120</c:v>
                </c:pt>
                <c:pt idx="7">
                  <c:v>240</c:v>
                </c:pt>
              </c:numCache>
            </c:numRef>
          </c:xVal>
          <c:yVal>
            <c:numRef>
              <c:f>'[4]P variable'!$B$20:$B$25</c:f>
              <c:numCache>
                <c:formatCode>General</c:formatCode>
                <c:ptCount val="6"/>
                <c:pt idx="0">
                  <c:v>23.580000000000002</c:v>
                </c:pt>
                <c:pt idx="1">
                  <c:v>7.08</c:v>
                </c:pt>
                <c:pt idx="2">
                  <c:v>7.1</c:v>
                </c:pt>
                <c:pt idx="3">
                  <c:v>6.66</c:v>
                </c:pt>
                <c:pt idx="4">
                  <c:v>8.32</c:v>
                </c:pt>
                <c:pt idx="5">
                  <c:v>8.1999999999999993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D87B-024C-AA39-B92AD399688F}"/>
            </c:ext>
          </c:extLst>
        </c:ser>
        <c:ser>
          <c:idx val="1"/>
          <c:order val="1"/>
          <c:tx>
            <c:v>P=50 ppm</c:v>
          </c:tx>
          <c:spPr>
            <a:ln w="50800" cap="rnd">
              <a:solidFill>
                <a:schemeClr val="accent2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12700">
                <a:solidFill>
                  <a:schemeClr val="accent2"/>
                </a:solidFill>
                <a:prstDash val="sysDash"/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'[4]P variable'!$C$38:$C$43</c:f>
                <c:numCache>
                  <c:formatCode>General</c:formatCode>
                  <c:ptCount val="6"/>
                  <c:pt idx="0">
                    <c:v>2</c:v>
                  </c:pt>
                  <c:pt idx="1">
                    <c:v>1.7500000000000002</c:v>
                  </c:pt>
                  <c:pt idx="2">
                    <c:v>1.1499999999999999</c:v>
                  </c:pt>
                  <c:pt idx="3">
                    <c:v>2.85</c:v>
                  </c:pt>
                  <c:pt idx="4">
                    <c:v>1.3</c:v>
                  </c:pt>
                  <c:pt idx="5">
                    <c:v>2.6</c:v>
                  </c:pt>
                </c:numCache>
              </c:numRef>
            </c:plus>
            <c:minus>
              <c:numRef>
                <c:f>'[4]P variable'!$C$38:$C$43</c:f>
                <c:numCache>
                  <c:formatCode>General</c:formatCode>
                  <c:ptCount val="6"/>
                  <c:pt idx="0">
                    <c:v>2</c:v>
                  </c:pt>
                  <c:pt idx="1">
                    <c:v>1.7500000000000002</c:v>
                  </c:pt>
                  <c:pt idx="2">
                    <c:v>1.1499999999999999</c:v>
                  </c:pt>
                  <c:pt idx="3">
                    <c:v>2.85</c:v>
                  </c:pt>
                  <c:pt idx="4">
                    <c:v>1.3</c:v>
                  </c:pt>
                  <c:pt idx="5">
                    <c:v>2.6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/>
                </a:solidFill>
                <a:round/>
              </a:ln>
              <a:effectLst/>
            </c:spPr>
          </c:errBars>
          <c:xVal>
            <c:numRef>
              <c:f>'[4]P variable'!$A$38:$A$45</c:f>
              <c:numCache>
                <c:formatCode>General</c:formatCode>
                <c:ptCount val="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30</c:v>
                </c:pt>
                <c:pt idx="5">
                  <c:v>60</c:v>
                </c:pt>
                <c:pt idx="6">
                  <c:v>120</c:v>
                </c:pt>
                <c:pt idx="7">
                  <c:v>240</c:v>
                </c:pt>
              </c:numCache>
            </c:numRef>
          </c:xVal>
          <c:yVal>
            <c:numRef>
              <c:f>'[4]P variable'!$B$38:$B$43</c:f>
              <c:numCache>
                <c:formatCode>General</c:formatCode>
                <c:ptCount val="6"/>
                <c:pt idx="0">
                  <c:v>47.03</c:v>
                </c:pt>
                <c:pt idx="1">
                  <c:v>14.299999999999999</c:v>
                </c:pt>
                <c:pt idx="2">
                  <c:v>11.1</c:v>
                </c:pt>
                <c:pt idx="3">
                  <c:v>10.85</c:v>
                </c:pt>
                <c:pt idx="4">
                  <c:v>12.1</c:v>
                </c:pt>
                <c:pt idx="5">
                  <c:v>15.9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D87B-024C-AA39-B92AD39968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42951824"/>
        <c:axId val="1438966240"/>
      </c:scatterChart>
      <c:valAx>
        <c:axId val="1342951824"/>
        <c:scaling>
          <c:orientation val="minMax"/>
          <c:max val="6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/>
                  <a:t>Time (min)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8966240"/>
        <c:crosses val="autoZero"/>
        <c:crossBetween val="midCat"/>
        <c:majorUnit val="10"/>
      </c:valAx>
      <c:valAx>
        <c:axId val="1438966240"/>
        <c:scaling>
          <c:orientation val="minMax"/>
          <c:max val="50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/>
                  <a:t>P  in WL (mg/L)</a:t>
                </a:r>
              </a:p>
            </c:rich>
          </c:tx>
          <c:layout>
            <c:manualLayout>
              <c:xMode val="edge"/>
              <c:yMode val="edge"/>
              <c:x val="6.0333032456242955E-2"/>
              <c:y val="0.1782090384696372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2951824"/>
        <c:crosses val="autoZero"/>
        <c:crossBetween val="midCat"/>
        <c:majorUnit val="5"/>
      </c:valAx>
      <c:spPr>
        <a:noFill/>
        <a:ln w="38100"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58224212108815954"/>
          <c:y val="9.8521255956976958E-2"/>
          <c:w val="0.27918774840933258"/>
          <c:h val="0.2177581089058693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19050" cap="flat" cmpd="sng" algn="ctr">
      <a:noFill/>
      <a:round/>
    </a:ln>
    <a:effectLst/>
  </c:spPr>
  <c:txPr>
    <a:bodyPr/>
    <a:lstStyle/>
    <a:p>
      <a:pPr>
        <a:defRPr sz="2400" b="1">
          <a:solidFill>
            <a:schemeClr val="tx1"/>
          </a:solidFill>
          <a:latin typeface="+mn-lt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22800789336222"/>
          <c:y val="0.10508697617077177"/>
          <c:w val="0.77693089922420633"/>
          <c:h val="0.70820129340128568"/>
        </c:manualLayout>
      </c:layout>
      <c:scatterChart>
        <c:scatterStyle val="smoothMarker"/>
        <c:varyColors val="0"/>
        <c:ser>
          <c:idx val="0"/>
          <c:order val="0"/>
          <c:tx>
            <c:v>TTA130S25P25</c:v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28575">
                <a:solidFill>
                  <a:srgbClr val="FF0000"/>
                </a:solidFill>
              </a:ln>
              <a:effectLst/>
            </c:spPr>
          </c:marker>
          <c:xVal>
            <c:numRef>
              <c:f>'Separete slaking'!$A$1:$A$8</c:f>
              <c:numCache>
                <c:formatCode>General</c:formatCode>
                <c:ptCount val="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30</c:v>
                </c:pt>
                <c:pt idx="5">
                  <c:v>60</c:v>
                </c:pt>
                <c:pt idx="6">
                  <c:v>120</c:v>
                </c:pt>
                <c:pt idx="7">
                  <c:v>240</c:v>
                </c:pt>
              </c:numCache>
            </c:numRef>
          </c:xVal>
          <c:yVal>
            <c:numRef>
              <c:f>'Separete slaking'!$E$1:$E$8</c:f>
              <c:numCache>
                <c:formatCode>General</c:formatCode>
                <c:ptCount val="8"/>
                <c:pt idx="0">
                  <c:v>1</c:v>
                </c:pt>
                <c:pt idx="1">
                  <c:v>9.6323529411764711E-2</c:v>
                </c:pt>
                <c:pt idx="2">
                  <c:v>6.9117647058823534E-2</c:v>
                </c:pt>
                <c:pt idx="3">
                  <c:v>8.0882352941176475E-2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C4EB-7B4D-A253-006E37BBAB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80228496"/>
        <c:axId val="976237296"/>
      </c:scatterChart>
      <c:valAx>
        <c:axId val="980228496"/>
        <c:scaling>
          <c:orientation val="minMax"/>
          <c:max val="250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 sz="2000" b="1" dirty="0">
                    <a:solidFill>
                      <a:schemeClr val="tx1"/>
                    </a:solidFill>
                    <a:latin typeface="+mn-lt"/>
                    <a:cs typeface="Times New Roman" panose="02020603050405020304" pitchFamily="18" charset="0"/>
                  </a:rPr>
                  <a:t>Time(min)</a:t>
                </a:r>
              </a:p>
            </c:rich>
          </c:tx>
          <c:layout>
            <c:manualLayout>
              <c:xMode val="edge"/>
              <c:yMode val="edge"/>
              <c:x val="0.47928318887964549"/>
              <c:y val="0.9083417666618475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976237296"/>
        <c:crosses val="autoZero"/>
        <c:crossBetween val="midCat"/>
        <c:majorUnit val="20"/>
      </c:valAx>
      <c:valAx>
        <c:axId val="976237296"/>
        <c:scaling>
          <c:orientation val="minMax"/>
          <c:max val="1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000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r>
                  <a:rPr lang="en-CA" sz="2000" b="1" i="0" baseline="0" dirty="0">
                    <a:effectLst/>
                  </a:rPr>
                  <a:t>P (mg/L) / Initial P (mg/L)</a:t>
                </a:r>
                <a:endParaRPr lang="en-CA" sz="2000" dirty="0">
                  <a:effectLst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2000" b="1">
                    <a:solidFill>
                      <a:prstClr val="black"/>
                    </a:solidFill>
                    <a:cs typeface="Times New Roman" panose="02020603050405020304" pitchFamily="18" charset="0"/>
                  </a:defRPr>
                </a:pPr>
                <a:endParaRPr lang="en-CA" sz="2000" b="1" dirty="0">
                  <a:solidFill>
                    <a:schemeClr val="tx1"/>
                  </a:solidFill>
                  <a:latin typeface="+mn-lt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0"/>
              <c:y val="0.1250477439353136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000" b="1" i="0" u="none" strike="noStrike" kern="1200" baseline="0">
                  <a:solidFill>
                    <a:prstClr val="black"/>
                  </a:solidFill>
                  <a:latin typeface="+mn-lt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980228496"/>
        <c:crosses val="autoZero"/>
        <c:crossBetween val="midCat"/>
        <c:majorUnit val="0.1"/>
      </c:valAx>
      <c:spPr>
        <a:noFill/>
        <a:ln w="28575"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841808836395452"/>
          <c:y val="6.719170817933473E-2"/>
          <c:w val="0.76450500328083981"/>
          <c:h val="0.73303400390377138"/>
        </c:manualLayout>
      </c:layout>
      <c:scatterChart>
        <c:scatterStyle val="smoothMarker"/>
        <c:varyColors val="0"/>
        <c:ser>
          <c:idx val="0"/>
          <c:order val="0"/>
          <c:tx>
            <c:v>Liming ratio=0.5</c:v>
          </c:tx>
          <c:spPr>
            <a:ln w="19050" cap="rnd">
              <a:solidFill>
                <a:srgbClr val="FF8AD8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8AD8"/>
              </a:solidFill>
              <a:ln w="12700">
                <a:noFill/>
                <a:prstDash val="dash"/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'Fig 14.15'!$C$40:$C$47</c:f>
                <c:numCache>
                  <c:formatCode>General</c:formatCode>
                  <c:ptCount val="8"/>
                  <c:pt idx="1">
                    <c:v>2.1800000000000002</c:v>
                  </c:pt>
                  <c:pt idx="2">
                    <c:v>1.18</c:v>
                  </c:pt>
                </c:numCache>
              </c:numRef>
            </c:plus>
            <c:minus>
              <c:numRef>
                <c:f>'Fig 14.15'!$C$40:$C$47</c:f>
                <c:numCache>
                  <c:formatCode>General</c:formatCode>
                  <c:ptCount val="8"/>
                  <c:pt idx="1">
                    <c:v>2.1800000000000002</c:v>
                  </c:pt>
                  <c:pt idx="2">
                    <c:v>1.18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'Fig 14.15'!$A$40:$A$47</c:f>
              <c:numCache>
                <c:formatCode>General</c:formatCode>
                <c:ptCount val="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30</c:v>
                </c:pt>
                <c:pt idx="5">
                  <c:v>60</c:v>
                </c:pt>
                <c:pt idx="6">
                  <c:v>120</c:v>
                </c:pt>
                <c:pt idx="7">
                  <c:v>240</c:v>
                </c:pt>
              </c:numCache>
            </c:numRef>
          </c:xVal>
          <c:yVal>
            <c:numRef>
              <c:f>'Fig 14.15'!$B$40:$B$47</c:f>
              <c:numCache>
                <c:formatCode>General</c:formatCode>
                <c:ptCount val="8"/>
                <c:pt idx="0">
                  <c:v>52.6</c:v>
                </c:pt>
                <c:pt idx="1">
                  <c:v>58</c:v>
                </c:pt>
                <c:pt idx="2">
                  <c:v>72.400000000000006</c:v>
                </c:pt>
                <c:pt idx="3">
                  <c:v>73.2</c:v>
                </c:pt>
                <c:pt idx="4">
                  <c:v>74.86</c:v>
                </c:pt>
                <c:pt idx="5">
                  <c:v>77.5</c:v>
                </c:pt>
                <c:pt idx="6">
                  <c:v>79.099999999999994</c:v>
                </c:pt>
                <c:pt idx="7">
                  <c:v>82.5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309E-D047-9B34-4987C83210E2}"/>
            </c:ext>
          </c:extLst>
        </c:ser>
        <c:ser>
          <c:idx val="3"/>
          <c:order val="1"/>
          <c:tx>
            <c:v>Liming ratio=0.75</c:v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12700">
                <a:noFill/>
                <a:prstDash val="sysDot"/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'Fig 14.15'!$I$40:$I$47</c:f>
                <c:numCache>
                  <c:formatCode>General</c:formatCode>
                  <c:ptCount val="8"/>
                  <c:pt idx="1">
                    <c:v>2.16</c:v>
                  </c:pt>
                  <c:pt idx="2">
                    <c:v>1.78</c:v>
                  </c:pt>
                </c:numCache>
              </c:numRef>
            </c:plus>
            <c:minus>
              <c:numRef>
                <c:f>'Fig 14.15'!$I$40:$I$47</c:f>
                <c:numCache>
                  <c:formatCode>General</c:formatCode>
                  <c:ptCount val="8"/>
                  <c:pt idx="1">
                    <c:v>2.16</c:v>
                  </c:pt>
                  <c:pt idx="2">
                    <c:v>1.78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'Fig 14.15'!$G$40:$G$47</c:f>
              <c:numCache>
                <c:formatCode>General</c:formatCode>
                <c:ptCount val="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30</c:v>
                </c:pt>
                <c:pt idx="5">
                  <c:v>60</c:v>
                </c:pt>
                <c:pt idx="6">
                  <c:v>120</c:v>
                </c:pt>
                <c:pt idx="7">
                  <c:v>240</c:v>
                </c:pt>
              </c:numCache>
            </c:numRef>
          </c:xVal>
          <c:yVal>
            <c:numRef>
              <c:f>'Fig 14.15'!$H$40:$H$47</c:f>
              <c:numCache>
                <c:formatCode>General</c:formatCode>
                <c:ptCount val="8"/>
                <c:pt idx="0">
                  <c:v>52.6</c:v>
                </c:pt>
                <c:pt idx="1">
                  <c:v>48.9</c:v>
                </c:pt>
                <c:pt idx="2">
                  <c:v>60.839999999999996</c:v>
                </c:pt>
                <c:pt idx="3">
                  <c:v>59.519999999999996</c:v>
                </c:pt>
                <c:pt idx="4">
                  <c:v>53.16</c:v>
                </c:pt>
                <c:pt idx="5">
                  <c:v>48.127199999999995</c:v>
                </c:pt>
                <c:pt idx="6">
                  <c:v>38.46</c:v>
                </c:pt>
                <c:pt idx="7">
                  <c:v>29.1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309E-D047-9B34-4987C83210E2}"/>
            </c:ext>
          </c:extLst>
        </c:ser>
        <c:ser>
          <c:idx val="1"/>
          <c:order val="2"/>
          <c:tx>
            <c:v>Liming ratio= 1</c:v>
          </c:tx>
          <c:spPr>
            <a:ln w="19050" cap="rnd">
              <a:solidFill>
                <a:srgbClr val="00206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2060"/>
              </a:solidFill>
              <a:ln w="12700">
                <a:noFill/>
                <a:prstDash val="lgDashDotDot"/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'Fig 14.15'!$N$40:$N$47</c:f>
                <c:numCache>
                  <c:formatCode>General</c:formatCode>
                  <c:ptCount val="8"/>
                  <c:pt idx="1">
                    <c:v>1.9949999999999999</c:v>
                  </c:pt>
                  <c:pt idx="2">
                    <c:v>0.78499999999999992</c:v>
                  </c:pt>
                  <c:pt idx="3">
                    <c:v>1.2949999999999999</c:v>
                  </c:pt>
                  <c:pt idx="4">
                    <c:v>1.0649999999999999</c:v>
                  </c:pt>
                  <c:pt idx="5">
                    <c:v>0.51500000000000001</c:v>
                  </c:pt>
                  <c:pt idx="6">
                    <c:v>1.7999999999999998</c:v>
                  </c:pt>
                  <c:pt idx="7">
                    <c:v>0.65</c:v>
                  </c:pt>
                </c:numCache>
              </c:numRef>
            </c:plus>
            <c:minus>
              <c:numRef>
                <c:f>'Fig 14.15'!$N$40:$N$47</c:f>
                <c:numCache>
                  <c:formatCode>General</c:formatCode>
                  <c:ptCount val="8"/>
                  <c:pt idx="1">
                    <c:v>1.9949999999999999</c:v>
                  </c:pt>
                  <c:pt idx="2">
                    <c:v>0.78499999999999992</c:v>
                  </c:pt>
                  <c:pt idx="3">
                    <c:v>1.2949999999999999</c:v>
                  </c:pt>
                  <c:pt idx="4">
                    <c:v>1.0649999999999999</c:v>
                  </c:pt>
                  <c:pt idx="5">
                    <c:v>0.51500000000000001</c:v>
                  </c:pt>
                  <c:pt idx="6">
                    <c:v>1.7999999999999998</c:v>
                  </c:pt>
                  <c:pt idx="7">
                    <c:v>0.65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'Fig 14.15'!$L$40:$L$47</c:f>
              <c:numCache>
                <c:formatCode>General</c:formatCode>
                <c:ptCount val="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30</c:v>
                </c:pt>
                <c:pt idx="5">
                  <c:v>60</c:v>
                </c:pt>
                <c:pt idx="6">
                  <c:v>120</c:v>
                </c:pt>
                <c:pt idx="7">
                  <c:v>240</c:v>
                </c:pt>
              </c:numCache>
            </c:numRef>
          </c:xVal>
          <c:yVal>
            <c:numRef>
              <c:f>'Fig 14.15'!$M$40:$M$47</c:f>
              <c:numCache>
                <c:formatCode>General</c:formatCode>
                <c:ptCount val="8"/>
                <c:pt idx="0">
                  <c:v>52.6</c:v>
                </c:pt>
                <c:pt idx="1">
                  <c:v>18.649999999999999</c:v>
                </c:pt>
                <c:pt idx="2">
                  <c:v>10.4</c:v>
                </c:pt>
                <c:pt idx="3">
                  <c:v>6.2</c:v>
                </c:pt>
                <c:pt idx="4">
                  <c:v>4.1099999999999994</c:v>
                </c:pt>
                <c:pt idx="5">
                  <c:v>3.8</c:v>
                </c:pt>
                <c:pt idx="6">
                  <c:v>3.8</c:v>
                </c:pt>
                <c:pt idx="7">
                  <c:v>3.37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309E-D047-9B34-4987C83210E2}"/>
            </c:ext>
          </c:extLst>
        </c:ser>
        <c:ser>
          <c:idx val="2"/>
          <c:order val="3"/>
          <c:tx>
            <c:v>Liming ratio=1.5</c:v>
          </c:tx>
          <c:spPr>
            <a:ln w="19050" cap="rnd">
              <a:solidFill>
                <a:srgbClr val="FF26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12700">
                <a:noFill/>
                <a:prstDash val="solid"/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'Fig 14.15'!$S$40:$S$47</c:f>
                <c:numCache>
                  <c:formatCode>General</c:formatCode>
                  <c:ptCount val="8"/>
                  <c:pt idx="1">
                    <c:v>0.34</c:v>
                  </c:pt>
                  <c:pt idx="2">
                    <c:v>1.06</c:v>
                  </c:pt>
                </c:numCache>
              </c:numRef>
            </c:plus>
            <c:minus>
              <c:numRef>
                <c:f>'Fig 14.15'!$S$40:$S$47</c:f>
                <c:numCache>
                  <c:formatCode>General</c:formatCode>
                  <c:ptCount val="8"/>
                  <c:pt idx="1">
                    <c:v>0.34</c:v>
                  </c:pt>
                  <c:pt idx="2">
                    <c:v>1.06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'Fig 14.15'!$Q$40:$Q$47</c:f>
              <c:numCache>
                <c:formatCode>General</c:formatCode>
                <c:ptCount val="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30</c:v>
                </c:pt>
                <c:pt idx="5">
                  <c:v>60</c:v>
                </c:pt>
                <c:pt idx="6">
                  <c:v>120</c:v>
                </c:pt>
                <c:pt idx="7">
                  <c:v>240</c:v>
                </c:pt>
              </c:numCache>
            </c:numRef>
          </c:xVal>
          <c:yVal>
            <c:numRef>
              <c:f>'Fig 14.15'!$R$40:$R$47</c:f>
              <c:numCache>
                <c:formatCode>General</c:formatCode>
                <c:ptCount val="8"/>
                <c:pt idx="0">
                  <c:v>52.6</c:v>
                </c:pt>
                <c:pt idx="1">
                  <c:v>10.38</c:v>
                </c:pt>
                <c:pt idx="2">
                  <c:v>8.44</c:v>
                </c:pt>
                <c:pt idx="3">
                  <c:v>8</c:v>
                </c:pt>
                <c:pt idx="4">
                  <c:v>6.6000000000000005</c:v>
                </c:pt>
                <c:pt idx="5">
                  <c:v>6.4</c:v>
                </c:pt>
                <c:pt idx="6">
                  <c:v>5.28</c:v>
                </c:pt>
                <c:pt idx="7">
                  <c:v>4.84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309E-D047-9B34-4987C83210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01015663"/>
        <c:axId val="1401599439"/>
      </c:scatterChart>
      <c:valAx>
        <c:axId val="1401015663"/>
        <c:scaling>
          <c:orientation val="minMax"/>
          <c:max val="250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r>
                  <a:rPr lang="en-CA"/>
                  <a:t>Time (min)</a:t>
                </a:r>
              </a:p>
            </c:rich>
          </c:tx>
          <c:layout>
            <c:manualLayout>
              <c:xMode val="edge"/>
              <c:yMode val="edge"/>
              <c:x val="0.46372459001345123"/>
              <c:y val="0.9299928973855404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401599439"/>
        <c:crosses val="autoZero"/>
        <c:crossBetween val="midCat"/>
        <c:majorUnit val="20"/>
      </c:valAx>
      <c:valAx>
        <c:axId val="1401599439"/>
        <c:scaling>
          <c:orientation val="minMax"/>
          <c:max val="100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 algn="ctr" rtl="0"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r>
                  <a:rPr lang="en-CA"/>
                  <a:t>P in white liquor (ppm)</a:t>
                </a:r>
              </a:p>
              <a:p>
                <a:pPr algn="ctr" rtl="0">
                  <a:defRPr/>
                </a:pPr>
                <a:endParaRPr lang="en-CA"/>
              </a:p>
            </c:rich>
          </c:tx>
          <c:layout>
            <c:manualLayout>
              <c:xMode val="edge"/>
              <c:yMode val="edge"/>
              <c:x val="1.8371450585383271E-3"/>
              <c:y val="0.2017493170496544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algn="ctr" rtl="0">
                <a:defRPr sz="2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401015663"/>
        <c:crosses val="autoZero"/>
        <c:crossBetween val="midCat"/>
        <c:majorUnit val="10"/>
      </c:valAx>
      <c:spPr>
        <a:noFill/>
        <a:ln w="28575">
          <a:solidFill>
            <a:sysClr val="windowText" lastClr="000000"/>
          </a:solidFill>
        </a:ln>
        <a:effectLst/>
      </c:spPr>
    </c:plotArea>
    <c:legend>
      <c:legendPos val="r"/>
      <c:layout>
        <c:manualLayout>
          <c:xMode val="edge"/>
          <c:yMode val="edge"/>
          <c:x val="0.62504481987484262"/>
          <c:y val="0.23495484493009802"/>
          <c:w val="0.27312354572699687"/>
          <c:h val="0.284060435347447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000" b="1">
          <a:solidFill>
            <a:schemeClr val="tx1"/>
          </a:solidFill>
          <a:latin typeface="+mn-lt"/>
          <a:cs typeface="Times New Roman" panose="02020603050405020304" pitchFamily="18" charset="0"/>
        </a:defRPr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039895013123358"/>
          <c:y val="6.7087568599379616E-2"/>
          <c:w val="0.80802748185888529"/>
          <c:h val="0.73263303877408337"/>
        </c:manualLayout>
      </c:layout>
      <c:scatterChart>
        <c:scatterStyle val="smoothMarker"/>
        <c:varyColors val="0"/>
        <c:ser>
          <c:idx val="0"/>
          <c:order val="0"/>
          <c:tx>
            <c:v>Liming ratio= 0.5</c:v>
          </c:tx>
          <c:spPr>
            <a:ln w="1270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12700">
                <a:solidFill>
                  <a:schemeClr val="tx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'Fig 14.15'!$E$5:$E$12</c:f>
                <c:numCache>
                  <c:formatCode>General</c:formatCode>
                  <c:ptCount val="8"/>
                  <c:pt idx="1">
                    <c:v>0.70000000000000007</c:v>
                  </c:pt>
                  <c:pt idx="2">
                    <c:v>0.6</c:v>
                  </c:pt>
                </c:numCache>
              </c:numRef>
            </c:plus>
            <c:minus>
              <c:numRef>
                <c:f>'Fig 14.15'!$E$5:$E$12</c:f>
                <c:numCache>
                  <c:formatCode>General</c:formatCode>
                  <c:ptCount val="8"/>
                  <c:pt idx="1">
                    <c:v>0.70000000000000007</c:v>
                  </c:pt>
                  <c:pt idx="2">
                    <c:v>0.6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x"/>
            <c:errBarType val="both"/>
            <c:errValType val="fixedVal"/>
            <c:noEndCap val="0"/>
            <c:val val="1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'Fig 14.15'!$A$5:$A$12</c:f>
              <c:numCache>
                <c:formatCode>General</c:formatCode>
                <c:ptCount val="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30</c:v>
                </c:pt>
                <c:pt idx="5">
                  <c:v>60</c:v>
                </c:pt>
                <c:pt idx="6">
                  <c:v>120</c:v>
                </c:pt>
                <c:pt idx="7">
                  <c:v>240</c:v>
                </c:pt>
              </c:numCache>
            </c:numRef>
          </c:xVal>
          <c:yVal>
            <c:numRef>
              <c:f>'Fig 14.15'!$D$5:$D$12</c:f>
              <c:numCache>
                <c:formatCode>General</c:formatCode>
                <c:ptCount val="8"/>
                <c:pt idx="0">
                  <c:v>52.599999999999994</c:v>
                </c:pt>
                <c:pt idx="1">
                  <c:v>28.799999999999997</c:v>
                </c:pt>
                <c:pt idx="2">
                  <c:v>30.2</c:v>
                </c:pt>
                <c:pt idx="3">
                  <c:v>31.6</c:v>
                </c:pt>
                <c:pt idx="4">
                  <c:v>34.6</c:v>
                </c:pt>
                <c:pt idx="5">
                  <c:v>35.6</c:v>
                </c:pt>
                <c:pt idx="6">
                  <c:v>37.200000000000003</c:v>
                </c:pt>
                <c:pt idx="7">
                  <c:v>40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942D-D44C-A2CF-1939FA95CACB}"/>
            </c:ext>
          </c:extLst>
        </c:ser>
        <c:ser>
          <c:idx val="1"/>
          <c:order val="1"/>
          <c:tx>
            <c:v>Liming ratio = 0.75</c:v>
          </c:tx>
          <c:spPr>
            <a:ln w="12700" cap="rnd">
              <a:solidFill>
                <a:schemeClr val="accent2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12700">
                <a:noFill/>
                <a:prstDash val="sysDash"/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'Fig 14.15'!$M$5:$M$12</c:f>
                <c:numCache>
                  <c:formatCode>General</c:formatCode>
                  <c:ptCount val="8"/>
                  <c:pt idx="1">
                    <c:v>0.91999999999999993</c:v>
                  </c:pt>
                  <c:pt idx="2">
                    <c:v>0.70000000000000007</c:v>
                  </c:pt>
                </c:numCache>
              </c:numRef>
            </c:plus>
            <c:minus>
              <c:numRef>
                <c:f>'Fig 14.15'!$M$5:$M$12</c:f>
                <c:numCache>
                  <c:formatCode>General</c:formatCode>
                  <c:ptCount val="8"/>
                  <c:pt idx="1">
                    <c:v>0.91999999999999993</c:v>
                  </c:pt>
                  <c:pt idx="2">
                    <c:v>0.70000000000000007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x"/>
            <c:errBarType val="both"/>
            <c:errValType val="fixedVal"/>
            <c:noEndCap val="0"/>
            <c:val val="1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'Fig 14.15'!$A$5:$A$12</c:f>
              <c:numCache>
                <c:formatCode>General</c:formatCode>
                <c:ptCount val="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30</c:v>
                </c:pt>
                <c:pt idx="5">
                  <c:v>60</c:v>
                </c:pt>
                <c:pt idx="6">
                  <c:v>120</c:v>
                </c:pt>
                <c:pt idx="7">
                  <c:v>240</c:v>
                </c:pt>
              </c:numCache>
            </c:numRef>
          </c:xVal>
          <c:yVal>
            <c:numRef>
              <c:f>'Fig 14.15'!$L$5:$L$12</c:f>
              <c:numCache>
                <c:formatCode>General</c:formatCode>
                <c:ptCount val="8"/>
                <c:pt idx="0">
                  <c:v>52.599999999999994</c:v>
                </c:pt>
                <c:pt idx="1">
                  <c:v>22.759999999999998</c:v>
                </c:pt>
                <c:pt idx="2">
                  <c:v>22</c:v>
                </c:pt>
                <c:pt idx="3">
                  <c:v>23.4</c:v>
                </c:pt>
                <c:pt idx="4">
                  <c:v>24.48</c:v>
                </c:pt>
                <c:pt idx="5">
                  <c:v>26.294599999999999</c:v>
                </c:pt>
                <c:pt idx="6">
                  <c:v>29.28</c:v>
                </c:pt>
                <c:pt idx="7">
                  <c:v>31.099999999999998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942D-D44C-A2CF-1939FA95CACB}"/>
            </c:ext>
          </c:extLst>
        </c:ser>
        <c:ser>
          <c:idx val="2"/>
          <c:order val="2"/>
          <c:tx>
            <c:v>Liming ratio=1</c:v>
          </c:tx>
          <c:spPr>
            <a:ln w="12700" cap="rnd">
              <a:solidFill>
                <a:srgbClr val="C00000"/>
              </a:solidFill>
              <a:prstDash val="solid"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12700">
                <a:noFill/>
                <a:prstDash val="lgDash"/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'Fig 14.15'!$S$5:$S$12</c:f>
                <c:numCache>
                  <c:formatCode>General</c:formatCode>
                  <c:ptCount val="8"/>
                  <c:pt idx="0">
                    <c:v>2</c:v>
                  </c:pt>
                  <c:pt idx="1">
                    <c:v>1.7500000000000002</c:v>
                  </c:pt>
                  <c:pt idx="2">
                    <c:v>1.1499999999999999</c:v>
                  </c:pt>
                  <c:pt idx="3">
                    <c:v>2.85</c:v>
                  </c:pt>
                  <c:pt idx="4">
                    <c:v>1.3</c:v>
                  </c:pt>
                  <c:pt idx="5">
                    <c:v>2.6</c:v>
                  </c:pt>
                  <c:pt idx="6">
                    <c:v>2.06</c:v>
                  </c:pt>
                  <c:pt idx="7">
                    <c:v>1.9</c:v>
                  </c:pt>
                </c:numCache>
              </c:numRef>
            </c:plus>
            <c:minus>
              <c:numRef>
                <c:f>'Fig 14.15'!$S$5:$S$12</c:f>
                <c:numCache>
                  <c:formatCode>General</c:formatCode>
                  <c:ptCount val="8"/>
                  <c:pt idx="0">
                    <c:v>2</c:v>
                  </c:pt>
                  <c:pt idx="1">
                    <c:v>1.7500000000000002</c:v>
                  </c:pt>
                  <c:pt idx="2">
                    <c:v>1.1499999999999999</c:v>
                  </c:pt>
                  <c:pt idx="3">
                    <c:v>2.85</c:v>
                  </c:pt>
                  <c:pt idx="4">
                    <c:v>1.3</c:v>
                  </c:pt>
                  <c:pt idx="5">
                    <c:v>2.6</c:v>
                  </c:pt>
                  <c:pt idx="6">
                    <c:v>2.06</c:v>
                  </c:pt>
                  <c:pt idx="7">
                    <c:v>1.9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x"/>
            <c:errBarType val="both"/>
            <c:errValType val="fixedVal"/>
            <c:noEndCap val="0"/>
            <c:val val="1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'Fig 14.15'!$A$5:$A$12</c:f>
              <c:numCache>
                <c:formatCode>General</c:formatCode>
                <c:ptCount val="8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30</c:v>
                </c:pt>
                <c:pt idx="5">
                  <c:v>60</c:v>
                </c:pt>
                <c:pt idx="6">
                  <c:v>120</c:v>
                </c:pt>
                <c:pt idx="7">
                  <c:v>240</c:v>
                </c:pt>
              </c:numCache>
            </c:numRef>
          </c:xVal>
          <c:yVal>
            <c:numRef>
              <c:f>'Fig 14.15'!$R$5:$R$12</c:f>
              <c:numCache>
                <c:formatCode>General</c:formatCode>
                <c:ptCount val="8"/>
                <c:pt idx="0">
                  <c:v>52.6</c:v>
                </c:pt>
                <c:pt idx="1">
                  <c:v>14.299999999999999</c:v>
                </c:pt>
                <c:pt idx="2">
                  <c:v>11.1</c:v>
                </c:pt>
                <c:pt idx="3">
                  <c:v>10.85</c:v>
                </c:pt>
                <c:pt idx="4">
                  <c:v>12.1</c:v>
                </c:pt>
                <c:pt idx="5">
                  <c:v>15.9</c:v>
                </c:pt>
                <c:pt idx="6">
                  <c:v>16.100000000000001</c:v>
                </c:pt>
                <c:pt idx="7">
                  <c:v>16.950000000000003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942D-D44C-A2CF-1939FA95CA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42923071"/>
        <c:axId val="452846719"/>
      </c:scatterChart>
      <c:valAx>
        <c:axId val="442923071"/>
        <c:scaling>
          <c:orientation val="minMax"/>
          <c:max val="240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r>
                  <a:rPr lang="en-CA"/>
                  <a:t>Time(min)</a:t>
                </a:r>
              </a:p>
            </c:rich>
          </c:tx>
          <c:layout>
            <c:manualLayout>
              <c:xMode val="edge"/>
              <c:yMode val="edge"/>
              <c:x val="0.45352312402354761"/>
              <c:y val="0.9091433778602360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52846719"/>
        <c:crosses val="autoZero"/>
        <c:crossBetween val="midCat"/>
        <c:majorUnit val="30"/>
      </c:valAx>
      <c:valAx>
        <c:axId val="452846719"/>
        <c:scaling>
          <c:orientation val="minMax"/>
          <c:max val="100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 algn="ctr" rtl="0"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r>
                  <a:rPr lang="en-CA"/>
                  <a:t>P in WL(mg/L)</a:t>
                </a:r>
              </a:p>
            </c:rich>
          </c:tx>
          <c:layout>
            <c:manualLayout>
              <c:xMode val="edge"/>
              <c:yMode val="edge"/>
              <c:x val="7.0690186073109574E-3"/>
              <c:y val="0.2460832788914486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algn="ctr" rtl="0">
                <a:defRPr sz="2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42923071"/>
        <c:crosses val="autoZero"/>
        <c:crossBetween val="midCat"/>
        <c:majorUnit val="10"/>
      </c:valAx>
      <c:spPr>
        <a:noFill/>
        <a:ln w="25400">
          <a:solidFill>
            <a:sysClr val="windowText" lastClr="000000"/>
          </a:solidFill>
        </a:ln>
        <a:effectLst/>
      </c:spPr>
    </c:plotArea>
    <c:legend>
      <c:legendPos val="r"/>
      <c:layout>
        <c:manualLayout>
          <c:xMode val="edge"/>
          <c:yMode val="edge"/>
          <c:x val="0.49152548471763607"/>
          <c:y val="0.12701948620058856"/>
          <c:w val="0.40881847430361534"/>
          <c:h val="0.3070462857964256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000" b="1">
          <a:solidFill>
            <a:schemeClr val="tx1"/>
          </a:solidFill>
          <a:latin typeface="+mn-lt"/>
          <a:cs typeface="Times New Roman" panose="02020603050405020304" pitchFamily="18" charset="0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B3C212-9F49-4922-B13F-075095F79DC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F3C59AB-5CC1-4DE2-BABE-8693CF5D84A6}">
      <dgm:prSet phldrT="[Text]" custT="1"/>
      <dgm:spPr/>
      <dgm:t>
        <a:bodyPr/>
        <a:lstStyle/>
        <a:p>
          <a:r>
            <a:rPr lang="en-US" sz="3200" b="1" dirty="0">
              <a:solidFill>
                <a:schemeClr val="bg1"/>
              </a:solidFill>
            </a:rPr>
            <a:t>P compounds</a:t>
          </a:r>
        </a:p>
      </dgm:t>
    </dgm:pt>
    <dgm:pt modelId="{4AA0FFFA-4373-49C8-8A42-E00EC7F72D19}" type="parTrans" cxnId="{9D07FFAC-0009-400C-8EBB-92B2AC59F9CD}">
      <dgm:prSet/>
      <dgm:spPr/>
      <dgm:t>
        <a:bodyPr/>
        <a:lstStyle/>
        <a:p>
          <a:endParaRPr lang="en-US"/>
        </a:p>
      </dgm:t>
    </dgm:pt>
    <dgm:pt modelId="{09C2FFE8-7FDE-4587-9E1C-B66DAC254B95}" type="sibTrans" cxnId="{9D07FFAC-0009-400C-8EBB-92B2AC59F9CD}">
      <dgm:prSet/>
      <dgm:spPr/>
      <dgm:t>
        <a:bodyPr/>
        <a:lstStyle/>
        <a:p>
          <a:endParaRPr lang="en-US"/>
        </a:p>
      </dgm:t>
    </dgm:pt>
    <dgm:pt modelId="{2AE011FC-3E17-4CC7-B262-E2327CFB7434}">
      <dgm:prSet phldrT="[Text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2900" dirty="0"/>
            <a:t> </a:t>
          </a:r>
          <a:r>
            <a:rPr lang="en-US" sz="3000" b="1" dirty="0"/>
            <a:t>Formation of non-reactive </a:t>
          </a:r>
          <a:r>
            <a:rPr lang="en-CA" sz="3000" b="1" dirty="0"/>
            <a:t>Ca-PO</a:t>
          </a:r>
          <a:r>
            <a:rPr lang="en-CA" sz="3000" b="1" baseline="-25000" dirty="0"/>
            <a:t>4</a:t>
          </a:r>
          <a:endParaRPr lang="en-US" sz="3000" b="1" dirty="0"/>
        </a:p>
      </dgm:t>
    </dgm:pt>
    <dgm:pt modelId="{DFE8C371-ED52-4D3D-BD16-DE08DE634E8B}" type="parTrans" cxnId="{8B08E1E6-7489-4EAE-A6F4-BDAFB3488654}">
      <dgm:prSet/>
      <dgm:spPr/>
      <dgm:t>
        <a:bodyPr/>
        <a:lstStyle/>
        <a:p>
          <a:endParaRPr lang="en-US"/>
        </a:p>
      </dgm:t>
    </dgm:pt>
    <dgm:pt modelId="{7C7173D5-971E-4604-9FB6-9895E401D198}" type="sibTrans" cxnId="{8B08E1E6-7489-4EAE-A6F4-BDAFB3488654}">
      <dgm:prSet/>
      <dgm:spPr/>
      <dgm:t>
        <a:bodyPr/>
        <a:lstStyle/>
        <a:p>
          <a:endParaRPr lang="en-US"/>
        </a:p>
      </dgm:t>
    </dgm:pt>
    <dgm:pt modelId="{E90E9A51-0EDA-42E6-8F39-F48D06A24595}">
      <dgm:prSet phldrT="[Text]" custT="1"/>
      <dgm:spPr/>
      <dgm:t>
        <a:bodyPr/>
        <a:lstStyle/>
        <a:p>
          <a:r>
            <a:rPr lang="en-US" sz="3200" b="1" dirty="0">
              <a:solidFill>
                <a:schemeClr val="bg1"/>
              </a:solidFill>
            </a:rPr>
            <a:t>Lime availability</a:t>
          </a:r>
        </a:p>
      </dgm:t>
    </dgm:pt>
    <dgm:pt modelId="{9217D241-82F2-4D09-9A8B-BE1760EDC3C7}" type="parTrans" cxnId="{E6807730-118E-4625-92FA-2DBE4D91CDB4}">
      <dgm:prSet/>
      <dgm:spPr/>
      <dgm:t>
        <a:bodyPr/>
        <a:lstStyle/>
        <a:p>
          <a:endParaRPr lang="en-US"/>
        </a:p>
      </dgm:t>
    </dgm:pt>
    <dgm:pt modelId="{207AAC32-B413-4EF1-8DA6-95394E6FFF91}" type="sibTrans" cxnId="{E6807730-118E-4625-92FA-2DBE4D91CDB4}">
      <dgm:prSet/>
      <dgm:spPr/>
      <dgm:t>
        <a:bodyPr/>
        <a:lstStyle/>
        <a:p>
          <a:endParaRPr lang="en-US"/>
        </a:p>
      </dgm:t>
    </dgm:pt>
    <dgm:pt modelId="{9975AD3C-C685-4657-A0FB-9742041B644B}">
      <dgm:prSet phldrT="[Text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3000" b="1" dirty="0"/>
            <a:t>P decreases lime availability</a:t>
          </a:r>
        </a:p>
      </dgm:t>
    </dgm:pt>
    <dgm:pt modelId="{5949C401-78BD-4C87-A7BA-2F80672521F0}" type="parTrans" cxnId="{7C9203A1-DCCC-4D4D-9240-0D865BA146A2}">
      <dgm:prSet/>
      <dgm:spPr/>
      <dgm:t>
        <a:bodyPr/>
        <a:lstStyle/>
        <a:p>
          <a:endParaRPr lang="en-US"/>
        </a:p>
      </dgm:t>
    </dgm:pt>
    <dgm:pt modelId="{27BB0068-C928-4781-A9C0-8CA61E4EEF31}" type="sibTrans" cxnId="{7C9203A1-DCCC-4D4D-9240-0D865BA146A2}">
      <dgm:prSet/>
      <dgm:spPr/>
      <dgm:t>
        <a:bodyPr/>
        <a:lstStyle/>
        <a:p>
          <a:endParaRPr lang="en-US"/>
        </a:p>
      </dgm:t>
    </dgm:pt>
    <dgm:pt modelId="{00920731-F9E9-4490-8E6C-A9CF0DFF12CA}">
      <dgm:prSet phldrT="[Text]" custT="1"/>
      <dgm:spPr/>
      <dgm:t>
        <a:bodyPr/>
        <a:lstStyle/>
        <a:p>
          <a:r>
            <a:rPr lang="en-US" sz="3200" b="1" dirty="0">
              <a:solidFill>
                <a:schemeClr val="bg1"/>
              </a:solidFill>
            </a:rPr>
            <a:t>Deadload in lime mud</a:t>
          </a:r>
        </a:p>
      </dgm:t>
    </dgm:pt>
    <dgm:pt modelId="{7E376D5E-544D-446F-88C0-108D9AFF7DF4}" type="parTrans" cxnId="{8144306C-3FCC-4DAE-B3B3-A2F214E134AC}">
      <dgm:prSet/>
      <dgm:spPr/>
      <dgm:t>
        <a:bodyPr/>
        <a:lstStyle/>
        <a:p>
          <a:endParaRPr lang="en-US"/>
        </a:p>
      </dgm:t>
    </dgm:pt>
    <dgm:pt modelId="{FB96C62A-986C-449D-AAF1-9AD623B276E9}" type="sibTrans" cxnId="{8144306C-3FCC-4DAE-B3B3-A2F214E134AC}">
      <dgm:prSet/>
      <dgm:spPr/>
      <dgm:t>
        <a:bodyPr/>
        <a:lstStyle/>
        <a:p>
          <a:endParaRPr lang="en-US"/>
        </a:p>
      </dgm:t>
    </dgm:pt>
    <dgm:pt modelId="{C77FB480-CC8E-4A0D-830D-7081D8DBBE2C}">
      <dgm:prSet phldrT="[Text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sz="3000" b="1" dirty="0"/>
            <a:t>Increased energy and lime consumption</a:t>
          </a:r>
        </a:p>
      </dgm:t>
    </dgm:pt>
    <dgm:pt modelId="{CA8219B7-772D-4C66-8362-500CA7100A3F}" type="parTrans" cxnId="{77987961-C5F8-4A7E-8947-1BED1BF6BDBB}">
      <dgm:prSet/>
      <dgm:spPr/>
      <dgm:t>
        <a:bodyPr/>
        <a:lstStyle/>
        <a:p>
          <a:endParaRPr lang="en-US"/>
        </a:p>
      </dgm:t>
    </dgm:pt>
    <dgm:pt modelId="{B58F1162-9468-4B95-85E7-0D34AE673ADC}" type="sibTrans" cxnId="{77987961-C5F8-4A7E-8947-1BED1BF6BDBB}">
      <dgm:prSet/>
      <dgm:spPr/>
      <dgm:t>
        <a:bodyPr/>
        <a:lstStyle/>
        <a:p>
          <a:endParaRPr lang="en-US"/>
        </a:p>
      </dgm:t>
    </dgm:pt>
    <dgm:pt modelId="{E22FD6CF-EA8F-4A45-9851-27FE058DF83C}">
      <dgm:prSet phldrT="[Text]" custT="1"/>
      <dgm:spPr/>
      <dgm:t>
        <a:bodyPr/>
        <a:lstStyle/>
        <a:p>
          <a:r>
            <a:rPr lang="en-CA" sz="3200" b="1" dirty="0">
              <a:solidFill>
                <a:schemeClr val="bg1"/>
              </a:solidFill>
            </a:rPr>
            <a:t>Biofuels </a:t>
          </a:r>
        </a:p>
      </dgm:t>
    </dgm:pt>
    <dgm:pt modelId="{D48A9040-A2EC-485E-82CA-8C74EECC3E0D}" type="parTrans" cxnId="{B28A7320-46E1-4E72-995B-1B8573FA9064}">
      <dgm:prSet/>
      <dgm:spPr/>
      <dgm:t>
        <a:bodyPr/>
        <a:lstStyle/>
        <a:p>
          <a:endParaRPr lang="en-CA"/>
        </a:p>
      </dgm:t>
    </dgm:pt>
    <dgm:pt modelId="{7F999933-FC6B-449C-902B-B84A1A5AC6EC}" type="sibTrans" cxnId="{B28A7320-46E1-4E72-995B-1B8573FA9064}">
      <dgm:prSet/>
      <dgm:spPr/>
      <dgm:t>
        <a:bodyPr/>
        <a:lstStyle/>
        <a:p>
          <a:endParaRPr lang="en-CA"/>
        </a:p>
      </dgm:t>
    </dgm:pt>
    <dgm:pt modelId="{229C1B91-117E-48BB-9846-57646F99D142}" type="pres">
      <dgm:prSet presAssocID="{F7B3C212-9F49-4922-B13F-075095F79DCB}" presName="Name0" presStyleCnt="0">
        <dgm:presLayoutVars>
          <dgm:dir/>
          <dgm:animLvl val="lvl"/>
          <dgm:resizeHandles val="exact"/>
        </dgm:presLayoutVars>
      </dgm:prSet>
      <dgm:spPr/>
    </dgm:pt>
    <dgm:pt modelId="{7ABD76E3-23C4-47A5-889D-005C87FD2DCC}" type="pres">
      <dgm:prSet presAssocID="{0F3C59AB-5CC1-4DE2-BABE-8693CF5D84A6}" presName="linNode" presStyleCnt="0"/>
      <dgm:spPr/>
    </dgm:pt>
    <dgm:pt modelId="{CCCAFD2B-44F8-4E21-A843-E41D98328B05}" type="pres">
      <dgm:prSet presAssocID="{0F3C59AB-5CC1-4DE2-BABE-8693CF5D84A6}" presName="parentText" presStyleLbl="node1" presStyleIdx="0" presStyleCnt="4" custScaleX="100204" custScaleY="77577">
        <dgm:presLayoutVars>
          <dgm:chMax val="1"/>
          <dgm:bulletEnabled val="1"/>
        </dgm:presLayoutVars>
      </dgm:prSet>
      <dgm:spPr/>
    </dgm:pt>
    <dgm:pt modelId="{F9A0D50A-1427-4D19-A2F8-6ACE5E7EDDBF}" type="pres">
      <dgm:prSet presAssocID="{0F3C59AB-5CC1-4DE2-BABE-8693CF5D84A6}" presName="descendantText" presStyleLbl="alignAccFollowNode1" presStyleIdx="0" presStyleCnt="3" custScaleY="89049">
        <dgm:presLayoutVars>
          <dgm:bulletEnabled val="1"/>
        </dgm:presLayoutVars>
      </dgm:prSet>
      <dgm:spPr/>
    </dgm:pt>
    <dgm:pt modelId="{81F4DB0D-69C0-46F8-BA14-C39709B1A0FE}" type="pres">
      <dgm:prSet presAssocID="{09C2FFE8-7FDE-4587-9E1C-B66DAC254B95}" presName="sp" presStyleCnt="0"/>
      <dgm:spPr/>
    </dgm:pt>
    <dgm:pt modelId="{1F16EF72-A5B5-4ED1-8BBD-6803B3D7E096}" type="pres">
      <dgm:prSet presAssocID="{E22FD6CF-EA8F-4A45-9851-27FE058DF83C}" presName="linNode" presStyleCnt="0"/>
      <dgm:spPr/>
    </dgm:pt>
    <dgm:pt modelId="{3E8A1F53-8715-45A2-88E8-3FA26BD925F5}" type="pres">
      <dgm:prSet presAssocID="{E22FD6CF-EA8F-4A45-9851-27FE058DF83C}" presName="parentText" presStyleLbl="node1" presStyleIdx="1" presStyleCnt="4" custScaleX="98137" custScaleY="75630" custLinFactY="65493" custLinFactNeighborX="-383" custLinFactNeighborY="100000">
        <dgm:presLayoutVars>
          <dgm:chMax val="1"/>
          <dgm:bulletEnabled val="1"/>
        </dgm:presLayoutVars>
      </dgm:prSet>
      <dgm:spPr/>
    </dgm:pt>
    <dgm:pt modelId="{5C185511-21F3-4101-B2F8-AA2A3CFC82B4}" type="pres">
      <dgm:prSet presAssocID="{7F999933-FC6B-449C-902B-B84A1A5AC6EC}" presName="sp" presStyleCnt="0"/>
      <dgm:spPr/>
    </dgm:pt>
    <dgm:pt modelId="{82013271-EDE4-4D46-9AA2-6F33897FFB5F}" type="pres">
      <dgm:prSet presAssocID="{E90E9A51-0EDA-42E6-8F39-F48D06A24595}" presName="linNode" presStyleCnt="0"/>
      <dgm:spPr/>
    </dgm:pt>
    <dgm:pt modelId="{D6BC5E90-9546-4847-ABE3-6851175CA24F}" type="pres">
      <dgm:prSet presAssocID="{E90E9A51-0EDA-42E6-8F39-F48D06A24595}" presName="parentText" presStyleLbl="node1" presStyleIdx="2" presStyleCnt="4" custScaleY="78992">
        <dgm:presLayoutVars>
          <dgm:chMax val="1"/>
          <dgm:bulletEnabled val="1"/>
        </dgm:presLayoutVars>
      </dgm:prSet>
      <dgm:spPr/>
    </dgm:pt>
    <dgm:pt modelId="{9C9170F4-74D2-4CF8-A6FA-499A55C7943C}" type="pres">
      <dgm:prSet presAssocID="{E90E9A51-0EDA-42E6-8F39-F48D06A24595}" presName="descendantText" presStyleLbl="alignAccFollowNode1" presStyleIdx="1" presStyleCnt="3" custScaleY="84962">
        <dgm:presLayoutVars>
          <dgm:bulletEnabled val="1"/>
        </dgm:presLayoutVars>
      </dgm:prSet>
      <dgm:spPr/>
    </dgm:pt>
    <dgm:pt modelId="{C825D965-2AE7-494A-A391-811CBB31644F}" type="pres">
      <dgm:prSet presAssocID="{207AAC32-B413-4EF1-8DA6-95394E6FFF91}" presName="sp" presStyleCnt="0"/>
      <dgm:spPr/>
    </dgm:pt>
    <dgm:pt modelId="{C7A352D7-4198-4D16-9942-9BCF7A81190C}" type="pres">
      <dgm:prSet presAssocID="{00920731-F9E9-4490-8E6C-A9CF0DFF12CA}" presName="linNode" presStyleCnt="0"/>
      <dgm:spPr/>
    </dgm:pt>
    <dgm:pt modelId="{37149EB9-13F0-4230-A2D5-417FDFDEACDE}" type="pres">
      <dgm:prSet presAssocID="{00920731-F9E9-4490-8E6C-A9CF0DFF12CA}" presName="parentText" presStyleLbl="node1" presStyleIdx="3" presStyleCnt="4" custScaleY="77685" custLinFactY="-65396" custLinFactNeighborX="-186" custLinFactNeighborY="-100000">
        <dgm:presLayoutVars>
          <dgm:chMax val="1"/>
          <dgm:bulletEnabled val="1"/>
        </dgm:presLayoutVars>
      </dgm:prSet>
      <dgm:spPr/>
    </dgm:pt>
    <dgm:pt modelId="{70CC1D32-402A-46C1-8065-66B9CC07CEF7}" type="pres">
      <dgm:prSet presAssocID="{00920731-F9E9-4490-8E6C-A9CF0DFF12CA}" presName="descendantText" presStyleLbl="alignAccFollowNode1" presStyleIdx="2" presStyleCnt="3" custScaleY="77456" custLinFactY="-100000" custLinFactNeighborY="-105962">
        <dgm:presLayoutVars>
          <dgm:bulletEnabled val="1"/>
        </dgm:presLayoutVars>
      </dgm:prSet>
      <dgm:spPr/>
    </dgm:pt>
  </dgm:ptLst>
  <dgm:cxnLst>
    <dgm:cxn modelId="{7B1CA80D-D072-480F-B1BF-FE347F2A1700}" type="presOf" srcId="{E22FD6CF-EA8F-4A45-9851-27FE058DF83C}" destId="{3E8A1F53-8715-45A2-88E8-3FA26BD925F5}" srcOrd="0" destOrd="0" presId="urn:microsoft.com/office/officeart/2005/8/layout/vList5"/>
    <dgm:cxn modelId="{B28A7320-46E1-4E72-995B-1B8573FA9064}" srcId="{F7B3C212-9F49-4922-B13F-075095F79DCB}" destId="{E22FD6CF-EA8F-4A45-9851-27FE058DF83C}" srcOrd="1" destOrd="0" parTransId="{D48A9040-A2EC-485E-82CA-8C74EECC3E0D}" sibTransId="{7F999933-FC6B-449C-902B-B84A1A5AC6EC}"/>
    <dgm:cxn modelId="{93F76425-7D13-4992-9D1C-8C4CB573DBC2}" type="presOf" srcId="{2AE011FC-3E17-4CC7-B262-E2327CFB7434}" destId="{F9A0D50A-1427-4D19-A2F8-6ACE5E7EDDBF}" srcOrd="0" destOrd="0" presId="urn:microsoft.com/office/officeart/2005/8/layout/vList5"/>
    <dgm:cxn modelId="{E6807730-118E-4625-92FA-2DBE4D91CDB4}" srcId="{F7B3C212-9F49-4922-B13F-075095F79DCB}" destId="{E90E9A51-0EDA-42E6-8F39-F48D06A24595}" srcOrd="2" destOrd="0" parTransId="{9217D241-82F2-4D09-9A8B-BE1760EDC3C7}" sibTransId="{207AAC32-B413-4EF1-8DA6-95394E6FFF91}"/>
    <dgm:cxn modelId="{77987961-C5F8-4A7E-8947-1BED1BF6BDBB}" srcId="{00920731-F9E9-4490-8E6C-A9CF0DFF12CA}" destId="{C77FB480-CC8E-4A0D-830D-7081D8DBBE2C}" srcOrd="0" destOrd="0" parTransId="{CA8219B7-772D-4C66-8362-500CA7100A3F}" sibTransId="{B58F1162-9468-4B95-85E7-0D34AE673ADC}"/>
    <dgm:cxn modelId="{8144306C-3FCC-4DAE-B3B3-A2F214E134AC}" srcId="{F7B3C212-9F49-4922-B13F-075095F79DCB}" destId="{00920731-F9E9-4490-8E6C-A9CF0DFF12CA}" srcOrd="3" destOrd="0" parTransId="{7E376D5E-544D-446F-88C0-108D9AFF7DF4}" sibTransId="{FB96C62A-986C-449D-AAF1-9AD623B276E9}"/>
    <dgm:cxn modelId="{B917F89D-E7EB-40E8-A576-B38555A6BB2A}" type="presOf" srcId="{E90E9A51-0EDA-42E6-8F39-F48D06A24595}" destId="{D6BC5E90-9546-4847-ABE3-6851175CA24F}" srcOrd="0" destOrd="0" presId="urn:microsoft.com/office/officeart/2005/8/layout/vList5"/>
    <dgm:cxn modelId="{7C9203A1-DCCC-4D4D-9240-0D865BA146A2}" srcId="{E90E9A51-0EDA-42E6-8F39-F48D06A24595}" destId="{9975AD3C-C685-4657-A0FB-9742041B644B}" srcOrd="0" destOrd="0" parTransId="{5949C401-78BD-4C87-A7BA-2F80672521F0}" sibTransId="{27BB0068-C928-4781-A9C0-8CA61E4EEF31}"/>
    <dgm:cxn modelId="{D732BCA1-C840-4E17-A078-9B9C449C8654}" type="presOf" srcId="{0F3C59AB-5CC1-4DE2-BABE-8693CF5D84A6}" destId="{CCCAFD2B-44F8-4E21-A843-E41D98328B05}" srcOrd="0" destOrd="0" presId="urn:microsoft.com/office/officeart/2005/8/layout/vList5"/>
    <dgm:cxn modelId="{9D07FFAC-0009-400C-8EBB-92B2AC59F9CD}" srcId="{F7B3C212-9F49-4922-B13F-075095F79DCB}" destId="{0F3C59AB-5CC1-4DE2-BABE-8693CF5D84A6}" srcOrd="0" destOrd="0" parTransId="{4AA0FFFA-4373-49C8-8A42-E00EC7F72D19}" sibTransId="{09C2FFE8-7FDE-4587-9E1C-B66DAC254B95}"/>
    <dgm:cxn modelId="{0AFA60C2-DDE7-4002-93F1-D3D4DFA47FD9}" type="presOf" srcId="{F7B3C212-9F49-4922-B13F-075095F79DCB}" destId="{229C1B91-117E-48BB-9846-57646F99D142}" srcOrd="0" destOrd="0" presId="urn:microsoft.com/office/officeart/2005/8/layout/vList5"/>
    <dgm:cxn modelId="{D19A3CC8-AA27-4FB7-8C43-72463701F423}" type="presOf" srcId="{C77FB480-CC8E-4A0D-830D-7081D8DBBE2C}" destId="{70CC1D32-402A-46C1-8065-66B9CC07CEF7}" srcOrd="0" destOrd="0" presId="urn:microsoft.com/office/officeart/2005/8/layout/vList5"/>
    <dgm:cxn modelId="{D71CD0CF-C8AD-4E84-9107-B8A7FB45331E}" type="presOf" srcId="{9975AD3C-C685-4657-A0FB-9742041B644B}" destId="{9C9170F4-74D2-4CF8-A6FA-499A55C7943C}" srcOrd="0" destOrd="0" presId="urn:microsoft.com/office/officeart/2005/8/layout/vList5"/>
    <dgm:cxn modelId="{8B08E1E6-7489-4EAE-A6F4-BDAFB3488654}" srcId="{0F3C59AB-5CC1-4DE2-BABE-8693CF5D84A6}" destId="{2AE011FC-3E17-4CC7-B262-E2327CFB7434}" srcOrd="0" destOrd="0" parTransId="{DFE8C371-ED52-4D3D-BD16-DE08DE634E8B}" sibTransId="{7C7173D5-971E-4604-9FB6-9895E401D198}"/>
    <dgm:cxn modelId="{18751AEB-64F3-4758-9EA2-6097B4F98469}" type="presOf" srcId="{00920731-F9E9-4490-8E6C-A9CF0DFF12CA}" destId="{37149EB9-13F0-4230-A2D5-417FDFDEACDE}" srcOrd="0" destOrd="0" presId="urn:microsoft.com/office/officeart/2005/8/layout/vList5"/>
    <dgm:cxn modelId="{AF4A545D-D655-429E-AB9F-3CA80C3D636A}" type="presParOf" srcId="{229C1B91-117E-48BB-9846-57646F99D142}" destId="{7ABD76E3-23C4-47A5-889D-005C87FD2DCC}" srcOrd="0" destOrd="0" presId="urn:microsoft.com/office/officeart/2005/8/layout/vList5"/>
    <dgm:cxn modelId="{8A746A1F-E011-4E0C-BF46-AA589FE09CA8}" type="presParOf" srcId="{7ABD76E3-23C4-47A5-889D-005C87FD2DCC}" destId="{CCCAFD2B-44F8-4E21-A843-E41D98328B05}" srcOrd="0" destOrd="0" presId="urn:microsoft.com/office/officeart/2005/8/layout/vList5"/>
    <dgm:cxn modelId="{D2B5F884-606F-4199-AF83-1EDA5BCC6FC8}" type="presParOf" srcId="{7ABD76E3-23C4-47A5-889D-005C87FD2DCC}" destId="{F9A0D50A-1427-4D19-A2F8-6ACE5E7EDDBF}" srcOrd="1" destOrd="0" presId="urn:microsoft.com/office/officeart/2005/8/layout/vList5"/>
    <dgm:cxn modelId="{0C3F2C1A-4EA8-4580-8DCF-B08E85922171}" type="presParOf" srcId="{229C1B91-117E-48BB-9846-57646F99D142}" destId="{81F4DB0D-69C0-46F8-BA14-C39709B1A0FE}" srcOrd="1" destOrd="0" presId="urn:microsoft.com/office/officeart/2005/8/layout/vList5"/>
    <dgm:cxn modelId="{E358F233-2DAA-4179-9F07-213E2A89AC1D}" type="presParOf" srcId="{229C1B91-117E-48BB-9846-57646F99D142}" destId="{1F16EF72-A5B5-4ED1-8BBD-6803B3D7E096}" srcOrd="2" destOrd="0" presId="urn:microsoft.com/office/officeart/2005/8/layout/vList5"/>
    <dgm:cxn modelId="{E1AD6B6F-8FC2-4704-B4B7-3E7DF97DDB6B}" type="presParOf" srcId="{1F16EF72-A5B5-4ED1-8BBD-6803B3D7E096}" destId="{3E8A1F53-8715-45A2-88E8-3FA26BD925F5}" srcOrd="0" destOrd="0" presId="urn:microsoft.com/office/officeart/2005/8/layout/vList5"/>
    <dgm:cxn modelId="{74F7D5F6-8D6F-44EF-ADF9-CE674F1ADB19}" type="presParOf" srcId="{229C1B91-117E-48BB-9846-57646F99D142}" destId="{5C185511-21F3-4101-B2F8-AA2A3CFC82B4}" srcOrd="3" destOrd="0" presId="urn:microsoft.com/office/officeart/2005/8/layout/vList5"/>
    <dgm:cxn modelId="{ACBDA0D1-33F6-4B88-A463-3418FC9A58E8}" type="presParOf" srcId="{229C1B91-117E-48BB-9846-57646F99D142}" destId="{82013271-EDE4-4D46-9AA2-6F33897FFB5F}" srcOrd="4" destOrd="0" presId="urn:microsoft.com/office/officeart/2005/8/layout/vList5"/>
    <dgm:cxn modelId="{CD93F1C7-5D37-4625-8BF5-978150803078}" type="presParOf" srcId="{82013271-EDE4-4D46-9AA2-6F33897FFB5F}" destId="{D6BC5E90-9546-4847-ABE3-6851175CA24F}" srcOrd="0" destOrd="0" presId="urn:microsoft.com/office/officeart/2005/8/layout/vList5"/>
    <dgm:cxn modelId="{0A23B28F-7FEB-46A8-9DF0-6F8FA4111E2A}" type="presParOf" srcId="{82013271-EDE4-4D46-9AA2-6F33897FFB5F}" destId="{9C9170F4-74D2-4CF8-A6FA-499A55C7943C}" srcOrd="1" destOrd="0" presId="urn:microsoft.com/office/officeart/2005/8/layout/vList5"/>
    <dgm:cxn modelId="{7E46F50F-1EB2-4706-B01B-0F8878F4B549}" type="presParOf" srcId="{229C1B91-117E-48BB-9846-57646F99D142}" destId="{C825D965-2AE7-494A-A391-811CBB31644F}" srcOrd="5" destOrd="0" presId="urn:microsoft.com/office/officeart/2005/8/layout/vList5"/>
    <dgm:cxn modelId="{4216A6C3-8459-4831-A51C-A29689E8EA52}" type="presParOf" srcId="{229C1B91-117E-48BB-9846-57646F99D142}" destId="{C7A352D7-4198-4D16-9942-9BCF7A81190C}" srcOrd="6" destOrd="0" presId="urn:microsoft.com/office/officeart/2005/8/layout/vList5"/>
    <dgm:cxn modelId="{B527F99B-368A-43CB-9E9D-0353AF193630}" type="presParOf" srcId="{C7A352D7-4198-4D16-9942-9BCF7A81190C}" destId="{37149EB9-13F0-4230-A2D5-417FDFDEACDE}" srcOrd="0" destOrd="0" presId="urn:microsoft.com/office/officeart/2005/8/layout/vList5"/>
    <dgm:cxn modelId="{43D8C40B-E201-454A-9FEB-2F8354A76EEC}" type="presParOf" srcId="{C7A352D7-4198-4D16-9942-9BCF7A81190C}" destId="{70CC1D32-402A-46C1-8065-66B9CC07CEF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A0D50A-1427-4D19-A2F8-6ACE5E7EDDBF}">
      <dsp:nvSpPr>
        <dsp:cNvPr id="0" name=""/>
        <dsp:cNvSpPr/>
      </dsp:nvSpPr>
      <dsp:spPr>
        <a:xfrm rot="5400000">
          <a:off x="6625004" y="-2787100"/>
          <a:ext cx="1052671" cy="6723411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900" kern="1200" dirty="0"/>
            <a:t> </a:t>
          </a:r>
          <a:r>
            <a:rPr lang="en-US" sz="3000" b="1" kern="1200" dirty="0"/>
            <a:t>Formation of non-reactive </a:t>
          </a:r>
          <a:r>
            <a:rPr lang="en-CA" sz="3000" b="1" kern="1200" dirty="0"/>
            <a:t>Ca-PO</a:t>
          </a:r>
          <a:r>
            <a:rPr lang="en-CA" sz="3000" b="1" kern="1200" baseline="-25000" dirty="0"/>
            <a:t>4</a:t>
          </a:r>
          <a:endParaRPr lang="en-US" sz="3000" b="1" kern="1200" dirty="0"/>
        </a:p>
      </dsp:txBody>
      <dsp:txXfrm rot="-5400000">
        <a:off x="3789635" y="99656"/>
        <a:ext cx="6672024" cy="949897"/>
      </dsp:txXfrm>
    </dsp:sp>
    <dsp:sp modelId="{CCCAFD2B-44F8-4E21-A843-E41D98328B05}">
      <dsp:nvSpPr>
        <dsp:cNvPr id="0" name=""/>
        <dsp:cNvSpPr/>
      </dsp:nvSpPr>
      <dsp:spPr>
        <a:xfrm>
          <a:off x="0" y="1443"/>
          <a:ext cx="3789634" cy="114632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bg1"/>
              </a:solidFill>
            </a:rPr>
            <a:t>P compounds</a:t>
          </a:r>
        </a:p>
      </dsp:txBody>
      <dsp:txXfrm>
        <a:off x="55959" y="57402"/>
        <a:ext cx="3677716" cy="1034404"/>
      </dsp:txXfrm>
    </dsp:sp>
    <dsp:sp modelId="{3E8A1F53-8715-45A2-88E8-3FA26BD925F5}">
      <dsp:nvSpPr>
        <dsp:cNvPr id="0" name=""/>
        <dsp:cNvSpPr/>
      </dsp:nvSpPr>
      <dsp:spPr>
        <a:xfrm>
          <a:off x="0" y="3667070"/>
          <a:ext cx="3715089" cy="11175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3200" b="1" kern="1200" dirty="0">
              <a:solidFill>
                <a:schemeClr val="bg1"/>
              </a:solidFill>
            </a:rPr>
            <a:t>Biofuels </a:t>
          </a:r>
        </a:p>
      </dsp:txBody>
      <dsp:txXfrm>
        <a:off x="54554" y="3721624"/>
        <a:ext cx="3605981" cy="1008444"/>
      </dsp:txXfrm>
    </dsp:sp>
    <dsp:sp modelId="{9C9170F4-74D2-4CF8-A6FA-499A55C7943C}">
      <dsp:nvSpPr>
        <dsp:cNvPr id="0" name=""/>
        <dsp:cNvSpPr/>
      </dsp:nvSpPr>
      <dsp:spPr>
        <a:xfrm rot="5400000">
          <a:off x="6648428" y="-368291"/>
          <a:ext cx="1004358" cy="6729984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b="1" kern="1200" dirty="0"/>
            <a:t>P decreases lime availability</a:t>
          </a:r>
        </a:p>
      </dsp:txBody>
      <dsp:txXfrm rot="-5400000">
        <a:off x="3785616" y="2543550"/>
        <a:ext cx="6680955" cy="906300"/>
      </dsp:txXfrm>
    </dsp:sp>
    <dsp:sp modelId="{D6BC5E90-9546-4847-ABE3-6851175CA24F}">
      <dsp:nvSpPr>
        <dsp:cNvPr id="0" name=""/>
        <dsp:cNvSpPr/>
      </dsp:nvSpPr>
      <dsp:spPr>
        <a:xfrm>
          <a:off x="0" y="2413085"/>
          <a:ext cx="3785616" cy="11672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bg1"/>
              </a:solidFill>
            </a:rPr>
            <a:t>Lime availability</a:t>
          </a:r>
        </a:p>
      </dsp:txBody>
      <dsp:txXfrm>
        <a:off x="56980" y="2470065"/>
        <a:ext cx="3671656" cy="1053271"/>
      </dsp:txXfrm>
    </dsp:sp>
    <dsp:sp modelId="{70CC1D32-402A-46C1-8065-66B9CC07CEF7}">
      <dsp:nvSpPr>
        <dsp:cNvPr id="0" name=""/>
        <dsp:cNvSpPr/>
      </dsp:nvSpPr>
      <dsp:spPr>
        <a:xfrm rot="5400000">
          <a:off x="6692794" y="-1571564"/>
          <a:ext cx="915627" cy="6729984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b="1" kern="1200" dirty="0"/>
            <a:t>Increased energy and lime consumption</a:t>
          </a:r>
        </a:p>
      </dsp:txBody>
      <dsp:txXfrm rot="-5400000">
        <a:off x="3785616" y="1380311"/>
        <a:ext cx="6685287" cy="826233"/>
      </dsp:txXfrm>
    </dsp:sp>
    <dsp:sp modelId="{37149EB9-13F0-4230-A2D5-417FDFDEACDE}">
      <dsp:nvSpPr>
        <dsp:cNvPr id="0" name=""/>
        <dsp:cNvSpPr/>
      </dsp:nvSpPr>
      <dsp:spPr>
        <a:xfrm>
          <a:off x="0" y="1210212"/>
          <a:ext cx="3785616" cy="11479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chemeClr val="bg1"/>
              </a:solidFill>
            </a:rPr>
            <a:t>Deadload in lime mud</a:t>
          </a:r>
        </a:p>
      </dsp:txBody>
      <dsp:txXfrm>
        <a:off x="56037" y="1266249"/>
        <a:ext cx="3673542" cy="10358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0.16807</cdr:x>
      <cdr:y>0.71026</cdr:y>
    </cdr:from>
    <cdr:to>
      <cdr:x>0.53661</cdr:x>
      <cdr:y>0.71358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713449DD-2EE2-2130-F62E-60E894C222ED}"/>
            </a:ext>
          </a:extLst>
        </cdr:cNvPr>
        <cdr:cNvCxnSpPr/>
      </cdr:nvCxnSpPr>
      <cdr:spPr>
        <a:xfrm xmlns:a="http://schemas.openxmlformats.org/drawingml/2006/main">
          <a:off x="1457377" y="4465820"/>
          <a:ext cx="3195820" cy="20820"/>
        </a:xfrm>
        <a:prstGeom xmlns:a="http://schemas.openxmlformats.org/drawingml/2006/main" prst="line">
          <a:avLst/>
        </a:prstGeom>
        <a:ln xmlns:a="http://schemas.openxmlformats.org/drawingml/2006/main" w="57150">
          <a:solidFill>
            <a:schemeClr val="tx1"/>
          </a:solidFill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0.51606</cdr:x>
      <cdr:y>0.46192</cdr:y>
    </cdr:from>
    <cdr:to>
      <cdr:x>0.87515</cdr:x>
      <cdr:y>0.71172</cdr:y>
    </cdr:to>
    <cdr:cxnSp macro="">
      <cdr:nvCxnSpPr>
        <cdr:cNvPr id="8" name="Straight Connector 7">
          <a:extLst xmlns:a="http://schemas.openxmlformats.org/drawingml/2006/main">
            <a:ext uri="{FF2B5EF4-FFF2-40B4-BE49-F238E27FC236}">
              <a16:creationId xmlns:a16="http://schemas.microsoft.com/office/drawing/2014/main" id="{F9793763-6E44-8AFA-802C-F80C9E44D004}"/>
            </a:ext>
          </a:extLst>
        </cdr:cNvPr>
        <cdr:cNvCxnSpPr/>
      </cdr:nvCxnSpPr>
      <cdr:spPr>
        <a:xfrm xmlns:a="http://schemas.openxmlformats.org/drawingml/2006/main" flipV="1">
          <a:off x="4474981" y="2904344"/>
          <a:ext cx="3113789" cy="1570636"/>
        </a:xfrm>
        <a:prstGeom xmlns:a="http://schemas.openxmlformats.org/drawingml/2006/main" prst="line">
          <a:avLst/>
        </a:prstGeom>
        <a:ln xmlns:a="http://schemas.openxmlformats.org/drawingml/2006/main" w="57150">
          <a:solidFill>
            <a:schemeClr val="tx1"/>
          </a:solidFill>
          <a:prstDash val="dash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8B8B5-6DC5-9344-B463-998E574D0C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080276-5656-6647-A6D4-1339DA782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84985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A47E2-71AE-9D4F-8664-1E139FCC2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0DB309-D630-5B46-8895-A5E16ECD93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11729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4EAE9-9768-8F42-B4B4-6302C5B7D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152DAA-0B1E-8E48-9F9D-6652EBC8A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13306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6FB33-4AE9-5043-9DEE-1BEBA9389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FB454-6789-894D-9418-7F4539D700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5C9AF9-C433-6744-BD15-D59D0CCC09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36099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84B2E-69BB-D84F-84B6-A5CFEE809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79A50D-4962-9543-B5F7-32932A6035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DE14C2-22A1-1F4F-8833-57B587E86F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721E72-9035-A840-B064-B46C9B90E9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0076D7-A0DF-2945-9DBA-0BC10CEA89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29577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71862-8F96-D447-AA1B-885FFE3F7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78940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613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BC3B4-4A2C-D347-A014-86832F2B0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D500D3-B4E5-9F41-9833-E0800B38D3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104C97-C42D-284B-AD0B-AF3458BC99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0058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A8B16-5E28-1A40-A104-9FAB44D60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DBD0DD-EB9A-E246-99E9-E5545232AF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8E21FC-67E3-FA42-9F6B-26455B909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4412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E7050-42E6-6449-AEEA-EAD3982E4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CEFD6E-9691-3F49-AAB2-811D62F427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86775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9CDDD8-48B8-BE4E-8B29-7100A659B9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8A6E18-61F4-794D-8BDA-BE12D60611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6543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202489-9904-A040-9E7F-B5E3D9813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599" cy="8624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197C61-CA81-214F-86C9-A85F4F1971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28401"/>
            <a:ext cx="10515600" cy="4136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144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6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AABE7C86-D2DB-804F-9760-12D44FF751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10200" cy="2577352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C266A20-F9B0-344C-ACB0-9141A13168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4648200"/>
            <a:ext cx="5638800" cy="22098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43FA2A2-C01C-1143-A112-BEA77D66ACA3}"/>
              </a:ext>
            </a:extLst>
          </p:cNvPr>
          <p:cNvSpPr txBox="1"/>
          <p:nvPr/>
        </p:nvSpPr>
        <p:spPr>
          <a:xfrm>
            <a:off x="228600" y="152400"/>
            <a:ext cx="2514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  <a:latin typeface="12 Frutiger* 65 Bold   07103" pitchFamily="2" charset="0"/>
              </a:rPr>
              <a:t>Gateway to </a:t>
            </a:r>
          </a:p>
          <a:p>
            <a:r>
              <a:rPr lang="en-US" sz="2200" dirty="0">
                <a:solidFill>
                  <a:schemeClr val="bg1"/>
                </a:solidFill>
                <a:latin typeface="12 Frutiger* 65 Bold   07103" pitchFamily="2" charset="0"/>
              </a:rPr>
              <a:t>the Future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41EA4475-AC19-B840-A01B-F89B5730B5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5629" y="5033682"/>
            <a:ext cx="5386371" cy="18288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523E734-2480-4AB5-9245-A8274D5F64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4389" y="922184"/>
            <a:ext cx="10663221" cy="157541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en-CA" sz="4400" b="1" kern="0" dirty="0"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Factors Affecting Phosphorus Uptake/Dissolution in Slaking/Causticizing</a:t>
            </a:r>
            <a:endParaRPr lang="en-CA" sz="4400" kern="100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937EA8B-BFF6-475C-BF75-14E4A16910C1}"/>
              </a:ext>
            </a:extLst>
          </p:cNvPr>
          <p:cNvSpPr/>
          <p:nvPr/>
        </p:nvSpPr>
        <p:spPr>
          <a:xfrm>
            <a:off x="3048000" y="2690336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CA" sz="3600" dirty="0">
                <a:solidFill>
                  <a:prstClr val="black"/>
                </a:solidFill>
              </a:rPr>
              <a:t>Maryam Mousavi</a:t>
            </a:r>
          </a:p>
          <a:p>
            <a:pPr lvl="0" algn="ctr"/>
            <a:endParaRPr lang="en-CA" sz="3600" dirty="0">
              <a:solidFill>
                <a:prstClr val="black"/>
              </a:solidFill>
            </a:endParaRPr>
          </a:p>
          <a:p>
            <a:pPr lvl="0" algn="ctr"/>
            <a:r>
              <a:rPr lang="en-CA" sz="3600" b="1" dirty="0"/>
              <a:t>Supervisor:</a:t>
            </a:r>
          </a:p>
          <a:p>
            <a:pPr algn="ctr"/>
            <a:r>
              <a:rPr lang="en-CA" sz="3600" dirty="0"/>
              <a:t> Prof. Nikolai DeMartini</a:t>
            </a:r>
          </a:p>
          <a:p>
            <a:pPr algn="ctr"/>
            <a:endParaRPr lang="en-CA" sz="3600" dirty="0"/>
          </a:p>
          <a:p>
            <a:pPr algn="ctr"/>
            <a:r>
              <a:rPr lang="en-CA" sz="3600" dirty="0"/>
              <a:t>University of Toronto</a:t>
            </a:r>
          </a:p>
        </p:txBody>
      </p:sp>
    </p:spTree>
    <p:extLst>
      <p:ext uri="{BB962C8B-B14F-4D97-AF65-F5344CB8AC3E}">
        <p14:creationId xmlns:p14="http://schemas.microsoft.com/office/powerpoint/2010/main" val="8907239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FAA19-01AF-BF49-BC9A-24C297B17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2426"/>
          </a:xfrm>
        </p:spPr>
        <p:txBody>
          <a:bodyPr>
            <a:normAutofit fontScale="90000"/>
          </a:bodyPr>
          <a:lstStyle/>
          <a:p>
            <a:r>
              <a:rPr lang="en-CA" dirty="0">
                <a:latin typeface="+mn-lt"/>
              </a:rPr>
              <a:t>About Phosphorus</a:t>
            </a:r>
            <a:br>
              <a:rPr lang="en-CA" dirty="0">
                <a:latin typeface="+mn-lt"/>
              </a:rPr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3522ED-3479-3506-008A-4F81C265F600}"/>
              </a:ext>
            </a:extLst>
          </p:cNvPr>
          <p:cNvSpPr txBox="1">
            <a:spLocks/>
          </p:cNvSpPr>
          <p:nvPr/>
        </p:nvSpPr>
        <p:spPr>
          <a:xfrm>
            <a:off x="9328231" y="7672441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A6F25A-F4AF-4E9F-B06B-CEA31D3D0E0D}" type="slidenum">
              <a:rPr lang="en-CA" smtClean="0"/>
              <a:pPr/>
              <a:t>2</a:t>
            </a:fld>
            <a:endParaRPr lang="en-CA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9141178-D380-5192-779B-4CE659CDE564}"/>
              </a:ext>
            </a:extLst>
          </p:cNvPr>
          <p:cNvSpPr txBox="1">
            <a:spLocks/>
          </p:cNvSpPr>
          <p:nvPr/>
        </p:nvSpPr>
        <p:spPr>
          <a:xfrm>
            <a:off x="1555831" y="168121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CA" dirty="0">
              <a:latin typeface="+mn-lt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699B7EB-4FBD-C5BA-F369-FCA47C79F371}"/>
              </a:ext>
            </a:extLst>
          </p:cNvPr>
          <p:cNvSpPr txBox="1">
            <a:spLocks/>
          </p:cNvSpPr>
          <p:nvPr/>
        </p:nvSpPr>
        <p:spPr>
          <a:xfrm>
            <a:off x="514109" y="904659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CA" b="1" dirty="0">
                <a:highlight>
                  <a:srgbClr val="FFFFFF"/>
                </a:highlight>
              </a:rPr>
              <a:t>P can enter the mill with wood, </a:t>
            </a:r>
            <a:r>
              <a:rPr lang="en-CA" b="1" dirty="0" err="1">
                <a:highlight>
                  <a:srgbClr val="FFFFFF"/>
                </a:highlight>
              </a:rPr>
              <a:t>biosludge</a:t>
            </a:r>
            <a:r>
              <a:rPr lang="en-CA" b="1" dirty="0">
                <a:highlight>
                  <a:srgbClr val="FFFFFF"/>
                </a:highlight>
              </a:rPr>
              <a:t> and biofuels</a:t>
            </a:r>
          </a:p>
          <a:p>
            <a:pPr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CA" b="1" dirty="0">
                <a:highlight>
                  <a:srgbClr val="FFFFFF"/>
                </a:highlight>
              </a:rPr>
              <a:t>Phosphorus is known to decrease lime availability</a:t>
            </a:r>
          </a:p>
          <a:p>
            <a:pPr algn="just">
              <a:lnSpc>
                <a:spcPct val="1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CA" b="1" dirty="0">
                <a:highlight>
                  <a:srgbClr val="FFFFFF"/>
                </a:highlight>
              </a:rPr>
              <a:t>The main purge points are lime mud and lime kiln dust</a:t>
            </a:r>
          </a:p>
          <a:p>
            <a:pPr algn="just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en-CA" b="1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494736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9C1E7-2531-9F2E-C9B8-A1C6444AD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>
                <a:latin typeface="Calibri" panose="020F0502020204030204"/>
              </a:rPr>
              <a:t>Why phosphorus is important ?</a:t>
            </a:r>
            <a:br>
              <a:rPr lang="en-CA" b="1" dirty="0">
                <a:solidFill>
                  <a:srgbClr val="FF0000"/>
                </a:solidFill>
                <a:latin typeface="+mn-lt"/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3CF6458-B3B8-6FE2-4B4A-72BC633258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487344"/>
              </p:ext>
            </p:extLst>
          </p:nvPr>
        </p:nvGraphicFramePr>
        <p:xfrm>
          <a:off x="305764" y="1027219"/>
          <a:ext cx="10515600" cy="4803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5AB20967-6851-EE39-68CF-A3EB71497B15}"/>
              </a:ext>
            </a:extLst>
          </p:cNvPr>
          <p:cNvGrpSpPr/>
          <p:nvPr/>
        </p:nvGrpSpPr>
        <p:grpSpPr>
          <a:xfrm>
            <a:off x="4021930" y="4758130"/>
            <a:ext cx="6729984" cy="1004358"/>
            <a:chOff x="3785615" y="2494522"/>
            <a:chExt cx="6729984" cy="1004358"/>
          </a:xfrm>
        </p:grpSpPr>
        <p:sp>
          <p:nvSpPr>
            <p:cNvPr id="9" name="Round Same Side Corner Rectangle 8">
              <a:extLst>
                <a:ext uri="{FF2B5EF4-FFF2-40B4-BE49-F238E27FC236}">
                  <a16:creationId xmlns:a16="http://schemas.microsoft.com/office/drawing/2014/main" id="{EA1F70CB-9EFF-E3A0-B7BB-17D617027E98}"/>
                </a:ext>
              </a:extLst>
            </p:cNvPr>
            <p:cNvSpPr/>
            <p:nvPr/>
          </p:nvSpPr>
          <p:spPr>
            <a:xfrm rot="5400000">
              <a:off x="6648428" y="-368291"/>
              <a:ext cx="1004358" cy="6729984"/>
            </a:xfrm>
            <a:prstGeom prst="round2SameRect">
              <a:avLst/>
            </a:prstGeom>
            <a:solidFill>
              <a:schemeClr val="accent1">
                <a:lumMod val="20000"/>
                <a:lumOff val="80000"/>
                <a:alpha val="90000"/>
              </a:schemeClr>
            </a:solid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" name="Round Same Side Corner Rectangle 4">
              <a:extLst>
                <a:ext uri="{FF2B5EF4-FFF2-40B4-BE49-F238E27FC236}">
                  <a16:creationId xmlns:a16="http://schemas.microsoft.com/office/drawing/2014/main" id="{D25D17C0-7456-F8EB-DFCA-34A817D9987C}"/>
                </a:ext>
              </a:extLst>
            </p:cNvPr>
            <p:cNvSpPr txBox="1"/>
            <p:nvPr/>
          </p:nvSpPr>
          <p:spPr>
            <a:xfrm>
              <a:off x="3785616" y="2543550"/>
              <a:ext cx="6680955" cy="9063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123825" rIns="247650" bIns="123825" numCol="1" spcCol="1270" anchor="ctr" anchorCtr="0">
              <a:noAutofit/>
            </a:bodyPr>
            <a:lstStyle/>
            <a:p>
              <a:pPr marL="285750" lvl="1" indent="-285750" algn="l" defTabSz="1333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CA" sz="3000" b="1" dirty="0"/>
                <a:t>Introduction of P with biofuels</a:t>
              </a:r>
              <a:endParaRPr lang="en-US" sz="3000" b="1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3162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85407-B1BF-5A02-0BFE-78DFF0300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+mn-lt"/>
              </a:rPr>
              <a:t>Background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1AD808A-DC49-18C5-9DBF-10D2FE756C3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150000"/>
                  </a:lnSpc>
                  <a:buClr>
                    <a:srgbClr val="FF0000"/>
                  </a:buClr>
                  <a:buFont typeface="Wingdings" panose="05000000000000000000" pitchFamily="2" charset="2"/>
                  <a:buChar char="§"/>
                </a:pPr>
                <a:r>
                  <a:rPr lang="en-CA" b="1" dirty="0"/>
                  <a:t>Previous work showed the form of P in lime and lime mud is </a:t>
                </a:r>
                <a:r>
                  <a:rPr lang="en-CA" b="1" dirty="0" err="1"/>
                  <a:t>rhenanite</a:t>
                </a:r>
                <a:r>
                  <a:rPr lang="en-CA" b="1" dirty="0"/>
                  <a:t>  (</a:t>
                </a:r>
                <a:r>
                  <a:rPr lang="en-CA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NaCaP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b="1" smtClean="0">
                            <a:latin typeface="Cambria Math" panose="02040503050406030204" pitchFamily="18" charset="0"/>
                          </a:rPr>
                          <m:t>𝐎</m:t>
                        </m:r>
                      </m:e>
                      <m:sub>
                        <m:r>
                          <a:rPr lang="en-CA" b="1" smtClean="0">
                            <a:latin typeface="Cambria Math" panose="02040503050406030204" pitchFamily="18" charset="0"/>
                          </a:rPr>
                          <m:t>𝟒</m:t>
                        </m:r>
                      </m:sub>
                    </m:sSub>
                  </m:oMath>
                </a14:m>
                <a:r>
                  <a:rPr lang="en-CA" b="1" dirty="0"/>
                  <a:t>)</a:t>
                </a:r>
              </a:p>
              <a:p>
                <a:pPr>
                  <a:lnSpc>
                    <a:spcPct val="150000"/>
                  </a:lnSpc>
                  <a:buClr>
                    <a:srgbClr val="FF0000"/>
                  </a:buClr>
                  <a:buFont typeface="Wingdings" panose="05000000000000000000" pitchFamily="2" charset="2"/>
                  <a:buChar char="§"/>
                </a:pPr>
                <a:r>
                  <a:rPr lang="en-CA" b="1" dirty="0"/>
                  <a:t>There is a competition between PO</a:t>
                </a:r>
                <a:r>
                  <a:rPr lang="en-CA" b="1" baseline="-25000" dirty="0"/>
                  <a:t>4</a:t>
                </a:r>
                <a:r>
                  <a:rPr lang="en-CA" b="1" baseline="30000" dirty="0"/>
                  <a:t>3-  </a:t>
                </a:r>
                <a:r>
                  <a:rPr lang="en-CA" b="1" dirty="0"/>
                  <a:t>and CO</a:t>
                </a:r>
                <a:r>
                  <a:rPr lang="en-CA" b="1" baseline="-25000" dirty="0"/>
                  <a:t>3</a:t>
                </a:r>
                <a:r>
                  <a:rPr lang="en-CA" b="1" baseline="30000" dirty="0"/>
                  <a:t>2-  </a:t>
                </a:r>
                <a:r>
                  <a:rPr lang="en-CA" b="1" dirty="0"/>
                  <a:t>for calcium during slaking and causticizing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1AD808A-DC49-18C5-9DBF-10D2FE756C3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5882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A3B37-C4F2-C4C4-C4A0-288679406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+mn-lt"/>
              </a:rPr>
              <a:t>Objectives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688B5-4871-2AD7-3427-96F831D35E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buSzPct val="100000"/>
              <a:buNone/>
            </a:pPr>
            <a:r>
              <a:rPr lang="en-CA" sz="2800" dirty="0"/>
              <a:t>To understand factors affecting P uptake during slaking and causticizing: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buSzPct val="100000"/>
              <a:buFont typeface="Wingdings" panose="05000000000000000000" pitchFamily="2" charset="2"/>
              <a:buChar char="§"/>
            </a:pPr>
            <a:endParaRPr lang="en-CA" sz="28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SzPct val="100000"/>
              <a:buNone/>
            </a:pPr>
            <a:r>
              <a:rPr lang="en-CA" sz="2800" dirty="0"/>
              <a:t> </a:t>
            </a:r>
            <a:r>
              <a:rPr lang="en-CA" sz="2800" b="1" dirty="0"/>
              <a:t>Effect of ionic strength :</a:t>
            </a:r>
          </a:p>
          <a:p>
            <a:pPr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SzPct val="50000"/>
              <a:buFont typeface="Wingdings" panose="05000000000000000000" pitchFamily="2" charset="2"/>
              <a:buChar char="§"/>
            </a:pPr>
            <a:r>
              <a:rPr lang="en-CA" sz="2800" dirty="0"/>
              <a:t>Change TTA (constant </a:t>
            </a:r>
            <a:r>
              <a:rPr lang="en-CA" sz="2800" dirty="0" err="1"/>
              <a:t>sulfidity</a:t>
            </a:r>
            <a:r>
              <a:rPr lang="en-CA" sz="2800" dirty="0"/>
              <a:t>)</a:t>
            </a:r>
          </a:p>
          <a:p>
            <a:pPr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SzPct val="50000"/>
              <a:buFont typeface="Wingdings" panose="05000000000000000000" pitchFamily="2" charset="2"/>
              <a:buChar char="§"/>
            </a:pPr>
            <a:r>
              <a:rPr lang="en-CA" sz="2800" dirty="0"/>
              <a:t>Change </a:t>
            </a:r>
            <a:r>
              <a:rPr lang="en-CA" sz="2800" dirty="0" err="1"/>
              <a:t>sulfidity</a:t>
            </a:r>
            <a:r>
              <a:rPr lang="en-CA" sz="2800" dirty="0"/>
              <a:t> (constant TTA)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SzPct val="50000"/>
              <a:buNone/>
            </a:pPr>
            <a:r>
              <a:rPr lang="en-CA" sz="2800" b="1" dirty="0"/>
              <a:t>Effect of P concentration :</a:t>
            </a:r>
          </a:p>
          <a:p>
            <a:pPr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SzPct val="50000"/>
              <a:buFont typeface="Wingdings" panose="05000000000000000000" pitchFamily="2" charset="2"/>
              <a:buChar char="§"/>
            </a:pPr>
            <a:r>
              <a:rPr lang="en-CA" sz="2800" dirty="0"/>
              <a:t>Change the PO</a:t>
            </a:r>
            <a:r>
              <a:rPr lang="en-CA" sz="2800" baseline="-25000" dirty="0"/>
              <a:t>4</a:t>
            </a:r>
            <a:r>
              <a:rPr lang="en-CA" sz="2800" baseline="30000" dirty="0"/>
              <a:t>3-</a:t>
            </a:r>
            <a:r>
              <a:rPr lang="en-CA" sz="2800" dirty="0"/>
              <a:t> concentration in green liquor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SzPct val="50000"/>
              <a:buNone/>
            </a:pPr>
            <a:r>
              <a:rPr lang="en-CA" sz="2800" b="1" dirty="0"/>
              <a:t>Effect of liming ratio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rgbClr val="FF0000"/>
              </a:buClr>
              <a:buSzPct val="50000"/>
              <a:buNone/>
            </a:pPr>
            <a:r>
              <a:rPr lang="en-CA" sz="2800" b="1" dirty="0"/>
              <a:t>Comparison between the behavior of reburned  lime and technical-grade </a:t>
            </a:r>
            <a:r>
              <a:rPr lang="en-CA" sz="2800" b="1" dirty="0" err="1"/>
              <a:t>CaO</a:t>
            </a:r>
            <a:endParaRPr lang="en-CA" sz="28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237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DCC40-2BB9-69A2-253C-9C42E95D2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>
                <a:latin typeface="+mn-lt"/>
              </a:rPr>
              <a:t>Recausticizing</a:t>
            </a:r>
            <a:r>
              <a:rPr lang="en-CA" b="1" dirty="0"/>
              <a:t> </a:t>
            </a:r>
            <a:r>
              <a:rPr lang="en-CA" b="1" dirty="0">
                <a:latin typeface="+mn-lt"/>
              </a:rPr>
              <a:t>Process</a:t>
            </a:r>
            <a:br>
              <a:rPr lang="en-CA" b="1" dirty="0">
                <a:latin typeface="+mn-lt"/>
              </a:rPr>
            </a:b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651EBEF-2A76-9A1C-FE10-D3CB528A54EB}"/>
              </a:ext>
            </a:extLst>
          </p:cNvPr>
          <p:cNvGrpSpPr/>
          <p:nvPr/>
        </p:nvGrpSpPr>
        <p:grpSpPr>
          <a:xfrm>
            <a:off x="861218" y="904234"/>
            <a:ext cx="8985695" cy="2043531"/>
            <a:chOff x="-3951395" y="549020"/>
            <a:chExt cx="8985694" cy="204353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B895DF51-C87C-8251-1F47-4958DE8855FD}"/>
                    </a:ext>
                  </a:extLst>
                </p:cNvPr>
                <p:cNvSpPr txBox="1"/>
                <p:nvPr/>
              </p:nvSpPr>
              <p:spPr>
                <a:xfrm>
                  <a:off x="-3951395" y="549020"/>
                  <a:ext cx="7872511" cy="127150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CA" sz="2400" b="1" i="1" smtClean="0">
                          <a:latin typeface="Cambria Math" panose="02040503050406030204" pitchFamily="18" charset="0"/>
                        </a:rPr>
                        <m:t>𝑪𝒂</m:t>
                      </m:r>
                      <m:sSub>
                        <m:sSubPr>
                          <m:ctrlPr>
                            <a:rPr lang="en-CA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400" b="1" i="1" smtClean="0">
                              <a:latin typeface="Cambria Math" panose="02040503050406030204" pitchFamily="18" charset="0"/>
                            </a:rPr>
                            <m:t>𝑶</m:t>
                          </m:r>
                        </m:e>
                        <m:sub>
                          <m:r>
                            <a:rPr lang="en-CA" sz="2400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sz="2400" b="1" i="1" smtClean="0">
                              <a:latin typeface="Cambria Math" panose="02040503050406030204" pitchFamily="18" charset="0"/>
                            </a:rPr>
                            <m:t>𝑺</m:t>
                          </m:r>
                          <m:r>
                            <a:rPr lang="en-CA" sz="2400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</m:oMath>
                  </a14:m>
                  <a:r>
                    <a:rPr lang="en-CA" sz="2400" b="1" dirty="0"/>
                    <a:t> </a:t>
                  </a:r>
                  <a14:m>
                    <m:oMath xmlns:m="http://schemas.openxmlformats.org/officeDocument/2006/math">
                      <m:r>
                        <a:rPr lang="en-CA" sz="2400" b="1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CA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400" b="1" i="1" smtClean="0"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  <m:sub>
                          <m:r>
                            <a:rPr lang="en-CA" sz="24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CA" sz="2400" b="1" i="1" smtClean="0">
                          <a:latin typeface="Cambria Math" panose="02040503050406030204" pitchFamily="18" charset="0"/>
                        </a:rPr>
                        <m:t>𝑶</m:t>
                      </m:r>
                      <m:r>
                        <a:rPr lang="en-CA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CA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400" b="1" i="1" smtClean="0">
                              <a:latin typeface="Cambria Math" panose="02040503050406030204" pitchFamily="18" charset="0"/>
                            </a:rPr>
                            <m:t>𝑪𝒂</m:t>
                          </m:r>
                          <m:r>
                            <a:rPr lang="en-CA" sz="2400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sz="2400" b="1" i="1" smtClean="0">
                              <a:latin typeface="Cambria Math" panose="02040503050406030204" pitchFamily="18" charset="0"/>
                            </a:rPr>
                            <m:t>𝑶𝑯</m:t>
                          </m:r>
                          <m:r>
                            <a:rPr lang="en-CA" sz="2400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en-CA" sz="24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CA" sz="2400" b="1" i="1" smtClean="0">
                              <a:latin typeface="Cambria Math" panose="02040503050406030204" pitchFamily="18" charset="0"/>
                            </a:rPr>
                            <m:t> (</m:t>
                          </m:r>
                          <m:r>
                            <a:rPr lang="en-CA" sz="2400" b="1" i="1" smtClean="0">
                              <a:latin typeface="Cambria Math" panose="02040503050406030204" pitchFamily="18" charset="0"/>
                            </a:rPr>
                            <m:t>𝑺</m:t>
                          </m:r>
                          <m:r>
                            <a:rPr lang="en-CA" sz="2400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</m:oMath>
                  </a14:m>
                  <a:endParaRPr lang="en-CA" sz="2400" b="1" dirty="0"/>
                </a:p>
                <a:p>
                  <a:endParaRPr lang="en-CA" sz="2400" b="1" dirty="0"/>
                </a:p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CA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400" b="1" i="1" smtClean="0">
                              <a:latin typeface="Cambria Math" panose="02040503050406030204" pitchFamily="18" charset="0"/>
                            </a:rPr>
                            <m:t>𝑵𝒂</m:t>
                          </m:r>
                        </m:e>
                        <m:sub>
                          <m:r>
                            <a:rPr lang="en-CA" sz="24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CA" sz="24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r>
                        <a:rPr lang="en-CA" sz="2400" b="1" i="1" smtClean="0">
                          <a:latin typeface="Cambria Math" panose="02040503050406030204" pitchFamily="18" charset="0"/>
                        </a:rPr>
                        <m:t>𝑪</m:t>
                      </m:r>
                      <m:sSub>
                        <m:sSubPr>
                          <m:ctrlPr>
                            <a:rPr lang="en-CA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400" b="1" i="1" smtClean="0">
                              <a:latin typeface="Cambria Math" panose="02040503050406030204" pitchFamily="18" charset="0"/>
                            </a:rPr>
                            <m:t>𝑶</m:t>
                          </m:r>
                        </m:e>
                        <m:sub>
                          <m:r>
                            <a:rPr lang="en-CA" sz="24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CA" sz="2400" b="1" i="1" smtClean="0">
                              <a:latin typeface="Cambria Math" panose="02040503050406030204" pitchFamily="18" charset="0"/>
                            </a:rPr>
                            <m:t> (</m:t>
                          </m:r>
                          <m:r>
                            <a:rPr lang="en-CA" sz="2400" b="1" i="1" smtClean="0">
                              <a:latin typeface="Cambria Math" panose="02040503050406030204" pitchFamily="18" charset="0"/>
                            </a:rPr>
                            <m:t>𝒂𝒒</m:t>
                          </m:r>
                          <m:r>
                            <a:rPr lang="en-CA" sz="2400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en-CA" sz="2400" b="1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CA" sz="24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400" b="1" i="1">
                              <a:latin typeface="Cambria Math" panose="02040503050406030204" pitchFamily="18" charset="0"/>
                            </a:rPr>
                            <m:t>𝑪𝒂</m:t>
                          </m:r>
                          <m:r>
                            <a:rPr lang="en-CA" sz="2400" b="1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sz="2400" b="1" i="1">
                              <a:latin typeface="Cambria Math" panose="02040503050406030204" pitchFamily="18" charset="0"/>
                            </a:rPr>
                            <m:t>𝑶𝑯</m:t>
                          </m:r>
                          <m:r>
                            <a:rPr lang="en-CA" sz="2400" b="1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en-CA" sz="2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CA" sz="2400" b="1" i="1" smtClean="0">
                              <a:latin typeface="Cambria Math" panose="02040503050406030204" pitchFamily="18" charset="0"/>
                            </a:rPr>
                            <m:t> (</m:t>
                          </m:r>
                          <m:r>
                            <a:rPr lang="en-CA" sz="2400" b="1" i="1" smtClean="0">
                              <a:latin typeface="Cambria Math" panose="02040503050406030204" pitchFamily="18" charset="0"/>
                            </a:rPr>
                            <m:t>𝑺</m:t>
                          </m:r>
                          <m:r>
                            <a:rPr lang="en-CA" sz="2400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en-CA" sz="2400" b="1" i="1" smtClean="0">
                          <a:latin typeface="Cambria Math" panose="02040503050406030204" pitchFamily="18" charset="0"/>
                        </a:rPr>
                        <m:t>⇌</m:t>
                      </m:r>
                      <m:r>
                        <a:rPr lang="en-CA" sz="24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CA" sz="2400" b="1" i="1" smtClean="0">
                          <a:latin typeface="Cambria Math" panose="02040503050406030204" pitchFamily="18" charset="0"/>
                        </a:rPr>
                        <m:t>𝑵𝒂𝑶</m:t>
                      </m:r>
                      <m:sSub>
                        <m:sSubPr>
                          <m:ctrlPr>
                            <a:rPr lang="en-CA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400" b="1" i="1" smtClean="0"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  <m:sub>
                          <m:r>
                            <a:rPr lang="en-CA" sz="2400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CA" sz="2400" b="1" i="1" smtClean="0">
                              <a:latin typeface="Cambria Math" panose="02040503050406030204" pitchFamily="18" charset="0"/>
                            </a:rPr>
                            <m:t>𝒂𝒒</m:t>
                          </m:r>
                          <m:r>
                            <a:rPr lang="en-CA" sz="2400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en-CA" sz="24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CA" sz="2400" b="1" i="1" smtClean="0">
                          <a:latin typeface="Cambria Math" panose="02040503050406030204" pitchFamily="18" charset="0"/>
                        </a:rPr>
                        <m:t>𝑪𝒂𝑪</m:t>
                      </m:r>
                      <m:sSub>
                        <m:sSubPr>
                          <m:ctrlPr>
                            <a:rPr lang="en-CA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sz="2400" b="1" i="1" smtClean="0">
                              <a:latin typeface="Cambria Math" panose="02040503050406030204" pitchFamily="18" charset="0"/>
                            </a:rPr>
                            <m:t>𝑶</m:t>
                          </m:r>
                        </m:e>
                        <m:sub>
                          <m:r>
                            <a:rPr lang="en-CA" sz="24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CA" sz="2400" b="1" i="1" smtClean="0">
                              <a:latin typeface="Cambria Math" panose="02040503050406030204" pitchFamily="18" charset="0"/>
                            </a:rPr>
                            <m:t> (</m:t>
                          </m:r>
                          <m:r>
                            <a:rPr lang="en-CA" sz="2400" b="1" i="1" smtClean="0">
                              <a:latin typeface="Cambria Math" panose="02040503050406030204" pitchFamily="18" charset="0"/>
                            </a:rPr>
                            <m:t>𝑺</m:t>
                          </m:r>
                          <m:r>
                            <a:rPr lang="en-CA" sz="2400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</m:oMath>
                  </a14:m>
                  <a:r>
                    <a:rPr lang="en-CA" sz="2400" b="1" dirty="0"/>
                    <a:t> </a:t>
                  </a:r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3951395" y="549020"/>
                  <a:ext cx="7872511" cy="1271502"/>
                </a:xfrm>
                <a:prstGeom prst="rect">
                  <a:avLst/>
                </a:prstGeom>
                <a:blipFill>
                  <a:blip r:embed="rId4"/>
                  <a:stretch>
                    <a:fillRect l="-232" b="-3846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2A6102B2-08EB-8373-738F-D5919993AAC0}"/>
                </a:ext>
              </a:extLst>
            </p:cNvPr>
            <p:cNvCxnSpPr>
              <a:cxnSpLocks/>
            </p:cNvCxnSpPr>
            <p:nvPr/>
          </p:nvCxnSpPr>
          <p:spPr>
            <a:xfrm>
              <a:off x="4529933" y="1742976"/>
              <a:ext cx="0" cy="849575"/>
            </a:xfrm>
            <a:prstGeom prst="straightConnector1">
              <a:avLst/>
            </a:prstGeom>
            <a:ln w="76200">
              <a:solidFill>
                <a:srgbClr val="FF330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2F62678-0DE0-A239-1406-BD1940D98C6E}"/>
                </a:ext>
              </a:extLst>
            </p:cNvPr>
            <p:cNvSpPr txBox="1"/>
            <p:nvPr/>
          </p:nvSpPr>
          <p:spPr>
            <a:xfrm>
              <a:off x="3921116" y="1096645"/>
              <a:ext cx="11131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3600" b="1" dirty="0">
                  <a:solidFill>
                    <a:srgbClr val="FF0000"/>
                  </a:solidFill>
                </a:rPr>
                <a:t>Lime</a:t>
              </a:r>
            </a:p>
          </p:txBody>
        </p:sp>
      </p:grpSp>
      <p:pic>
        <p:nvPicPr>
          <p:cNvPr id="8" name="Picture 2" descr="Cooling, slaking and causticizing">
            <a:extLst>
              <a:ext uri="{FF2B5EF4-FFF2-40B4-BE49-F238E27FC236}">
                <a16:creationId xmlns:a16="http://schemas.microsoft.com/office/drawing/2014/main" id="{174558F3-AECA-80D6-94F5-3347241DBDD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6548" y="2975980"/>
            <a:ext cx="5116776" cy="2486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0977975-1141-F263-66A3-43B62083ED24}"/>
              </a:ext>
            </a:extLst>
          </p:cNvPr>
          <p:cNvSpPr txBox="1"/>
          <p:nvPr/>
        </p:nvSpPr>
        <p:spPr>
          <a:xfrm>
            <a:off x="8012575" y="5584434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800" dirty="0"/>
              <a:t>Courtesy of Valmet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4F3A3B6-ACB1-99DC-980F-534BDC393716}"/>
              </a:ext>
            </a:extLst>
          </p:cNvPr>
          <p:cNvSpPr txBox="1"/>
          <p:nvPr/>
        </p:nvSpPr>
        <p:spPr>
          <a:xfrm>
            <a:off x="558676" y="2975980"/>
            <a:ext cx="49443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3000" b="1" dirty="0"/>
              <a:t>Lime Availability : </a:t>
            </a:r>
          </a:p>
          <a:p>
            <a:pPr lvl="1"/>
            <a:r>
              <a:rPr lang="en-CA" sz="3000" b="1" dirty="0"/>
              <a:t>The amount of </a:t>
            </a:r>
            <a:r>
              <a:rPr lang="en-CA" sz="3000" b="1" dirty="0" err="1"/>
              <a:t>CaO</a:t>
            </a:r>
            <a:r>
              <a:rPr lang="en-CA" sz="3000" b="1" dirty="0"/>
              <a:t> available for slaking</a:t>
            </a:r>
          </a:p>
        </p:txBody>
      </p:sp>
    </p:spTree>
    <p:extLst>
      <p:ext uri="{BB962C8B-B14F-4D97-AF65-F5344CB8AC3E}">
        <p14:creationId xmlns:p14="http://schemas.microsoft.com/office/powerpoint/2010/main" val="373484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F3368-CC13-DF01-AC69-ED4B6FE89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+mn-lt"/>
              </a:rPr>
              <a:t>Experimental Set-up</a:t>
            </a:r>
            <a:endParaRPr lang="en-US" dirty="0"/>
          </a:p>
        </p:txBody>
      </p:sp>
      <p:pic>
        <p:nvPicPr>
          <p:cNvPr id="7" name="Picture 6" descr="C:\Users\Maryam\AppData\Local\Microsoft\Windows\INetCache\Content.MSO\2E4A4995.tmp">
            <a:extLst>
              <a:ext uri="{FF2B5EF4-FFF2-40B4-BE49-F238E27FC236}">
                <a16:creationId xmlns:a16="http://schemas.microsoft.com/office/drawing/2014/main" id="{17E42070-5C24-F713-68F8-71C84D0AC472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62" t="23373" r="26924" b="1184"/>
          <a:stretch/>
        </p:blipFill>
        <p:spPr bwMode="auto">
          <a:xfrm>
            <a:off x="5694983" y="3128321"/>
            <a:ext cx="742950" cy="16192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5122511-7243-F186-2781-3D758259E4DD}"/>
              </a:ext>
            </a:extLst>
          </p:cNvPr>
          <p:cNvSpPr txBox="1">
            <a:spLocks/>
          </p:cNvSpPr>
          <p:nvPr/>
        </p:nvSpPr>
        <p:spPr>
          <a:xfrm>
            <a:off x="552350" y="26684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C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>
                <a:latin typeface="+mn-lt"/>
              </a:rPr>
              <a:t>Experimental Set-up</a:t>
            </a:r>
            <a:endParaRPr lang="en-CA" dirty="0">
              <a:latin typeface="+mn-lt"/>
            </a:endParaRPr>
          </a:p>
        </p:txBody>
      </p:sp>
      <p:sp>
        <p:nvSpPr>
          <p:cNvPr id="9" name="Rectangle 82">
            <a:extLst>
              <a:ext uri="{FF2B5EF4-FFF2-40B4-BE49-F238E27FC236}">
                <a16:creationId xmlns:a16="http://schemas.microsoft.com/office/drawing/2014/main" id="{7C5E07B5-0C99-112C-58B0-1ED6D1639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grpSp>
        <p:nvGrpSpPr>
          <p:cNvPr id="10" name="Group 54">
            <a:extLst>
              <a:ext uri="{FF2B5EF4-FFF2-40B4-BE49-F238E27FC236}">
                <a16:creationId xmlns:a16="http://schemas.microsoft.com/office/drawing/2014/main" id="{94B9ED18-F53A-42EC-C05A-2D2D7223A837}"/>
              </a:ext>
            </a:extLst>
          </p:cNvPr>
          <p:cNvGrpSpPr>
            <a:grpSpLocks/>
          </p:cNvGrpSpPr>
          <p:nvPr/>
        </p:nvGrpSpPr>
        <p:grpSpPr bwMode="auto">
          <a:xfrm>
            <a:off x="2048267" y="2065814"/>
            <a:ext cx="7501573" cy="3363713"/>
            <a:chOff x="-2576" y="2826"/>
            <a:chExt cx="51141" cy="20346"/>
          </a:xfrm>
        </p:grpSpPr>
        <p:grpSp>
          <p:nvGrpSpPr>
            <p:cNvPr id="11" name="Group 51">
              <a:extLst>
                <a:ext uri="{FF2B5EF4-FFF2-40B4-BE49-F238E27FC236}">
                  <a16:creationId xmlns:a16="http://schemas.microsoft.com/office/drawing/2014/main" id="{D1E41979-8633-977D-EE9C-102289E4503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2576" y="2826"/>
              <a:ext cx="51141" cy="20346"/>
              <a:chOff x="-2576" y="2826"/>
              <a:chExt cx="51141" cy="20346"/>
            </a:xfrm>
          </p:grpSpPr>
          <p:grpSp>
            <p:nvGrpSpPr>
              <p:cNvPr id="14" name="Group 48">
                <a:extLst>
                  <a:ext uri="{FF2B5EF4-FFF2-40B4-BE49-F238E27FC236}">
                    <a16:creationId xmlns:a16="http://schemas.microsoft.com/office/drawing/2014/main" id="{66E851CF-FD18-936F-6582-E9BF7B8783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-2576" y="2826"/>
                <a:ext cx="51141" cy="20346"/>
                <a:chOff x="-4331" y="2826"/>
                <a:chExt cx="65117" cy="20346"/>
              </a:xfrm>
            </p:grpSpPr>
            <p:grpSp>
              <p:nvGrpSpPr>
                <p:cNvPr id="16" name="Group 41">
                  <a:extLst>
                    <a:ext uri="{FF2B5EF4-FFF2-40B4-BE49-F238E27FC236}">
                      <a16:creationId xmlns:a16="http://schemas.microsoft.com/office/drawing/2014/main" id="{A1FFCDAD-D565-4D9A-4C2B-0EED6C7DE2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-4331" y="2826"/>
                  <a:ext cx="65117" cy="20346"/>
                  <a:chOff x="-4776" y="3270"/>
                  <a:chExt cx="65118" cy="20346"/>
                </a:xfrm>
              </p:grpSpPr>
              <p:grpSp>
                <p:nvGrpSpPr>
                  <p:cNvPr id="21" name="Group 32">
                    <a:extLst>
                      <a:ext uri="{FF2B5EF4-FFF2-40B4-BE49-F238E27FC236}">
                        <a16:creationId xmlns:a16="http://schemas.microsoft.com/office/drawing/2014/main" id="{AA302EF8-3C9F-2DBA-CE23-6386BF60F38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8946" y="6731"/>
                    <a:ext cx="41396" cy="16885"/>
                    <a:chOff x="-167" y="0"/>
                    <a:chExt cx="41395" cy="16885"/>
                  </a:xfrm>
                </p:grpSpPr>
                <p:grpSp>
                  <p:nvGrpSpPr>
                    <p:cNvPr id="24" name="Group 24">
                      <a:extLst>
                        <a:ext uri="{FF2B5EF4-FFF2-40B4-BE49-F238E27FC236}">
                          <a16:creationId xmlns:a16="http://schemas.microsoft.com/office/drawing/2014/main" id="{DAB9FA63-D1B1-D424-FCDE-F69989890798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-167" y="10643"/>
                      <a:ext cx="41395" cy="6242"/>
                      <a:chOff x="-167" y="10008"/>
                      <a:chExt cx="41395" cy="6242"/>
                    </a:xfrm>
                  </p:grpSpPr>
                  <p:grpSp>
                    <p:nvGrpSpPr>
                      <p:cNvPr id="27" name="Group 18">
                        <a:extLst>
                          <a:ext uri="{FF2B5EF4-FFF2-40B4-BE49-F238E27FC236}">
                            <a16:creationId xmlns:a16="http://schemas.microsoft.com/office/drawing/2014/main" id="{1AA52804-5D7B-C0E8-BF51-F9D1319D1270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-167" y="12579"/>
                        <a:ext cx="41395" cy="3671"/>
                        <a:chOff x="-167" y="-311"/>
                        <a:chExt cx="41395" cy="3670"/>
                      </a:xfrm>
                    </p:grpSpPr>
                    <p:grpSp>
                      <p:nvGrpSpPr>
                        <p:cNvPr id="30" name="Group 14">
                          <a:extLst>
                            <a:ext uri="{FF2B5EF4-FFF2-40B4-BE49-F238E27FC236}">
                              <a16:creationId xmlns:a16="http://schemas.microsoft.com/office/drawing/2014/main" id="{EF4BC69F-5A43-72EB-95BA-9A88A7682FA6}"/>
                            </a:ext>
                          </a:extLst>
                        </p:cNvPr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-167" y="-83"/>
                          <a:ext cx="25193" cy="3442"/>
                          <a:chOff x="-167" y="-83"/>
                          <a:chExt cx="25193" cy="3442"/>
                        </a:xfrm>
                      </p:grpSpPr>
                      <p:sp>
                        <p:nvSpPr>
                          <p:cNvPr id="32" name="Rectangle 4">
                            <a:extLst>
                              <a:ext uri="{FF2B5EF4-FFF2-40B4-BE49-F238E27FC236}">
                                <a16:creationId xmlns:a16="http://schemas.microsoft.com/office/drawing/2014/main" id="{0230BEBB-52C3-93FA-8676-15E2E219FCDA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-167" y="-83"/>
                            <a:ext cx="17653" cy="3442"/>
                          </a:xfrm>
                          <a:prstGeom prst="rect">
                            <a:avLst/>
                          </a:prstGeom>
                          <a:solidFill>
                            <a:srgbClr val="FFFFFF"/>
                          </a:solidFill>
                          <a:ln w="1905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ctr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CA"/>
                          </a:p>
                        </p:txBody>
                      </p:sp>
                      <p:sp>
                        <p:nvSpPr>
                          <p:cNvPr id="33" name="Flowchart: Terminator 6">
                            <a:extLst>
                              <a:ext uri="{FF2B5EF4-FFF2-40B4-BE49-F238E27FC236}">
                                <a16:creationId xmlns:a16="http://schemas.microsoft.com/office/drawing/2014/main" id="{A653EB8F-97C7-6F8D-88A5-983695C2ED1C}"/>
                              </a:ext>
                            </a:extLst>
                          </p:cNvPr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13624" y="1296"/>
                            <a:ext cx="2921" cy="1143"/>
                          </a:xfrm>
                          <a:prstGeom prst="flowChartTerminator">
                            <a:avLst/>
                          </a:prstGeom>
                          <a:solidFill>
                            <a:srgbClr val="000000"/>
                          </a:solidFill>
                          <a:ln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 vert="horz" wrap="square" lIns="91440" tIns="45720" rIns="91440" bIns="45720" numCol="1" anchor="ctr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CA"/>
                          </a:p>
                        </p:txBody>
                      </p:sp>
                      <p:sp>
                        <p:nvSpPr>
                          <p:cNvPr id="34" name="Straight Arrow Connector 7">
                            <a:extLst>
                              <a:ext uri="{FF2B5EF4-FFF2-40B4-BE49-F238E27FC236}">
                                <a16:creationId xmlns:a16="http://schemas.microsoft.com/office/drawing/2014/main" id="{476C6273-9A9F-16FF-46C0-FE4401B0ED34}"/>
                              </a:ext>
                            </a:extLst>
                          </p:cNvPr>
                          <p:cNvSpPr>
                            <a:spLocks noChangeShapeType="1"/>
                          </p:cNvSpPr>
                          <p:nvPr/>
                        </p:nvSpPr>
                        <p:spPr bwMode="auto">
                          <a:xfrm>
                            <a:off x="16545" y="1987"/>
                            <a:ext cx="8481" cy="648"/>
                          </a:xfrm>
                          <a:prstGeom prst="straightConnector1">
                            <a:avLst/>
                          </a:prstGeom>
                          <a:noFill/>
                          <a:ln w="19050">
                            <a:solidFill>
                              <a:srgbClr val="FF0000"/>
                            </a:solidFill>
                            <a:miter lim="800000"/>
                            <a:headEnd/>
                            <a:tailEnd type="triangle" w="med" len="med"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noFill/>
                              </a14:hiddenFill>
                            </a:ext>
                          </a:extLst>
                        </p:spPr>
                        <p:txBody>
                          <a:bodyPr vert="horz" wrap="square" lIns="91440" tIns="45720" rIns="91440" bIns="45720" numCol="1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endParaRPr lang="en-CA"/>
                          </a:p>
                        </p:txBody>
                      </p:sp>
                    </p:grpSp>
                    <p:sp>
                      <p:nvSpPr>
                        <p:cNvPr id="31" name="Text Box 12">
                          <a:extLst>
                            <a:ext uri="{FF2B5EF4-FFF2-40B4-BE49-F238E27FC236}">
                              <a16:creationId xmlns:a16="http://schemas.microsoft.com/office/drawing/2014/main" id="{D3BB1203-7804-0C4A-AF26-E504823834CE}"/>
                            </a:ext>
                          </a:extLst>
                        </p:cNvPr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7512" y="-311"/>
                          <a:ext cx="13716" cy="1773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635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 vert="horz" wrap="square" lIns="91440" tIns="45720" rIns="91440" bIns="45720" numCol="1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</a:pPr>
                          <a:r>
                            <a:rPr lang="en-US" altLang="en-US" sz="2400" b="1" dirty="0">
                              <a:latin typeface="+mj-lt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Stirrer Control</a:t>
                          </a:r>
                          <a:endParaRPr lang="en-US" altLang="en-US" sz="4800" b="1" dirty="0">
                            <a:latin typeface="+mj-lt"/>
                            <a:cs typeface="Times New Roman" panose="02020603050405020304" pitchFamily="18" charset="0"/>
                          </a:endParaRPr>
                        </a:p>
                      </p:txBody>
                    </p:sp>
                  </p:grpSp>
                  <p:sp>
                    <p:nvSpPr>
                      <p:cNvPr id="28" name="Straight Connector 21">
                        <a:extLst>
                          <a:ext uri="{FF2B5EF4-FFF2-40B4-BE49-F238E27FC236}">
                            <a16:creationId xmlns:a16="http://schemas.microsoft.com/office/drawing/2014/main" id="{3F081D02-9411-7CB0-6A92-8FF43691385B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1321" y="10008"/>
                        <a:ext cx="136" cy="3443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A" dirty="0"/>
                      </a:p>
                    </p:txBody>
                  </p:sp>
                  <p:sp>
                    <p:nvSpPr>
                      <p:cNvPr id="29" name="Straight Connector 22">
                        <a:extLst>
                          <a:ext uri="{FF2B5EF4-FFF2-40B4-BE49-F238E27FC236}">
                            <a16:creationId xmlns:a16="http://schemas.microsoft.com/office/drawing/2014/main" id="{5DEE6213-D2DB-D6FE-1F67-147443EE5FF5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17486" y="13420"/>
                        <a:ext cx="3971" cy="2824"/>
                      </a:xfrm>
                      <a:prstGeom prst="line">
                        <a:avLst/>
                      </a:prstGeom>
                      <a:noFill/>
                      <a:ln w="1905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en-CA"/>
                      </a:p>
                    </p:txBody>
                  </p:sp>
                </p:grpSp>
                <p:sp>
                  <p:nvSpPr>
                    <p:cNvPr id="25" name="Straight Arrow Connector 30">
                      <a:extLst>
                        <a:ext uri="{FF2B5EF4-FFF2-40B4-BE49-F238E27FC236}">
                          <a16:creationId xmlns:a16="http://schemas.microsoft.com/office/drawing/2014/main" id="{A8A38355-7907-9375-B284-4C8EB469517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12382" y="2603"/>
                      <a:ext cx="16320" cy="4509"/>
                    </a:xfrm>
                    <a:prstGeom prst="straightConnector1">
                      <a:avLst/>
                    </a:prstGeom>
                    <a:noFill/>
                    <a:ln w="19050">
                      <a:solidFill>
                        <a:srgbClr val="FF0000"/>
                      </a:solidFill>
                      <a:miter lim="800000"/>
                      <a:headEnd/>
                      <a:tailEnd type="triangle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en-CA"/>
                    </a:p>
                  </p:txBody>
                </p:sp>
                <p:sp>
                  <p:nvSpPr>
                    <p:cNvPr id="26" name="Text Box 31">
                      <a:extLst>
                        <a:ext uri="{FF2B5EF4-FFF2-40B4-BE49-F238E27FC236}">
                          <a16:creationId xmlns:a16="http://schemas.microsoft.com/office/drawing/2014/main" id="{5569070A-E47F-4CF8-1E2E-F6C75A76A3C5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0797" y="0"/>
                      <a:ext cx="10287" cy="2491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6350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en-US" sz="2400" b="1" dirty="0"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Teflon Bottle</a:t>
                      </a:r>
                      <a:endParaRPr lang="en-US" altLang="en-US" sz="4800" b="1" dirty="0">
                        <a:latin typeface="+mj-lt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22" name="Straight Arrow Connector 39">
                    <a:extLst>
                      <a:ext uri="{FF2B5EF4-FFF2-40B4-BE49-F238E27FC236}">
                        <a16:creationId xmlns:a16="http://schemas.microsoft.com/office/drawing/2014/main" id="{CC872B44-0D22-87E3-6A6D-4E7BF563D13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3866" y="4904"/>
                    <a:ext cx="9563" cy="429"/>
                  </a:xfrm>
                  <a:prstGeom prst="straightConnector1">
                    <a:avLst/>
                  </a:prstGeom>
                  <a:noFill/>
                  <a:ln w="19050">
                    <a:solidFill>
                      <a:srgbClr val="FF0000"/>
                    </a:solidFill>
                    <a:miter lim="800000"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23" name="Text Box 40">
                        <a:extLst>
                          <a:ext uri="{FF2B5EF4-FFF2-40B4-BE49-F238E27FC236}">
                            <a16:creationId xmlns:a16="http://schemas.microsoft.com/office/drawing/2014/main" id="{B33DAFF6-F06F-FD1D-24A1-6D97F97E700F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-4776" y="3270"/>
                        <a:ext cx="17635" cy="5054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w="635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US" altLang="en-US" sz="2400" b="1" dirty="0">
                            <a:latin typeface="+mj-lt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Thermometer</a:t>
                        </a:r>
                      </a:p>
                      <a:p>
                        <a:pPr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lang="en-CA" sz="2400" dirty="0"/>
                          <a:t>       95 </a:t>
                        </a:r>
                        <a14:m>
                          <m:oMath xmlns:m="http://schemas.openxmlformats.org/officeDocument/2006/math">
                            <m:r>
                              <a:rPr lang="en-CA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℃</m:t>
                            </m:r>
                          </m:oMath>
                        </a14:m>
                        <a:endParaRPr lang="en-US" altLang="en-US" sz="2400" b="1" dirty="0">
                          <a:latin typeface="+mj-lt"/>
                          <a:cs typeface="Times New Roman" panose="02020603050405020304" pitchFamily="18" charset="0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57" name="Text Box 40">
                        <a:extLst>
                          <a:ext uri="{FF2B5EF4-FFF2-40B4-BE49-F238E27FC236}">
                            <a16:creationId xmlns:a16="http://schemas.microsoft.com/office/drawing/2014/main" id="{A37BA091-FAA2-4C28-A88D-452B6A9D61F6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 bwMode="auto">
                      <a:xfrm>
                        <a:off x="-4776" y="3270"/>
                        <a:ext cx="17635" cy="5054"/>
                      </a:xfrm>
                      <a:prstGeom prst="rect">
                        <a:avLst/>
                      </a:prstGeom>
                      <a:blipFill>
                        <a:blip r:embed="rId5"/>
                        <a:stretch>
                          <a:fillRect l="-4505" t="-5839" b="-15328"/>
                        </a:stretch>
                      </a:blip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635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r>
                          <a:rPr lang="en-CA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grpSp>
              <p:nvGrpSpPr>
                <p:cNvPr id="17" name="Group 47">
                  <a:extLst>
                    <a:ext uri="{FF2B5EF4-FFF2-40B4-BE49-F238E27FC236}">
                      <a16:creationId xmlns:a16="http://schemas.microsoft.com/office/drawing/2014/main" id="{9CC83828-7F21-0E17-5066-0A8DD695DB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-4331" y="19064"/>
                  <a:ext cx="28776" cy="3817"/>
                  <a:chOff x="-4331" y="2682"/>
                  <a:chExt cx="28776" cy="3817"/>
                </a:xfrm>
              </p:grpSpPr>
              <p:sp>
                <p:nvSpPr>
                  <p:cNvPr id="18" name="Oval 44">
                    <a:extLst>
                      <a:ext uri="{FF2B5EF4-FFF2-40B4-BE49-F238E27FC236}">
                        <a16:creationId xmlns:a16="http://schemas.microsoft.com/office/drawing/2014/main" id="{9D277904-B5E7-2966-479C-719FEA998A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1714" y="4023"/>
                    <a:ext cx="2731" cy="2476"/>
                  </a:xfrm>
                  <a:prstGeom prst="ellipse">
                    <a:avLst/>
                  </a:prstGeom>
                  <a:solidFill>
                    <a:srgbClr val="000000"/>
                  </a:solidFill>
                  <a:ln w="127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19" name="Straight Arrow Connector 45">
                    <a:extLst>
                      <a:ext uri="{FF2B5EF4-FFF2-40B4-BE49-F238E27FC236}">
                        <a16:creationId xmlns:a16="http://schemas.microsoft.com/office/drawing/2014/main" id="{07B8E45A-2DC7-BB47-CD23-0CA30B6E75F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12481" y="5247"/>
                    <a:ext cx="9236" cy="277"/>
                  </a:xfrm>
                  <a:prstGeom prst="straightConnector1">
                    <a:avLst/>
                  </a:prstGeom>
                  <a:noFill/>
                  <a:ln w="19050">
                    <a:solidFill>
                      <a:srgbClr val="FF0000"/>
                    </a:solidFill>
                    <a:miter lim="800000"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CA"/>
                  </a:p>
                </p:txBody>
              </p:sp>
              <p:sp>
                <p:nvSpPr>
                  <p:cNvPr id="20" name="Text Box 46">
                    <a:extLst>
                      <a:ext uri="{FF2B5EF4-FFF2-40B4-BE49-F238E27FC236}">
                        <a16:creationId xmlns:a16="http://schemas.microsoft.com/office/drawing/2014/main" id="{9D52CFC8-F3BB-0738-5C4D-041BD2AD38B1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-4331" y="2682"/>
                    <a:ext cx="16520" cy="2648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635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en-US" sz="2400" b="1" dirty="0"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Temperature Control</a:t>
                    </a:r>
                    <a:endParaRPr lang="en-US" altLang="en-US" sz="4800" b="1" dirty="0">
                      <a:latin typeface="+mj-lt"/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15" name="Flowchart: Terminator 50">
                <a:extLst>
                  <a:ext uri="{FF2B5EF4-FFF2-40B4-BE49-F238E27FC236}">
                    <a16:creationId xmlns:a16="http://schemas.microsoft.com/office/drawing/2014/main" id="{F126C6FD-A1C5-FD0A-8E58-6D951F4086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66" y="17450"/>
                <a:ext cx="1500" cy="457"/>
              </a:xfrm>
              <a:prstGeom prst="flowChartTerminator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CA" dirty="0"/>
              </a:p>
            </p:txBody>
          </p:sp>
        </p:grpSp>
        <p:sp>
          <p:nvSpPr>
            <p:cNvPr id="12" name="Straight Arrow Connector 52">
              <a:extLst>
                <a:ext uri="{FF2B5EF4-FFF2-40B4-BE49-F238E27FC236}">
                  <a16:creationId xmlns:a16="http://schemas.microsoft.com/office/drawing/2014/main" id="{24B5BE3C-7618-364E-E569-8EC313D640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685" y="17156"/>
              <a:ext cx="11366" cy="191"/>
            </a:xfrm>
            <a:prstGeom prst="straightConnector1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CA"/>
            </a:p>
          </p:txBody>
        </p:sp>
        <p:sp>
          <p:nvSpPr>
            <p:cNvPr id="13" name="Text Box 53">
              <a:extLst>
                <a:ext uri="{FF2B5EF4-FFF2-40B4-BE49-F238E27FC236}">
                  <a16:creationId xmlns:a16="http://schemas.microsoft.com/office/drawing/2014/main" id="{2A3393D5-032D-7B9D-BEF9-50B793CAA0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387" y="16009"/>
              <a:ext cx="8579" cy="249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400" b="1" dirty="0"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Stir Bar</a:t>
              </a:r>
              <a:endParaRPr lang="en-US" altLang="en-US" sz="4800" b="1" dirty="0">
                <a:latin typeface="+mj-lt"/>
                <a:cs typeface="Times New Roman" panose="02020603050405020304" pitchFamily="18" charset="0"/>
              </a:endParaRPr>
            </a:p>
          </p:txBody>
        </p:sp>
      </p:grpSp>
      <p:sp>
        <p:nvSpPr>
          <p:cNvPr id="35" name="Rectangle 88">
            <a:extLst>
              <a:ext uri="{FF2B5EF4-FFF2-40B4-BE49-F238E27FC236}">
                <a16:creationId xmlns:a16="http://schemas.microsoft.com/office/drawing/2014/main" id="{0B050971-1313-4432-B7D7-78D392E08F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18646"/>
            <a:ext cx="216726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altLang="en-US" sz="100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CA" altLang="en-US" sz="1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CA" altLang="en-US" sz="60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altLang="en-US">
              <a:latin typeface="Arial" panose="020B0604020202020204" pitchFamily="34" charset="0"/>
            </a:endParaRPr>
          </a:p>
        </p:txBody>
      </p:sp>
      <p:pic>
        <p:nvPicPr>
          <p:cNvPr id="36" name="Picture 35" descr="C:\Users\Maryam\AppData\Local\Microsoft\Windows\INetCache\Content.MSO\74E8B1E6.tmp">
            <a:extLst>
              <a:ext uri="{FF2B5EF4-FFF2-40B4-BE49-F238E27FC236}">
                <a16:creationId xmlns:a16="http://schemas.microsoft.com/office/drawing/2014/main" id="{E3DB3D6F-C5F8-DBED-2B69-3DAA3FF8D83D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54" r="45758" b="11046"/>
          <a:stretch/>
        </p:blipFill>
        <p:spPr bwMode="auto">
          <a:xfrm>
            <a:off x="5292665" y="1937309"/>
            <a:ext cx="142275" cy="281026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7" name="Cube 36">
            <a:extLst>
              <a:ext uri="{FF2B5EF4-FFF2-40B4-BE49-F238E27FC236}">
                <a16:creationId xmlns:a16="http://schemas.microsoft.com/office/drawing/2014/main" id="{A7991573-16AC-72C0-4564-9D4BF87349D4}"/>
              </a:ext>
            </a:extLst>
          </p:cNvPr>
          <p:cNvSpPr/>
          <p:nvPr/>
        </p:nvSpPr>
        <p:spPr>
          <a:xfrm>
            <a:off x="4794670" y="3085095"/>
            <a:ext cx="2474136" cy="1791094"/>
          </a:xfrm>
          <a:prstGeom prst="cub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49A6722-7ADE-A6AF-9D88-3E9C8C1AF607}"/>
              </a:ext>
            </a:extLst>
          </p:cNvPr>
          <p:cNvCxnSpPr>
            <a:cxnSpLocks/>
          </p:cNvCxnSpPr>
          <p:nvPr/>
        </p:nvCxnSpPr>
        <p:spPr>
          <a:xfrm flipV="1">
            <a:off x="4771134" y="4029476"/>
            <a:ext cx="2039265" cy="3304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0E3C70E-91B0-85DE-5AE6-084C3E981E74}"/>
              </a:ext>
            </a:extLst>
          </p:cNvPr>
          <p:cNvCxnSpPr>
            <a:cxnSpLocks/>
          </p:cNvCxnSpPr>
          <p:nvPr/>
        </p:nvCxnSpPr>
        <p:spPr>
          <a:xfrm flipH="1">
            <a:off x="6827007" y="3635122"/>
            <a:ext cx="425190" cy="37646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65E47BD2-F51A-7D28-D91E-AC4B9AFA1D84}"/>
              </a:ext>
            </a:extLst>
          </p:cNvPr>
          <p:cNvSpPr/>
          <p:nvPr/>
        </p:nvSpPr>
        <p:spPr>
          <a:xfrm>
            <a:off x="2283368" y="5621851"/>
            <a:ext cx="7886699" cy="464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</a:pPr>
            <a:r>
              <a:rPr lang="en-CA" dirty="0"/>
              <a:t>For all experiments, synthetic green liquor was made with Na</a:t>
            </a:r>
            <a:r>
              <a:rPr lang="en-CA" baseline="-25000" dirty="0"/>
              <a:t>2</a:t>
            </a:r>
            <a:r>
              <a:rPr lang="en-CA" dirty="0"/>
              <a:t>CO</a:t>
            </a:r>
            <a:r>
              <a:rPr lang="en-CA" baseline="-25000" dirty="0"/>
              <a:t>3 </a:t>
            </a:r>
            <a:r>
              <a:rPr lang="en-CA" dirty="0"/>
              <a:t>and Na</a:t>
            </a:r>
            <a:r>
              <a:rPr lang="en-CA" baseline="-25000" dirty="0"/>
              <a:t>2</a:t>
            </a:r>
            <a:r>
              <a:rPr lang="en-CA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179155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7AB6A-503B-9EA6-7DB1-3ECEFB89A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+mn-lt"/>
              </a:rPr>
              <a:t>Experimental : Effect of Ionic Strength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6">
                <a:extLst>
                  <a:ext uri="{FF2B5EF4-FFF2-40B4-BE49-F238E27FC236}">
                    <a16:creationId xmlns:a16="http://schemas.microsoft.com/office/drawing/2014/main" id="{60C4762F-6844-B11F-F32C-C841AD166265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729647831"/>
                  </p:ext>
                </p:extLst>
              </p:nvPr>
            </p:nvGraphicFramePr>
            <p:xfrm>
              <a:off x="2152649" y="1354238"/>
              <a:ext cx="7801580" cy="47301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00790">
                      <a:extLst>
                        <a:ext uri="{9D8B030D-6E8A-4147-A177-3AD203B41FA5}">
                          <a16:colId xmlns:a16="http://schemas.microsoft.com/office/drawing/2014/main" val="4223010626"/>
                        </a:ext>
                      </a:extLst>
                    </a:gridCol>
                    <a:gridCol w="3900790">
                      <a:extLst>
                        <a:ext uri="{9D8B030D-6E8A-4147-A177-3AD203B41FA5}">
                          <a16:colId xmlns:a16="http://schemas.microsoft.com/office/drawing/2014/main" val="818637004"/>
                        </a:ext>
                      </a:extLst>
                    </a:gridCol>
                  </a:tblGrid>
                  <a:tr h="67151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Variable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CA" sz="2000" b="1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766027067"/>
                      </a:ext>
                    </a:extLst>
                  </a:tr>
                  <a:tr h="67151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TTA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96-140 g/L Na</a:t>
                          </a:r>
                          <a:r>
                            <a:rPr lang="en-CA" sz="2000" b="1" baseline="-25000" dirty="0"/>
                            <a:t>2</a:t>
                          </a:r>
                          <a:r>
                            <a:rPr lang="en-CA" sz="2000" b="1" dirty="0"/>
                            <a:t>O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519602"/>
                      </a:ext>
                    </a:extLst>
                  </a:tr>
                  <a:tr h="67151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 err="1"/>
                            <a:t>Sulfidity</a:t>
                          </a:r>
                          <a:endParaRPr lang="en-CA" sz="20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10—30 % (TTA basis)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46735950"/>
                      </a:ext>
                    </a:extLst>
                  </a:tr>
                  <a:tr h="67151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P concentration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50 mg/L as Na</a:t>
                          </a:r>
                          <a:r>
                            <a:rPr lang="en-CA" sz="2000" b="1" baseline="-25000" dirty="0"/>
                            <a:t>3</a:t>
                          </a:r>
                          <a:r>
                            <a:rPr lang="en-CA" sz="2000" b="1" dirty="0"/>
                            <a:t>PO</a:t>
                          </a:r>
                          <a:r>
                            <a:rPr lang="en-CA" sz="2000" b="1" baseline="-25000" dirty="0"/>
                            <a:t>4</a:t>
                          </a:r>
                          <a:endParaRPr lang="en-CA" sz="2000" b="1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557949424"/>
                      </a:ext>
                    </a:extLst>
                  </a:tr>
                  <a:tr h="67151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Liming ratio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1 </a:t>
                          </a:r>
                          <a14:m>
                            <m:oMath xmlns:m="http://schemas.openxmlformats.org/officeDocument/2006/math">
                              <m:r>
                                <a:rPr lang="en-CA" sz="2000" b="1" smtClean="0">
                                  <a:latin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n-CA" sz="2000" b="1" dirty="0"/>
                            <a:t> 0.1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67020359"/>
                      </a:ext>
                    </a:extLst>
                  </a:tr>
                  <a:tr h="67151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Slaking and causticizing time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4 h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774322622"/>
                      </a:ext>
                    </a:extLst>
                  </a:tr>
                  <a:tr h="67151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Lime type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Technical-grade </a:t>
                          </a:r>
                          <a:r>
                            <a:rPr lang="en-CA" sz="2000" b="1" dirty="0" err="1"/>
                            <a:t>CaO</a:t>
                          </a:r>
                          <a:r>
                            <a:rPr lang="en-CA" sz="2000" b="1" dirty="0"/>
                            <a:t>  and </a:t>
                          </a:r>
                          <a:r>
                            <a:rPr lang="en-CA" sz="2000" b="1" dirty="0" err="1"/>
                            <a:t>reburnt</a:t>
                          </a:r>
                          <a:r>
                            <a:rPr lang="en-CA" sz="2000" b="1" dirty="0"/>
                            <a:t> lime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67733793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6">
                <a:extLst>
                  <a:ext uri="{FF2B5EF4-FFF2-40B4-BE49-F238E27FC236}">
                    <a16:creationId xmlns:a16="http://schemas.microsoft.com/office/drawing/2014/main" id="{60C4762F-6844-B11F-F32C-C841AD166265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729647831"/>
                  </p:ext>
                </p:extLst>
              </p:nvPr>
            </p:nvGraphicFramePr>
            <p:xfrm>
              <a:off x="2152649" y="1354238"/>
              <a:ext cx="7801580" cy="473013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00790">
                      <a:extLst>
                        <a:ext uri="{9D8B030D-6E8A-4147-A177-3AD203B41FA5}">
                          <a16:colId xmlns:a16="http://schemas.microsoft.com/office/drawing/2014/main" val="4223010626"/>
                        </a:ext>
                      </a:extLst>
                    </a:gridCol>
                    <a:gridCol w="3900790">
                      <a:extLst>
                        <a:ext uri="{9D8B030D-6E8A-4147-A177-3AD203B41FA5}">
                          <a16:colId xmlns:a16="http://schemas.microsoft.com/office/drawing/2014/main" val="818637004"/>
                        </a:ext>
                      </a:extLst>
                    </a:gridCol>
                  </a:tblGrid>
                  <a:tr h="67151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Variable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CA" sz="2000" b="1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766027067"/>
                      </a:ext>
                    </a:extLst>
                  </a:tr>
                  <a:tr h="67151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TTA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96-140 g/L Na</a:t>
                          </a:r>
                          <a:r>
                            <a:rPr lang="en-CA" sz="2000" b="1" baseline="-25000" dirty="0"/>
                            <a:t>2</a:t>
                          </a:r>
                          <a:r>
                            <a:rPr lang="en-CA" sz="2000" b="1" dirty="0"/>
                            <a:t>O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519602"/>
                      </a:ext>
                    </a:extLst>
                  </a:tr>
                  <a:tr h="67151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 err="1"/>
                            <a:t>Sulfidity</a:t>
                          </a:r>
                          <a:endParaRPr lang="en-CA" sz="20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10—30 % (TTA basis)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46735950"/>
                      </a:ext>
                    </a:extLst>
                  </a:tr>
                  <a:tr h="67151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P concentration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50 mg/L as Na</a:t>
                          </a:r>
                          <a:r>
                            <a:rPr lang="en-CA" sz="2000" b="1" baseline="-25000" dirty="0"/>
                            <a:t>3</a:t>
                          </a:r>
                          <a:r>
                            <a:rPr lang="en-CA" sz="2000" b="1" dirty="0"/>
                            <a:t>PO</a:t>
                          </a:r>
                          <a:r>
                            <a:rPr lang="en-CA" sz="2000" b="1" baseline="-25000" dirty="0"/>
                            <a:t>4</a:t>
                          </a:r>
                          <a:endParaRPr lang="en-CA" sz="2000" b="1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557949424"/>
                      </a:ext>
                    </a:extLst>
                  </a:tr>
                  <a:tr h="67151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Liming ratio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651" t="-400000" r="-977" b="-2207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67020359"/>
                      </a:ext>
                    </a:extLst>
                  </a:tr>
                  <a:tr h="67151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Slaking and causticizing time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4 h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774322622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Lime type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Technical-grade </a:t>
                          </a:r>
                          <a:r>
                            <a:rPr lang="en-CA" sz="2000" b="1" dirty="0" err="1"/>
                            <a:t>CaO</a:t>
                          </a:r>
                          <a:r>
                            <a:rPr lang="en-CA" sz="2000" b="1" dirty="0"/>
                            <a:t>  and </a:t>
                          </a:r>
                          <a:r>
                            <a:rPr lang="en-CA" sz="2000" b="1" dirty="0" err="1"/>
                            <a:t>reburnt</a:t>
                          </a:r>
                          <a:r>
                            <a:rPr lang="en-CA" sz="2000" b="1" dirty="0"/>
                            <a:t> lime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677337937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511321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C802F-6588-D1F7-8D3D-7EFE280E0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+mn-lt"/>
              </a:rPr>
              <a:t>Effect of Ionic Strength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4F5C686-EAB5-E5D1-F5E2-3933BA6303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0992241"/>
              </p:ext>
            </p:extLst>
          </p:nvPr>
        </p:nvGraphicFramePr>
        <p:xfrm>
          <a:off x="838200" y="1628775"/>
          <a:ext cx="5816600" cy="4137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9E8F98E-5762-0009-52BF-1BB262D292FF}"/>
              </a:ext>
            </a:extLst>
          </p:cNvPr>
          <p:cNvSpPr txBox="1"/>
          <p:nvPr/>
        </p:nvSpPr>
        <p:spPr>
          <a:xfrm>
            <a:off x="7502236" y="1858926"/>
            <a:ext cx="43434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itchFamily="2" charset="2"/>
              <a:buChar char="§"/>
            </a:pPr>
            <a:r>
              <a:rPr lang="en-CA" sz="2400" b="1" i="0" dirty="0">
                <a:effectLst/>
                <a:latin typeface="Söhne"/>
              </a:rPr>
              <a:t>P concentration in WL remains constant up to an ionic strength of 5.6 M</a:t>
            </a:r>
            <a:r>
              <a:rPr lang="en-CA" sz="2400" b="1" dirty="0">
                <a:latin typeface="Söhne"/>
              </a:rPr>
              <a:t>. </a:t>
            </a:r>
            <a:r>
              <a:rPr lang="en-CA" sz="2400" b="1" i="0" dirty="0">
                <a:effectLst/>
                <a:latin typeface="Söhne"/>
              </a:rPr>
              <a:t>But increases linearly beyond this point.</a:t>
            </a:r>
          </a:p>
        </p:txBody>
      </p:sp>
    </p:spTree>
    <p:extLst>
      <p:ext uri="{BB962C8B-B14F-4D97-AF65-F5344CB8AC3E}">
        <p14:creationId xmlns:p14="http://schemas.microsoft.com/office/powerpoint/2010/main" val="531950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1ABE9-3C5A-6D70-23E2-F057BB5B8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>
                <a:latin typeface="+mn-lt"/>
              </a:rPr>
              <a:t>Effect of CO</a:t>
            </a:r>
            <a:r>
              <a:rPr lang="en-CA" b="1" baseline="-25000" dirty="0">
                <a:latin typeface="+mn-lt"/>
              </a:rPr>
              <a:t>3</a:t>
            </a:r>
            <a:r>
              <a:rPr lang="en-CA" b="1" dirty="0">
                <a:latin typeface="+mn-lt"/>
              </a:rPr>
              <a:t> on the Final P Concentration in WL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BB77842-6A7F-8801-117B-B2136AEC9C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226203"/>
              </p:ext>
            </p:extLst>
          </p:nvPr>
        </p:nvGraphicFramePr>
        <p:xfrm>
          <a:off x="838200" y="1628775"/>
          <a:ext cx="5981700" cy="4137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A5EDC19-AFA2-0299-5DC7-4338FC76FB5E}"/>
              </a:ext>
            </a:extLst>
          </p:cNvPr>
          <p:cNvSpPr txBox="1"/>
          <p:nvPr/>
        </p:nvSpPr>
        <p:spPr>
          <a:xfrm>
            <a:off x="6819900" y="1481295"/>
            <a:ext cx="4530437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400" b="1" kern="0" dirty="0">
                <a:effectLst/>
                <a:ea typeface="Times New Roman" panose="02020603050405020304" pitchFamily="18" charset="0"/>
              </a:rPr>
              <a:t>There was no clear correlation between the final phosphate concentration in the white liquor and carbonate concentration</a:t>
            </a:r>
            <a:r>
              <a:rPr lang="en-CA" sz="2400" b="1" dirty="0">
                <a:effectLst/>
              </a:rPr>
              <a:t> </a:t>
            </a:r>
          </a:p>
          <a:p>
            <a:pPr>
              <a:buClr>
                <a:srgbClr val="C00000"/>
              </a:buClr>
            </a:pPr>
            <a:endParaRPr lang="en-CA" sz="2400" b="1" dirty="0">
              <a:effectLst/>
            </a:endParaRP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§"/>
            </a:pPr>
            <a:r>
              <a:rPr lang="en-CA" sz="2400" b="1" i="0" dirty="0">
                <a:effectLst/>
              </a:rPr>
              <a:t>The P concentration at all ionic strengths was higher for Tech-grade </a:t>
            </a:r>
            <a:r>
              <a:rPr lang="en-CA" sz="2400" b="1" i="0" dirty="0" err="1">
                <a:effectLst/>
              </a:rPr>
              <a:t>CaO</a:t>
            </a:r>
            <a:r>
              <a:rPr lang="en-CA" sz="2400" b="1" i="0" dirty="0">
                <a:effectLst/>
              </a:rPr>
              <a:t> than for the reburned lime. Likely due to a difference in their reactivity</a:t>
            </a:r>
            <a:endParaRPr lang="en-US" sz="2400" b="1" dirty="0"/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§"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05654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717FA-2B72-24E8-FED4-AE48B12EB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>
                <a:latin typeface="+mn-lt"/>
              </a:rPr>
              <a:t>Experimental : Changing Green Liquor  P Concentration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7AFD8104-55AB-65D2-9A09-9FDB938007CF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211679039"/>
                  </p:ext>
                </p:extLst>
              </p:nvPr>
            </p:nvGraphicFramePr>
            <p:xfrm>
              <a:off x="2152649" y="1473201"/>
              <a:ext cx="7886700" cy="441851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43350">
                      <a:extLst>
                        <a:ext uri="{9D8B030D-6E8A-4147-A177-3AD203B41FA5}">
                          <a16:colId xmlns:a16="http://schemas.microsoft.com/office/drawing/2014/main" val="4223010626"/>
                        </a:ext>
                      </a:extLst>
                    </a:gridCol>
                    <a:gridCol w="3943350">
                      <a:extLst>
                        <a:ext uri="{9D8B030D-6E8A-4147-A177-3AD203B41FA5}">
                          <a16:colId xmlns:a16="http://schemas.microsoft.com/office/drawing/2014/main" val="818637004"/>
                        </a:ext>
                      </a:extLst>
                    </a:gridCol>
                  </a:tblGrid>
                  <a:tr h="61957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Variable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CA" sz="2000" b="1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766027067"/>
                      </a:ext>
                    </a:extLst>
                  </a:tr>
                  <a:tr h="61957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TTA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111 g/L Na</a:t>
                          </a:r>
                          <a:r>
                            <a:rPr lang="en-CA" sz="2000" b="1" baseline="-25000" dirty="0"/>
                            <a:t>2</a:t>
                          </a:r>
                          <a:r>
                            <a:rPr lang="en-CA" sz="2000" b="1" dirty="0"/>
                            <a:t>O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519602"/>
                      </a:ext>
                    </a:extLst>
                  </a:tr>
                  <a:tr h="61957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 err="1"/>
                            <a:t>Sulfidity</a:t>
                          </a:r>
                          <a:endParaRPr lang="en-CA" sz="20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14 % (TTA basis)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46735950"/>
                      </a:ext>
                    </a:extLst>
                  </a:tr>
                  <a:tr h="61957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P concentration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25, 50 and 75 mg/L as Na</a:t>
                          </a:r>
                          <a:r>
                            <a:rPr lang="en-CA" sz="2000" b="1" baseline="-25000" dirty="0"/>
                            <a:t>3</a:t>
                          </a:r>
                          <a:r>
                            <a:rPr lang="en-CA" sz="2000" b="1" dirty="0"/>
                            <a:t>PO</a:t>
                          </a:r>
                          <a:r>
                            <a:rPr lang="en-CA" sz="2000" b="1" baseline="-25000" dirty="0"/>
                            <a:t>4</a:t>
                          </a:r>
                          <a:endParaRPr lang="en-CA" sz="2000" b="1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557949424"/>
                      </a:ext>
                    </a:extLst>
                  </a:tr>
                  <a:tr h="61957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Liming ratio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1 </a:t>
                          </a:r>
                          <a14:m>
                            <m:oMath xmlns:m="http://schemas.openxmlformats.org/officeDocument/2006/math">
                              <m:r>
                                <a:rPr lang="en-CA" sz="2000" b="1" smtClean="0">
                                  <a:latin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n-CA" sz="2000" b="1" dirty="0"/>
                            <a:t> 0.1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67020359"/>
                      </a:ext>
                    </a:extLst>
                  </a:tr>
                  <a:tr h="61957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Slaking and causticizing time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4 h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774322622"/>
                      </a:ext>
                    </a:extLst>
                  </a:tr>
                  <a:tr h="61957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Lime type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Technical-grade </a:t>
                          </a:r>
                          <a:r>
                            <a:rPr lang="en-CA" sz="2000" b="1" dirty="0" err="1"/>
                            <a:t>CaO</a:t>
                          </a:r>
                          <a:r>
                            <a:rPr lang="en-CA" sz="2000" b="1" dirty="0"/>
                            <a:t> and </a:t>
                          </a:r>
                          <a:r>
                            <a:rPr lang="en-CA" sz="2000" b="1" dirty="0" err="1"/>
                            <a:t>reburnt</a:t>
                          </a:r>
                          <a:r>
                            <a:rPr lang="en-CA" sz="2000" b="1" dirty="0"/>
                            <a:t> lime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67733793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7AFD8104-55AB-65D2-9A09-9FDB938007CF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211679039"/>
                  </p:ext>
                </p:extLst>
              </p:nvPr>
            </p:nvGraphicFramePr>
            <p:xfrm>
              <a:off x="2152649" y="1473201"/>
              <a:ext cx="7886700" cy="441851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43350">
                      <a:extLst>
                        <a:ext uri="{9D8B030D-6E8A-4147-A177-3AD203B41FA5}">
                          <a16:colId xmlns:a16="http://schemas.microsoft.com/office/drawing/2014/main" val="4223010626"/>
                        </a:ext>
                      </a:extLst>
                    </a:gridCol>
                    <a:gridCol w="3943350">
                      <a:extLst>
                        <a:ext uri="{9D8B030D-6E8A-4147-A177-3AD203B41FA5}">
                          <a16:colId xmlns:a16="http://schemas.microsoft.com/office/drawing/2014/main" val="818637004"/>
                        </a:ext>
                      </a:extLst>
                    </a:gridCol>
                  </a:tblGrid>
                  <a:tr h="61957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Variable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CA" sz="2000" b="1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766027067"/>
                      </a:ext>
                    </a:extLst>
                  </a:tr>
                  <a:tr h="61957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TTA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111 g/L Na</a:t>
                          </a:r>
                          <a:r>
                            <a:rPr lang="en-CA" sz="2000" b="1" baseline="-25000" dirty="0"/>
                            <a:t>2</a:t>
                          </a:r>
                          <a:r>
                            <a:rPr lang="en-CA" sz="2000" b="1" dirty="0"/>
                            <a:t>O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519602"/>
                      </a:ext>
                    </a:extLst>
                  </a:tr>
                  <a:tr h="61957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 err="1"/>
                            <a:t>Sulfidity</a:t>
                          </a:r>
                          <a:endParaRPr lang="en-CA" sz="20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14 % (TTA basis)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46735950"/>
                      </a:ext>
                    </a:extLst>
                  </a:tr>
                  <a:tr h="61957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P concentration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25, 50 and 75 mg/L as Na</a:t>
                          </a:r>
                          <a:r>
                            <a:rPr lang="en-CA" sz="2000" b="1" baseline="-25000" dirty="0"/>
                            <a:t>3</a:t>
                          </a:r>
                          <a:r>
                            <a:rPr lang="en-CA" sz="2000" b="1" dirty="0"/>
                            <a:t>PO</a:t>
                          </a:r>
                          <a:r>
                            <a:rPr lang="en-CA" sz="2000" b="1" baseline="-25000" dirty="0"/>
                            <a:t>4</a:t>
                          </a:r>
                          <a:endParaRPr lang="en-CA" sz="2000" b="1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557949424"/>
                      </a:ext>
                    </a:extLst>
                  </a:tr>
                  <a:tr h="61957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Liming ratio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322" t="-400000" r="-643" b="-23061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67020359"/>
                      </a:ext>
                    </a:extLst>
                  </a:tr>
                  <a:tr h="61957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Slaking and causticizing time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4 h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774322622"/>
                      </a:ext>
                    </a:extLst>
                  </a:tr>
                  <a:tr h="7010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Lime type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Technical-grade </a:t>
                          </a:r>
                          <a:r>
                            <a:rPr lang="en-CA" sz="2000" b="1" dirty="0" err="1"/>
                            <a:t>CaO</a:t>
                          </a:r>
                          <a:r>
                            <a:rPr lang="en-CA" sz="2000" b="1" dirty="0"/>
                            <a:t> and </a:t>
                          </a:r>
                          <a:r>
                            <a:rPr lang="en-CA" sz="2000" b="1" dirty="0" err="1"/>
                            <a:t>reburnt</a:t>
                          </a:r>
                          <a:r>
                            <a:rPr lang="en-CA" sz="2000" b="1" dirty="0"/>
                            <a:t> lime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677337937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78902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36A50-9F44-8DD7-66AE-C7B2ECD52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>
                <a:latin typeface="+mn-lt"/>
              </a:rPr>
              <a:t>Effect of P Concentration on P Pick-up/Dissolution (</a:t>
            </a:r>
            <a:r>
              <a:rPr lang="en-CA" b="1" dirty="0" err="1">
                <a:latin typeface="+mn-lt"/>
              </a:rPr>
              <a:t>Reburnt</a:t>
            </a:r>
            <a:r>
              <a:rPr lang="en-CA" b="1" dirty="0">
                <a:latin typeface="+mn-lt"/>
              </a:rPr>
              <a:t> Lime)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D147350-2C06-47C6-8F8C-AE501C66C6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0066680"/>
              </p:ext>
            </p:extLst>
          </p:nvPr>
        </p:nvGraphicFramePr>
        <p:xfrm>
          <a:off x="1949449" y="1360487"/>
          <a:ext cx="8293100" cy="4137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FED4C06-6F91-02A8-972F-640AC0BDE95A}"/>
              </a:ext>
            </a:extLst>
          </p:cNvPr>
          <p:cNvSpPr txBox="1"/>
          <p:nvPr/>
        </p:nvSpPr>
        <p:spPr>
          <a:xfrm>
            <a:off x="1533042" y="5630447"/>
            <a:ext cx="9501428" cy="464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en-CA" sz="1800" b="1" kern="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Error bars represent 1 standard deviation of at least 5 replicate analyses of the samples.</a:t>
            </a:r>
            <a:endParaRPr lang="en-CA" sz="1800" b="1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05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9C326-E16F-42A0-165E-824AD1BB8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>
                <a:latin typeface="+mn-lt"/>
              </a:rPr>
              <a:t>Effect of P Concentration on P Pick-up/Dissolution (Technical-Grade </a:t>
            </a:r>
            <a:r>
              <a:rPr lang="en-CA" b="1" dirty="0" err="1">
                <a:latin typeface="+mn-lt"/>
              </a:rPr>
              <a:t>CaO</a:t>
            </a:r>
            <a:r>
              <a:rPr lang="en-CA" b="1" dirty="0">
                <a:latin typeface="+mn-lt"/>
              </a:rPr>
              <a:t>)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0E44C28-50EA-D86E-2C76-555D62FA3C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2909685"/>
              </p:ext>
            </p:extLst>
          </p:nvPr>
        </p:nvGraphicFramePr>
        <p:xfrm>
          <a:off x="2679700" y="1599466"/>
          <a:ext cx="7137400" cy="4137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96BE3AD-F44E-1385-F0F1-AA54D7549E55}"/>
              </a:ext>
            </a:extLst>
          </p:cNvPr>
          <p:cNvSpPr txBox="1"/>
          <p:nvPr/>
        </p:nvSpPr>
        <p:spPr>
          <a:xfrm>
            <a:off x="1672742" y="5736491"/>
            <a:ext cx="9501428" cy="464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en-CA" sz="1800" b="1" kern="0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Error bars represent 1 standard deviation of at least 5 replicate analyses of the samples.</a:t>
            </a:r>
            <a:endParaRPr lang="en-CA" sz="1800" b="1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9156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3A640-55EA-F330-8D5E-AC69CFD56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+mn-lt"/>
              </a:rPr>
              <a:t>Proposed Dissolution Mechanism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EF0EFD-1F61-6359-6B5D-4249218A01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marR="0" indent="-285750" algn="just" rtl="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800" b="1" i="0" u="none" strike="noStrike" baseline="0" dirty="0">
                <a:solidFill>
                  <a:srgbClr val="201F1E"/>
                </a:solidFill>
              </a:rPr>
              <a:t>Ca(OH)</a:t>
            </a:r>
            <a:r>
              <a:rPr lang="en-US" sz="2800" b="1" i="0" u="none" strike="noStrike" baseline="-25000" dirty="0">
                <a:solidFill>
                  <a:srgbClr val="201F1E"/>
                </a:solidFill>
              </a:rPr>
              <a:t>2(s)</a:t>
            </a:r>
            <a:r>
              <a:rPr lang="en-US" sz="2800" b="1" i="0" u="none" strike="noStrike" baseline="0" dirty="0">
                <a:solidFill>
                  <a:srgbClr val="201F1E"/>
                </a:solidFill>
              </a:rPr>
              <a:t> + CO</a:t>
            </a:r>
            <a:r>
              <a:rPr lang="en-US" sz="2800" b="1" i="0" u="none" strike="noStrike" baseline="-25000" dirty="0">
                <a:solidFill>
                  <a:srgbClr val="201F1E"/>
                </a:solidFill>
              </a:rPr>
              <a:t>3</a:t>
            </a:r>
            <a:r>
              <a:rPr lang="en-US" sz="2800" b="1" i="0" u="none" strike="noStrike" baseline="30000" dirty="0">
                <a:solidFill>
                  <a:srgbClr val="201F1E"/>
                </a:solidFill>
              </a:rPr>
              <a:t>2-</a:t>
            </a:r>
            <a:r>
              <a:rPr lang="en-US" sz="2800" b="1" i="0" u="none" strike="noStrike" baseline="-25000" dirty="0">
                <a:solidFill>
                  <a:srgbClr val="201F1E"/>
                </a:solidFill>
              </a:rPr>
              <a:t>(</a:t>
            </a:r>
            <a:r>
              <a:rPr lang="en-US" sz="2800" b="1" i="0" u="none" strike="noStrike" baseline="-25000" dirty="0" err="1">
                <a:solidFill>
                  <a:srgbClr val="201F1E"/>
                </a:solidFill>
              </a:rPr>
              <a:t>aq</a:t>
            </a:r>
            <a:r>
              <a:rPr lang="en-US" sz="2800" b="1" i="0" u="none" strike="noStrike" baseline="-25000" dirty="0">
                <a:solidFill>
                  <a:srgbClr val="201F1E"/>
                </a:solidFill>
              </a:rPr>
              <a:t>)</a:t>
            </a:r>
            <a:r>
              <a:rPr lang="en-US" sz="2800" b="1" i="0" u="none" strike="noStrike" baseline="0" dirty="0">
                <a:solidFill>
                  <a:srgbClr val="201F1E"/>
                </a:solidFill>
              </a:rPr>
              <a:t>                   CaCO</a:t>
            </a:r>
            <a:r>
              <a:rPr lang="en-US" sz="2800" b="1" i="0" u="none" strike="noStrike" baseline="-25000" dirty="0">
                <a:solidFill>
                  <a:srgbClr val="201F1E"/>
                </a:solidFill>
              </a:rPr>
              <a:t>3(s)</a:t>
            </a:r>
            <a:r>
              <a:rPr lang="en-US" sz="2800" b="1" i="0" u="none" strike="noStrike" baseline="0" dirty="0">
                <a:solidFill>
                  <a:srgbClr val="201F1E"/>
                </a:solidFill>
              </a:rPr>
              <a:t> + 2OH</a:t>
            </a:r>
            <a:r>
              <a:rPr lang="en-US" sz="2800" b="1" i="0" u="none" strike="noStrike" baseline="30000" dirty="0">
                <a:solidFill>
                  <a:srgbClr val="201F1E"/>
                </a:solidFill>
              </a:rPr>
              <a:t>-</a:t>
            </a:r>
            <a:r>
              <a:rPr lang="en-US" sz="2800" b="1" i="0" u="none" strike="noStrike" baseline="-25000" dirty="0">
                <a:solidFill>
                  <a:srgbClr val="201F1E"/>
                </a:solidFill>
              </a:rPr>
              <a:t>(</a:t>
            </a:r>
            <a:r>
              <a:rPr lang="en-US" sz="2800" b="1" i="0" u="none" strike="noStrike" baseline="-25000" dirty="0" err="1">
                <a:solidFill>
                  <a:srgbClr val="201F1E"/>
                </a:solidFill>
              </a:rPr>
              <a:t>aq</a:t>
            </a:r>
            <a:r>
              <a:rPr lang="en-US" sz="2800" b="1" i="0" u="none" strike="noStrike" baseline="-25000" dirty="0">
                <a:solidFill>
                  <a:srgbClr val="201F1E"/>
                </a:solidFill>
              </a:rPr>
              <a:t>)       </a:t>
            </a:r>
          </a:p>
          <a:p>
            <a:pPr marR="0" algn="just" rtl="0"/>
            <a:r>
              <a:rPr lang="en-US" sz="2800" b="1" i="0" u="none" strike="noStrike" baseline="-25000" dirty="0">
                <a:solidFill>
                  <a:srgbClr val="201F1E"/>
                </a:solidFill>
              </a:rPr>
              <a:t>                                                        </a:t>
            </a:r>
            <a:r>
              <a:rPr lang="en-US" sz="2800" b="1" i="0" u="none" strike="noStrike" baseline="0" dirty="0">
                <a:solidFill>
                  <a:srgbClr val="201F1E"/>
                </a:solidFill>
              </a:rPr>
              <a:t>         </a:t>
            </a:r>
            <a:r>
              <a:rPr lang="en-US" sz="2800" b="1" i="0" u="none" strike="noStrike" baseline="-25000" dirty="0">
                <a:solidFill>
                  <a:srgbClr val="201F1E"/>
                </a:solidFill>
              </a:rPr>
              <a:t>                                                  </a:t>
            </a:r>
            <a:endParaRPr lang="en-US" sz="2800" b="1" i="0" u="none" strike="noStrike" baseline="0" dirty="0">
              <a:solidFill>
                <a:srgbClr val="201F1E"/>
              </a:solidFill>
            </a:endParaRPr>
          </a:p>
          <a:p>
            <a:pPr marL="285750" marR="0" indent="-285750" algn="just" rtl="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800" b="1" i="0" u="none" strike="noStrike" baseline="0" dirty="0">
                <a:solidFill>
                  <a:srgbClr val="201F1E"/>
                </a:solidFill>
              </a:rPr>
              <a:t>Ca(OH)</a:t>
            </a:r>
            <a:r>
              <a:rPr lang="en-US" sz="2800" b="1" i="0" u="none" strike="noStrike" baseline="-25000" dirty="0">
                <a:solidFill>
                  <a:srgbClr val="201F1E"/>
                </a:solidFill>
              </a:rPr>
              <a:t>2</a:t>
            </a:r>
            <a:r>
              <a:rPr lang="en-US" sz="2800" b="1" i="0" u="none" strike="noStrike" baseline="0" dirty="0">
                <a:solidFill>
                  <a:srgbClr val="201F1E"/>
                </a:solidFill>
              </a:rPr>
              <a:t> </a:t>
            </a:r>
            <a:r>
              <a:rPr lang="en-US" sz="2800" b="1" i="0" u="none" strike="noStrike" baseline="-25000" dirty="0">
                <a:solidFill>
                  <a:srgbClr val="201F1E"/>
                </a:solidFill>
              </a:rPr>
              <a:t>(s)</a:t>
            </a:r>
            <a:r>
              <a:rPr lang="en-US" sz="2800" b="1" i="0" u="none" strike="noStrike" baseline="0" dirty="0">
                <a:solidFill>
                  <a:srgbClr val="201F1E"/>
                </a:solidFill>
              </a:rPr>
              <a:t> + Na</a:t>
            </a:r>
            <a:r>
              <a:rPr lang="en-US" sz="2800" b="1" i="0" u="none" strike="noStrike" baseline="30000" dirty="0">
                <a:solidFill>
                  <a:srgbClr val="201F1E"/>
                </a:solidFill>
              </a:rPr>
              <a:t>+</a:t>
            </a:r>
            <a:r>
              <a:rPr lang="en-US" sz="2800" b="1" i="0" u="none" strike="noStrike" baseline="-25000" dirty="0">
                <a:solidFill>
                  <a:srgbClr val="201F1E"/>
                </a:solidFill>
              </a:rPr>
              <a:t>(</a:t>
            </a:r>
            <a:r>
              <a:rPr lang="en-US" sz="2800" b="1" i="0" u="none" strike="noStrike" baseline="-25000" dirty="0" err="1">
                <a:solidFill>
                  <a:srgbClr val="201F1E"/>
                </a:solidFill>
              </a:rPr>
              <a:t>aq</a:t>
            </a:r>
            <a:r>
              <a:rPr lang="en-US" sz="2800" b="1" i="0" u="none" strike="noStrike" baseline="-25000" dirty="0">
                <a:solidFill>
                  <a:srgbClr val="201F1E"/>
                </a:solidFill>
              </a:rPr>
              <a:t>) </a:t>
            </a:r>
            <a:r>
              <a:rPr lang="en-US" sz="2800" b="1" i="0" u="none" strike="noStrike" baseline="0" dirty="0">
                <a:solidFill>
                  <a:srgbClr val="201F1E"/>
                </a:solidFill>
              </a:rPr>
              <a:t>+ PO</a:t>
            </a:r>
            <a:r>
              <a:rPr lang="en-US" sz="2800" b="1" i="0" u="none" strike="noStrike" baseline="-25000" dirty="0">
                <a:solidFill>
                  <a:srgbClr val="201F1E"/>
                </a:solidFill>
              </a:rPr>
              <a:t>4</a:t>
            </a:r>
            <a:r>
              <a:rPr lang="en-US" sz="2800" b="1" i="0" u="none" strike="noStrike" baseline="30000" dirty="0">
                <a:solidFill>
                  <a:srgbClr val="201F1E"/>
                </a:solidFill>
              </a:rPr>
              <a:t>3-</a:t>
            </a:r>
            <a:r>
              <a:rPr lang="en-US" sz="2800" b="1" i="0" u="none" strike="noStrike" baseline="-25000" dirty="0">
                <a:solidFill>
                  <a:srgbClr val="201F1E"/>
                </a:solidFill>
              </a:rPr>
              <a:t>(</a:t>
            </a:r>
            <a:r>
              <a:rPr lang="en-US" sz="2800" b="1" i="0" u="none" strike="noStrike" baseline="-25000" dirty="0" err="1">
                <a:solidFill>
                  <a:srgbClr val="201F1E"/>
                </a:solidFill>
              </a:rPr>
              <a:t>aq</a:t>
            </a:r>
            <a:r>
              <a:rPr lang="en-US" sz="2800" b="1" i="0" u="none" strike="noStrike" baseline="-25000" dirty="0">
                <a:solidFill>
                  <a:srgbClr val="201F1E"/>
                </a:solidFill>
              </a:rPr>
              <a:t>)</a:t>
            </a:r>
            <a:r>
              <a:rPr lang="en-US" sz="2800" b="1" i="0" u="none" strike="noStrike" baseline="0" dirty="0">
                <a:solidFill>
                  <a:srgbClr val="201F1E"/>
                </a:solidFill>
              </a:rPr>
              <a:t>                   NaCaPO</a:t>
            </a:r>
            <a:r>
              <a:rPr lang="en-US" sz="2800" b="1" i="0" u="none" strike="noStrike" baseline="-25000" dirty="0">
                <a:solidFill>
                  <a:srgbClr val="201F1E"/>
                </a:solidFill>
              </a:rPr>
              <a:t>4(s)</a:t>
            </a:r>
            <a:r>
              <a:rPr lang="en-US" sz="2800" b="1" i="0" u="none" strike="noStrike" baseline="0" dirty="0">
                <a:solidFill>
                  <a:srgbClr val="201F1E"/>
                </a:solidFill>
              </a:rPr>
              <a:t> + 2OH</a:t>
            </a:r>
            <a:r>
              <a:rPr lang="en-US" sz="2800" b="1" i="0" u="none" strike="noStrike" baseline="30000" dirty="0">
                <a:solidFill>
                  <a:srgbClr val="201F1E"/>
                </a:solidFill>
              </a:rPr>
              <a:t>-</a:t>
            </a:r>
          </a:p>
          <a:p>
            <a:pPr marR="0" algn="just" rtl="0"/>
            <a:r>
              <a:rPr lang="en-US" sz="2800" b="1" i="0" u="none" strike="noStrike" baseline="30000" dirty="0">
                <a:solidFill>
                  <a:srgbClr val="201F1E"/>
                </a:solidFill>
              </a:rPr>
              <a:t>                                                                   </a:t>
            </a:r>
            <a:endParaRPr lang="en-US" sz="2800" b="1" i="0" u="none" strike="noStrike" baseline="0" dirty="0">
              <a:solidFill>
                <a:srgbClr val="201F1E"/>
              </a:solidFill>
            </a:endParaRPr>
          </a:p>
          <a:p>
            <a:pPr marL="285750" marR="0" indent="-285750" algn="just" rtl="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2800" b="1" i="0" u="none" strike="noStrike" baseline="0" dirty="0">
                <a:solidFill>
                  <a:srgbClr val="201F1E"/>
                </a:solidFill>
              </a:rPr>
              <a:t>NaCaPO</a:t>
            </a:r>
            <a:r>
              <a:rPr lang="en-US" sz="2800" b="1" i="0" u="none" strike="noStrike" baseline="-25000" dirty="0">
                <a:solidFill>
                  <a:srgbClr val="201F1E"/>
                </a:solidFill>
              </a:rPr>
              <a:t>4(s)</a:t>
            </a:r>
            <a:r>
              <a:rPr lang="en-US" sz="2800" b="1" i="0" u="none" strike="noStrike" baseline="0" dirty="0">
                <a:solidFill>
                  <a:srgbClr val="201F1E"/>
                </a:solidFill>
              </a:rPr>
              <a:t> + CO</a:t>
            </a:r>
            <a:r>
              <a:rPr lang="en-US" sz="2800" b="1" i="0" u="none" strike="noStrike" baseline="-25000" dirty="0">
                <a:solidFill>
                  <a:srgbClr val="201F1E"/>
                </a:solidFill>
              </a:rPr>
              <a:t>3</a:t>
            </a:r>
            <a:r>
              <a:rPr lang="en-US" sz="2800" b="1" i="0" u="none" strike="noStrike" baseline="30000" dirty="0">
                <a:solidFill>
                  <a:srgbClr val="201F1E"/>
                </a:solidFill>
              </a:rPr>
              <a:t>2-</a:t>
            </a:r>
            <a:r>
              <a:rPr lang="en-US" sz="2800" b="1" i="0" u="none" strike="noStrike" baseline="-25000" dirty="0">
                <a:solidFill>
                  <a:srgbClr val="201F1E"/>
                </a:solidFill>
              </a:rPr>
              <a:t>(</a:t>
            </a:r>
            <a:r>
              <a:rPr lang="en-US" sz="2800" b="1" i="0" u="none" strike="noStrike" baseline="-25000" dirty="0" err="1">
                <a:solidFill>
                  <a:srgbClr val="201F1E"/>
                </a:solidFill>
              </a:rPr>
              <a:t>aq</a:t>
            </a:r>
            <a:r>
              <a:rPr lang="en-US" sz="2800" b="1" i="0" u="none" strike="noStrike" baseline="-25000" dirty="0">
                <a:solidFill>
                  <a:srgbClr val="201F1E"/>
                </a:solidFill>
              </a:rPr>
              <a:t>)</a:t>
            </a:r>
            <a:r>
              <a:rPr lang="en-US" sz="2800" b="1" i="0" u="none" strike="noStrike" baseline="0" dirty="0">
                <a:solidFill>
                  <a:srgbClr val="201F1E"/>
                </a:solidFill>
              </a:rPr>
              <a:t>⇌ CaCO</a:t>
            </a:r>
            <a:r>
              <a:rPr lang="en-US" sz="2800" b="1" i="0" u="none" strike="noStrike" baseline="-25000" dirty="0">
                <a:solidFill>
                  <a:srgbClr val="201F1E"/>
                </a:solidFill>
              </a:rPr>
              <a:t>3(s)</a:t>
            </a:r>
            <a:r>
              <a:rPr lang="en-US" sz="2800" b="1" i="0" u="none" strike="noStrike" baseline="0" dirty="0">
                <a:solidFill>
                  <a:srgbClr val="201F1E"/>
                </a:solidFill>
              </a:rPr>
              <a:t> + Na</a:t>
            </a:r>
            <a:r>
              <a:rPr lang="en-US" sz="2800" b="1" i="0" u="none" strike="noStrike" baseline="30000" dirty="0">
                <a:solidFill>
                  <a:srgbClr val="201F1E"/>
                </a:solidFill>
              </a:rPr>
              <a:t>+</a:t>
            </a:r>
            <a:r>
              <a:rPr lang="en-US" sz="2800" b="1" i="0" u="none" strike="noStrike" baseline="-25000" dirty="0">
                <a:solidFill>
                  <a:srgbClr val="201F1E"/>
                </a:solidFill>
              </a:rPr>
              <a:t>(</a:t>
            </a:r>
            <a:r>
              <a:rPr lang="en-US" sz="2800" b="1" i="0" u="none" strike="noStrike" baseline="-25000" dirty="0" err="1">
                <a:solidFill>
                  <a:srgbClr val="201F1E"/>
                </a:solidFill>
              </a:rPr>
              <a:t>aq</a:t>
            </a:r>
            <a:r>
              <a:rPr lang="en-US" sz="2800" b="1" i="0" u="none" strike="noStrike" baseline="-25000" dirty="0">
                <a:solidFill>
                  <a:srgbClr val="201F1E"/>
                </a:solidFill>
              </a:rPr>
              <a:t>) </a:t>
            </a:r>
            <a:r>
              <a:rPr lang="en-US" sz="2800" b="1" i="0" u="none" strike="noStrike" baseline="0" dirty="0">
                <a:solidFill>
                  <a:srgbClr val="201F1E"/>
                </a:solidFill>
              </a:rPr>
              <a:t>+ PO</a:t>
            </a:r>
            <a:r>
              <a:rPr lang="en-US" sz="2800" b="1" i="0" u="none" strike="noStrike" baseline="-25000" dirty="0">
                <a:solidFill>
                  <a:srgbClr val="201F1E"/>
                </a:solidFill>
              </a:rPr>
              <a:t>4</a:t>
            </a:r>
            <a:r>
              <a:rPr lang="en-US" sz="2800" b="1" i="0" u="none" strike="noStrike" baseline="30000" dirty="0">
                <a:solidFill>
                  <a:srgbClr val="201F1E"/>
                </a:solidFill>
              </a:rPr>
              <a:t>3-</a:t>
            </a:r>
            <a:r>
              <a:rPr lang="en-US" sz="2800" b="1" i="0" u="none" strike="noStrike" baseline="0" dirty="0">
                <a:solidFill>
                  <a:srgbClr val="201F1E"/>
                </a:solidFill>
              </a:rPr>
              <a:t> </a:t>
            </a:r>
            <a:r>
              <a:rPr lang="en-US" sz="2800" b="1" i="0" u="none" strike="noStrike" baseline="-25000" dirty="0">
                <a:solidFill>
                  <a:srgbClr val="201F1E"/>
                </a:solidFill>
              </a:rPr>
              <a:t>(</a:t>
            </a:r>
            <a:r>
              <a:rPr lang="en-US" sz="2800" b="1" i="0" u="none" strike="noStrike" baseline="-25000" dirty="0" err="1">
                <a:solidFill>
                  <a:srgbClr val="201F1E"/>
                </a:solidFill>
              </a:rPr>
              <a:t>aq</a:t>
            </a:r>
            <a:r>
              <a:rPr lang="en-US" sz="2800" b="1" i="0" u="none" strike="noStrike" baseline="-25000" dirty="0">
                <a:solidFill>
                  <a:srgbClr val="201F1E"/>
                </a:solidFill>
              </a:rPr>
              <a:t>)</a:t>
            </a:r>
            <a:endParaRPr lang="en-US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93A8796-48DD-D4D8-B3BC-4AFFDF791BD9}"/>
              </a:ext>
            </a:extLst>
          </p:cNvPr>
          <p:cNvCxnSpPr>
            <a:cxnSpLocks/>
          </p:cNvCxnSpPr>
          <p:nvPr/>
        </p:nvCxnSpPr>
        <p:spPr>
          <a:xfrm>
            <a:off x="4425950" y="1906749"/>
            <a:ext cx="937260" cy="0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B2CDF79-C349-03DA-16F1-2B0C34E7BB67}"/>
              </a:ext>
            </a:extLst>
          </p:cNvPr>
          <p:cNvCxnSpPr>
            <a:cxnSpLocks/>
          </p:cNvCxnSpPr>
          <p:nvPr/>
        </p:nvCxnSpPr>
        <p:spPr>
          <a:xfrm>
            <a:off x="5924550" y="2935449"/>
            <a:ext cx="937260" cy="0"/>
          </a:xfrm>
          <a:prstGeom prst="straightConnector1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1901905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801474C-8FED-F5B9-BE3C-CA078F5D4094}"/>
              </a:ext>
            </a:extLst>
          </p:cNvPr>
          <p:cNvSpPr txBox="1">
            <a:spLocks/>
          </p:cNvSpPr>
          <p:nvPr/>
        </p:nvSpPr>
        <p:spPr>
          <a:xfrm>
            <a:off x="838200" y="20361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C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dirty="0">
                <a:latin typeface="+mn-lt"/>
              </a:rPr>
              <a:t>Separate Slaking and Causticizing Experiment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D6E1DA8-9CD0-D4CA-07D4-C38366FFA522}"/>
              </a:ext>
            </a:extLst>
          </p:cNvPr>
          <p:cNvSpPr txBox="1">
            <a:spLocks/>
          </p:cNvSpPr>
          <p:nvPr/>
        </p:nvSpPr>
        <p:spPr>
          <a:xfrm>
            <a:off x="1752600" y="1529182"/>
            <a:ext cx="7886700" cy="132556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CA" b="1" dirty="0" err="1"/>
              <a:t>Reburnt</a:t>
            </a:r>
            <a:r>
              <a:rPr lang="en-CA" b="1" dirty="0"/>
              <a:t> lime </a:t>
            </a:r>
            <a:r>
              <a:rPr lang="en-CA" dirty="0"/>
              <a:t>was first slaked </a:t>
            </a:r>
            <a:r>
              <a:rPr lang="en-CA" b="1" dirty="0"/>
              <a:t>in water </a:t>
            </a:r>
            <a:r>
              <a:rPr lang="en-CA" dirty="0"/>
              <a:t>and then the </a:t>
            </a:r>
            <a:r>
              <a:rPr lang="en-CA" b="1" dirty="0">
                <a:solidFill>
                  <a:srgbClr val="FF0000"/>
                </a:solidFill>
              </a:rPr>
              <a:t>slaked lime </a:t>
            </a:r>
            <a:r>
              <a:rPr lang="en-CA" dirty="0"/>
              <a:t>was </a:t>
            </a:r>
            <a:r>
              <a:rPr lang="en-CA" b="1" dirty="0"/>
              <a:t>added</a:t>
            </a:r>
            <a:r>
              <a:rPr lang="en-CA" dirty="0"/>
              <a:t> to </a:t>
            </a:r>
            <a:r>
              <a:rPr lang="en-CA" b="1" dirty="0">
                <a:solidFill>
                  <a:srgbClr val="FF0000"/>
                </a:solidFill>
              </a:rPr>
              <a:t>Green liquor</a:t>
            </a:r>
            <a:r>
              <a:rPr lang="en-CA" dirty="0"/>
              <a:t>.</a:t>
            </a:r>
          </a:p>
          <a:p>
            <a:pPr marL="0" indent="0">
              <a:lnSpc>
                <a:spcPct val="100000"/>
              </a:lnSpc>
              <a:buClr>
                <a:srgbClr val="FF0000"/>
              </a:buClr>
              <a:buFont typeface="Arial" panose="020B0604020202020204" pitchFamily="34" charset="0"/>
              <a:buNone/>
            </a:pPr>
            <a:endParaRPr lang="en-CA" dirty="0"/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en-CA" dirty="0"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CBDC1ADF-8A81-A75D-AEE7-84A31D3C8D0B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70702648"/>
                  </p:ext>
                </p:extLst>
              </p:nvPr>
            </p:nvGraphicFramePr>
            <p:xfrm>
              <a:off x="2432050" y="2854745"/>
              <a:ext cx="6788150" cy="315001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94075">
                      <a:extLst>
                        <a:ext uri="{9D8B030D-6E8A-4147-A177-3AD203B41FA5}">
                          <a16:colId xmlns:a16="http://schemas.microsoft.com/office/drawing/2014/main" val="4223010626"/>
                        </a:ext>
                      </a:extLst>
                    </a:gridCol>
                    <a:gridCol w="3394075">
                      <a:extLst>
                        <a:ext uri="{9D8B030D-6E8A-4147-A177-3AD203B41FA5}">
                          <a16:colId xmlns:a16="http://schemas.microsoft.com/office/drawing/2014/main" val="818637004"/>
                        </a:ext>
                      </a:extLst>
                    </a:gridCol>
                  </a:tblGrid>
                  <a:tr h="45000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Variable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CA" sz="2000" b="1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766027067"/>
                      </a:ext>
                    </a:extLst>
                  </a:tr>
                  <a:tr h="45000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TTA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111 g/L Na</a:t>
                          </a:r>
                          <a:r>
                            <a:rPr lang="en-CA" sz="2000" b="1" baseline="-25000" dirty="0"/>
                            <a:t>2</a:t>
                          </a:r>
                          <a:r>
                            <a:rPr lang="en-CA" sz="2000" b="1" dirty="0"/>
                            <a:t>O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519602"/>
                      </a:ext>
                    </a:extLst>
                  </a:tr>
                  <a:tr h="45000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 err="1"/>
                            <a:t>Sulfidity</a:t>
                          </a:r>
                          <a:endParaRPr lang="en-CA" sz="20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14 % (TTA basis)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46735950"/>
                      </a:ext>
                    </a:extLst>
                  </a:tr>
                  <a:tr h="45000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P concentration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25 mg/L as Na</a:t>
                          </a:r>
                          <a:r>
                            <a:rPr lang="en-CA" sz="2000" b="1" baseline="-25000" dirty="0"/>
                            <a:t>3</a:t>
                          </a:r>
                          <a:r>
                            <a:rPr lang="en-CA" sz="2000" b="1" dirty="0"/>
                            <a:t>PO</a:t>
                          </a:r>
                          <a:r>
                            <a:rPr lang="en-CA" sz="2000" b="1" baseline="-25000" dirty="0"/>
                            <a:t>4</a:t>
                          </a:r>
                          <a:endParaRPr lang="en-CA" sz="2000" b="1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557949424"/>
                      </a:ext>
                    </a:extLst>
                  </a:tr>
                  <a:tr h="45000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Liming ratio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1 </a:t>
                          </a:r>
                          <a14:m>
                            <m:oMath xmlns:m="http://schemas.openxmlformats.org/officeDocument/2006/math">
                              <m:r>
                                <a:rPr lang="en-CA" sz="2000" b="1" smtClean="0">
                                  <a:latin typeface="Cambria Math" panose="02040503050406030204" pitchFamily="18" charset="0"/>
                                </a:rPr>
                                <m:t>±</m:t>
                              </m:r>
                            </m:oMath>
                          </a14:m>
                          <a:r>
                            <a:rPr lang="en-CA" sz="2000" b="1" dirty="0"/>
                            <a:t> 0.1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67020359"/>
                      </a:ext>
                    </a:extLst>
                  </a:tr>
                  <a:tr h="45000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Slaking and causticizing time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4 h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774322622"/>
                      </a:ext>
                    </a:extLst>
                  </a:tr>
                  <a:tr h="45000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Lime type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 err="1"/>
                            <a:t>reburnt</a:t>
                          </a:r>
                          <a:r>
                            <a:rPr lang="en-CA" sz="2000" b="1" dirty="0"/>
                            <a:t> lime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67733793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CBDC1ADF-8A81-A75D-AEE7-84A31D3C8D0B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70702648"/>
                  </p:ext>
                </p:extLst>
              </p:nvPr>
            </p:nvGraphicFramePr>
            <p:xfrm>
              <a:off x="2432050" y="2854745"/>
              <a:ext cx="6788150" cy="315001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394075">
                      <a:extLst>
                        <a:ext uri="{9D8B030D-6E8A-4147-A177-3AD203B41FA5}">
                          <a16:colId xmlns:a16="http://schemas.microsoft.com/office/drawing/2014/main" val="4223010626"/>
                        </a:ext>
                      </a:extLst>
                    </a:gridCol>
                    <a:gridCol w="3394075">
                      <a:extLst>
                        <a:ext uri="{9D8B030D-6E8A-4147-A177-3AD203B41FA5}">
                          <a16:colId xmlns:a16="http://schemas.microsoft.com/office/drawing/2014/main" val="818637004"/>
                        </a:ext>
                      </a:extLst>
                    </a:gridCol>
                  </a:tblGrid>
                  <a:tr h="45000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Variable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CA" sz="2000" b="1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766027067"/>
                      </a:ext>
                    </a:extLst>
                  </a:tr>
                  <a:tr h="45000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TTA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111 g/L Na</a:t>
                          </a:r>
                          <a:r>
                            <a:rPr lang="en-CA" sz="2000" b="1" baseline="-25000" dirty="0"/>
                            <a:t>2</a:t>
                          </a:r>
                          <a:r>
                            <a:rPr lang="en-CA" sz="2000" b="1" dirty="0"/>
                            <a:t>O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519602"/>
                      </a:ext>
                    </a:extLst>
                  </a:tr>
                  <a:tr h="45000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 err="1"/>
                            <a:t>Sulfidity</a:t>
                          </a:r>
                          <a:endParaRPr lang="en-CA" sz="20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14 % (TTA basis)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46735950"/>
                      </a:ext>
                    </a:extLst>
                  </a:tr>
                  <a:tr h="45000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P concentration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25 mg/L as Na</a:t>
                          </a:r>
                          <a:r>
                            <a:rPr lang="en-CA" sz="2000" b="1" baseline="-25000" dirty="0"/>
                            <a:t>3</a:t>
                          </a:r>
                          <a:r>
                            <a:rPr lang="en-CA" sz="2000" b="1" dirty="0"/>
                            <a:t>PO</a:t>
                          </a:r>
                          <a:r>
                            <a:rPr lang="en-CA" sz="2000" b="1" baseline="-25000" dirty="0"/>
                            <a:t>4</a:t>
                          </a:r>
                          <a:endParaRPr lang="en-CA" sz="2000" b="1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557949424"/>
                      </a:ext>
                    </a:extLst>
                  </a:tr>
                  <a:tr h="45000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Liming ratio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00749" t="-394444" r="-1124" b="-21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67020359"/>
                      </a:ext>
                    </a:extLst>
                  </a:tr>
                  <a:tr h="45000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Slaking and causticizing time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4 h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774322622"/>
                      </a:ext>
                    </a:extLst>
                  </a:tr>
                  <a:tr h="45000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/>
                            <a:t>Lime type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000" b="1" dirty="0" err="1"/>
                            <a:t>reburnt</a:t>
                          </a:r>
                          <a:r>
                            <a:rPr lang="en-CA" sz="2000" b="1" dirty="0"/>
                            <a:t> lime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677337937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3329910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4BE2A-4250-3AEC-3317-78F80A8F3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>
                <a:latin typeface="+mn-lt"/>
              </a:rPr>
              <a:t>Results : Separate Slaking and Causticizing Experiment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47AAA01-DD61-45E1-822C-B8CA6D7E5D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6162262"/>
              </p:ext>
            </p:extLst>
          </p:nvPr>
        </p:nvGraphicFramePr>
        <p:xfrm>
          <a:off x="1084580" y="1333859"/>
          <a:ext cx="65151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7CAFCC3-D8DC-44B1-1F4C-8C88A36A0235}"/>
              </a:ext>
            </a:extLst>
          </p:cNvPr>
          <p:cNvSpPr txBox="1"/>
          <p:nvPr/>
        </p:nvSpPr>
        <p:spPr>
          <a:xfrm>
            <a:off x="1529080" y="5685197"/>
            <a:ext cx="827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Samples were taken after the pre-slaked lime was added to the green liquor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166353-8B9C-6AD2-A5BC-4B9E8A350648}"/>
              </a:ext>
            </a:extLst>
          </p:cNvPr>
          <p:cNvSpPr txBox="1"/>
          <p:nvPr/>
        </p:nvSpPr>
        <p:spPr>
          <a:xfrm>
            <a:off x="7816850" y="1634195"/>
            <a:ext cx="287655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itchFamily="2" charset="2"/>
              <a:buChar char="§"/>
            </a:pPr>
            <a:r>
              <a:rPr lang="en-CA" sz="2000" b="1" i="0" dirty="0">
                <a:effectLst/>
                <a:latin typeface="Söhne"/>
              </a:rPr>
              <a:t>Phosphate reacts with Ca(OH)</a:t>
            </a:r>
            <a:r>
              <a:rPr lang="en-CA" sz="2000" b="1" i="0" baseline="-25000" dirty="0">
                <a:effectLst/>
                <a:latin typeface="Söhne"/>
              </a:rPr>
              <a:t>2</a:t>
            </a:r>
            <a:r>
              <a:rPr lang="en-CA" sz="2000" b="1" i="0" dirty="0">
                <a:effectLst/>
                <a:latin typeface="Söhne"/>
              </a:rPr>
              <a:t>, resulting in the formation of </a:t>
            </a:r>
            <a:r>
              <a:rPr lang="en-CA" sz="2000" b="1" i="0" dirty="0" err="1">
                <a:effectLst/>
                <a:latin typeface="Söhne"/>
              </a:rPr>
              <a:t>rhenanite</a:t>
            </a:r>
            <a:endParaRPr lang="en-CA" sz="2000" b="1" i="0" dirty="0">
              <a:effectLst/>
              <a:latin typeface="Söhne"/>
            </a:endParaRPr>
          </a:p>
          <a:p>
            <a:pPr>
              <a:buClr>
                <a:srgbClr val="C00000"/>
              </a:buClr>
            </a:pPr>
            <a:endParaRPr lang="en-CA" sz="2000" b="1" i="0" dirty="0">
              <a:effectLst/>
              <a:latin typeface="Söhne"/>
            </a:endParaRPr>
          </a:p>
          <a:p>
            <a:pPr marL="285750" indent="-285750">
              <a:buClr>
                <a:srgbClr val="C00000"/>
              </a:buClr>
              <a:buFont typeface="Wingdings" pitchFamily="2" charset="2"/>
              <a:buChar char="§"/>
            </a:pPr>
            <a:r>
              <a:rPr lang="en-CA" sz="2000" b="1" i="0" dirty="0">
                <a:effectLst/>
                <a:latin typeface="Söhne"/>
              </a:rPr>
              <a:t>The rate of slaking is likely the primary factor influencing the rate of (P) uptake 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9887567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48D1C0B-7465-26BD-F494-575430518416}"/>
              </a:ext>
            </a:extLst>
          </p:cNvPr>
          <p:cNvSpPr txBox="1">
            <a:spLocks/>
          </p:cNvSpPr>
          <p:nvPr/>
        </p:nvSpPr>
        <p:spPr>
          <a:xfrm>
            <a:off x="838200" y="1873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C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dirty="0">
                <a:latin typeface="+mn-lt"/>
              </a:rPr>
              <a:t>Experimental :Effect of Liming Ratio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1CACEC1-9D39-4AFC-741D-2E09A3F472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3766889"/>
              </p:ext>
            </p:extLst>
          </p:nvPr>
        </p:nvGraphicFramePr>
        <p:xfrm>
          <a:off x="2641600" y="1512890"/>
          <a:ext cx="6908800" cy="41456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4400">
                  <a:extLst>
                    <a:ext uri="{9D8B030D-6E8A-4147-A177-3AD203B41FA5}">
                      <a16:colId xmlns:a16="http://schemas.microsoft.com/office/drawing/2014/main" val="4223010626"/>
                    </a:ext>
                  </a:extLst>
                </a:gridCol>
                <a:gridCol w="3454400">
                  <a:extLst>
                    <a:ext uri="{9D8B030D-6E8A-4147-A177-3AD203B41FA5}">
                      <a16:colId xmlns:a16="http://schemas.microsoft.com/office/drawing/2014/main" val="818637004"/>
                    </a:ext>
                  </a:extLst>
                </a:gridCol>
              </a:tblGrid>
              <a:tr h="574097">
                <a:tc>
                  <a:txBody>
                    <a:bodyPr/>
                    <a:lstStyle/>
                    <a:p>
                      <a:pPr algn="ctr"/>
                      <a:r>
                        <a:rPr lang="en-CA" sz="2000" b="1" dirty="0"/>
                        <a:t>Variable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CA" sz="2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6027067"/>
                  </a:ext>
                </a:extLst>
              </a:tr>
              <a:tr h="574097">
                <a:tc>
                  <a:txBody>
                    <a:bodyPr/>
                    <a:lstStyle/>
                    <a:p>
                      <a:pPr algn="ctr"/>
                      <a:r>
                        <a:rPr lang="en-CA" sz="2000" b="1" dirty="0"/>
                        <a:t>TTA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dirty="0"/>
                        <a:t>111 g/L Na</a:t>
                      </a:r>
                      <a:r>
                        <a:rPr lang="en-CA" sz="2000" b="1" baseline="-25000" dirty="0"/>
                        <a:t>2</a:t>
                      </a:r>
                      <a:r>
                        <a:rPr lang="en-CA" sz="2000" b="1" dirty="0"/>
                        <a:t>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519602"/>
                  </a:ext>
                </a:extLst>
              </a:tr>
              <a:tr h="574097">
                <a:tc>
                  <a:txBody>
                    <a:bodyPr/>
                    <a:lstStyle/>
                    <a:p>
                      <a:pPr algn="ctr"/>
                      <a:r>
                        <a:rPr lang="en-CA" sz="2000" b="1" dirty="0" err="1"/>
                        <a:t>Sulfidity</a:t>
                      </a:r>
                      <a:endParaRPr lang="en-CA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dirty="0"/>
                        <a:t>14 % (TTA basis)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46735950"/>
                  </a:ext>
                </a:extLst>
              </a:tr>
              <a:tr h="574097">
                <a:tc>
                  <a:txBody>
                    <a:bodyPr/>
                    <a:lstStyle/>
                    <a:p>
                      <a:pPr algn="ctr"/>
                      <a:r>
                        <a:rPr lang="en-CA" sz="2000" b="1" dirty="0"/>
                        <a:t>P concentration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dirty="0"/>
                        <a:t>50 mg/L as Na</a:t>
                      </a:r>
                      <a:r>
                        <a:rPr lang="en-CA" sz="2000" b="1" baseline="-25000" dirty="0"/>
                        <a:t>3</a:t>
                      </a:r>
                      <a:r>
                        <a:rPr lang="en-CA" sz="2000" b="1" dirty="0"/>
                        <a:t>PO</a:t>
                      </a:r>
                      <a:r>
                        <a:rPr lang="en-CA" sz="2000" b="1" baseline="-25000" dirty="0"/>
                        <a:t>4</a:t>
                      </a:r>
                      <a:endParaRPr lang="en-CA" sz="2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7949424"/>
                  </a:ext>
                </a:extLst>
              </a:tr>
              <a:tr h="574097">
                <a:tc>
                  <a:txBody>
                    <a:bodyPr/>
                    <a:lstStyle/>
                    <a:p>
                      <a:pPr algn="ctr"/>
                      <a:r>
                        <a:rPr lang="en-CA" sz="2000" b="1" dirty="0"/>
                        <a:t>Liming ratio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dirty="0"/>
                        <a:t>0.5 , 0.75 , 1 and 1.5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67020359"/>
                  </a:ext>
                </a:extLst>
              </a:tr>
              <a:tr h="574097">
                <a:tc>
                  <a:txBody>
                    <a:bodyPr/>
                    <a:lstStyle/>
                    <a:p>
                      <a:pPr algn="ctr"/>
                      <a:r>
                        <a:rPr lang="en-CA" sz="2000" b="1" dirty="0"/>
                        <a:t>Slaking and causticizing time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dirty="0"/>
                        <a:t>4 h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4322622"/>
                  </a:ext>
                </a:extLst>
              </a:tr>
              <a:tr h="611526">
                <a:tc>
                  <a:txBody>
                    <a:bodyPr/>
                    <a:lstStyle/>
                    <a:p>
                      <a:pPr algn="ctr"/>
                      <a:r>
                        <a:rPr lang="en-CA" sz="2000" b="1" dirty="0"/>
                        <a:t>Lime type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b="1" dirty="0"/>
                        <a:t>Technical-grade </a:t>
                      </a:r>
                      <a:r>
                        <a:rPr lang="en-CA" sz="2000" b="1" dirty="0" err="1"/>
                        <a:t>CaO</a:t>
                      </a:r>
                      <a:r>
                        <a:rPr lang="en-CA" sz="2000" b="1" dirty="0"/>
                        <a:t> and </a:t>
                      </a:r>
                      <a:r>
                        <a:rPr lang="en-CA" sz="2000" b="1" dirty="0" err="1"/>
                        <a:t>reburnt</a:t>
                      </a:r>
                      <a:r>
                        <a:rPr lang="en-CA" sz="2000" b="1" dirty="0"/>
                        <a:t> lime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73379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13867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2DA81-5F37-38E3-A5B4-9FA970090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+mn-lt"/>
              </a:rPr>
              <a:t>Effect of Liming Ratio : </a:t>
            </a:r>
            <a:r>
              <a:rPr lang="en-CA" b="1" dirty="0" err="1">
                <a:latin typeface="+mn-lt"/>
              </a:rPr>
              <a:t>Reburnt</a:t>
            </a:r>
            <a:r>
              <a:rPr lang="en-CA" b="1" dirty="0">
                <a:latin typeface="+mn-lt"/>
              </a:rPr>
              <a:t> Lime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C25EC2D-A984-E61B-10EC-1F3B65C8BF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1905711"/>
              </p:ext>
            </p:extLst>
          </p:nvPr>
        </p:nvGraphicFramePr>
        <p:xfrm>
          <a:off x="2381250" y="1463675"/>
          <a:ext cx="7429500" cy="4137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614254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9CB46-A62E-752A-B674-9A825DC17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+mn-lt"/>
              </a:rPr>
              <a:t>Effect of Liming Ratio : Technical-Grade </a:t>
            </a:r>
            <a:r>
              <a:rPr lang="en-CA" b="1" dirty="0" err="1">
                <a:latin typeface="+mn-lt"/>
              </a:rPr>
              <a:t>CaO</a:t>
            </a:r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7F2828C-0821-24BE-5A22-5C43C1FAEA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0982294"/>
              </p:ext>
            </p:extLst>
          </p:nvPr>
        </p:nvGraphicFramePr>
        <p:xfrm>
          <a:off x="2686049" y="1247775"/>
          <a:ext cx="6819900" cy="4362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741616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57745-60B7-63F1-911A-C77B8279F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+mn-lt"/>
              </a:rPr>
              <a:t>Conclusions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DE0E2-86C8-EC62-78EC-9F0BB01780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8401"/>
            <a:ext cx="10972800" cy="4136764"/>
          </a:xfrm>
        </p:spPr>
        <p:txBody>
          <a:bodyPr>
            <a:normAutofit fontScale="70000" lnSpcReduction="20000"/>
          </a:bodyPr>
          <a:lstStyle/>
          <a:p>
            <a:pPr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CA" sz="2800" b="1" dirty="0"/>
              <a:t>P in the </a:t>
            </a:r>
            <a:r>
              <a:rPr lang="en-CA" sz="2800" b="1" dirty="0" err="1"/>
              <a:t>reburnt</a:t>
            </a:r>
            <a:r>
              <a:rPr lang="en-CA" sz="2800" b="1" dirty="0"/>
              <a:t> lime can be partially soluble in water during slaking</a:t>
            </a:r>
          </a:p>
          <a:p>
            <a:pPr marL="0" indent="0" algn="just">
              <a:buClr>
                <a:srgbClr val="C00000"/>
              </a:buClr>
              <a:buNone/>
            </a:pPr>
            <a:endParaRPr lang="en-CA" sz="2800" b="1" dirty="0"/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CA" sz="2800" b="1" i="0" dirty="0">
                <a:solidFill>
                  <a:srgbClr val="343541"/>
                </a:solidFill>
                <a:effectLst/>
              </a:rPr>
              <a:t>For reburned lime, ionic strength can impact uptake of P by lime above an ionic strength of 5.6 M</a:t>
            </a: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CA" sz="2800" b="1" i="0" dirty="0">
                <a:solidFill>
                  <a:srgbClr val="343541"/>
                </a:solidFill>
                <a:effectLst/>
              </a:rPr>
              <a:t>The carbonate concentration does not have a clear impact beyond impacting ionic strength. </a:t>
            </a:r>
            <a:endParaRPr lang="en-CA" sz="2800" b="1" dirty="0"/>
          </a:p>
          <a:p>
            <a:pPr marL="0" indent="0" algn="just">
              <a:buClr>
                <a:srgbClr val="C00000"/>
              </a:buClr>
              <a:buNone/>
            </a:pPr>
            <a:endParaRPr lang="en-CA" sz="2800" b="1" dirty="0"/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CA" sz="2800" b="1" dirty="0"/>
              <a:t>P pick-up seems to mostly occur during causticizing</a:t>
            </a:r>
          </a:p>
          <a:p>
            <a:pPr marL="0" indent="0" algn="just">
              <a:buClr>
                <a:srgbClr val="C00000"/>
              </a:buClr>
              <a:buNone/>
            </a:pPr>
            <a:r>
              <a:rPr lang="en-CA" sz="2800" b="1" dirty="0"/>
              <a:t> -&gt; Ca(OH)</a:t>
            </a:r>
            <a:r>
              <a:rPr lang="en-CA" sz="2800" b="1" baseline="-25000" dirty="0"/>
              <a:t>2</a:t>
            </a:r>
            <a:r>
              <a:rPr lang="en-CA" sz="2800" b="1" dirty="0"/>
              <a:t> seems to be the active solid</a:t>
            </a:r>
          </a:p>
          <a:p>
            <a:pPr marL="0" indent="0" algn="just">
              <a:buClr>
                <a:srgbClr val="C00000"/>
              </a:buClr>
              <a:buNone/>
            </a:pPr>
            <a:endParaRPr lang="en-CA" sz="2800" b="1" dirty="0"/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CA" sz="2800" b="1" dirty="0"/>
              <a:t>Reaction for dissolution of </a:t>
            </a:r>
            <a:r>
              <a:rPr lang="en-CA" sz="2800" b="1" dirty="0" err="1"/>
              <a:t>rhenanite</a:t>
            </a:r>
            <a:r>
              <a:rPr lang="en-CA" sz="2800" b="1" dirty="0"/>
              <a:t> has been proposed</a:t>
            </a:r>
          </a:p>
          <a:p>
            <a:pPr marL="0" indent="0" algn="just">
              <a:buClr>
                <a:srgbClr val="C00000"/>
              </a:buClr>
              <a:buNone/>
            </a:pPr>
            <a:endParaRPr lang="en-CA" sz="2800" b="1" dirty="0"/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CA" sz="2800" b="1" dirty="0"/>
              <a:t>P pick-up from the green liquor increases by increasing the liming ratio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0236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5A2AFE2-6ADE-BC84-04EC-EBDEA353C77F}"/>
              </a:ext>
            </a:extLst>
          </p:cNvPr>
          <p:cNvSpPr txBox="1"/>
          <p:nvPr/>
        </p:nvSpPr>
        <p:spPr>
          <a:xfrm>
            <a:off x="4254500" y="2413337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6000" b="1" dirty="0"/>
              <a:t>Thank You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9346682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EERS">
      <a:dk1>
        <a:srgbClr val="030E15"/>
      </a:dk1>
      <a:lt1>
        <a:srgbClr val="FFFFFF"/>
      </a:lt1>
      <a:dk2>
        <a:srgbClr val="44546A"/>
      </a:dk2>
      <a:lt2>
        <a:srgbClr val="E7E6E6"/>
      </a:lt2>
      <a:accent1>
        <a:srgbClr val="445469"/>
      </a:accent1>
      <a:accent2>
        <a:srgbClr val="92D050"/>
      </a:accent2>
      <a:accent3>
        <a:srgbClr val="FF9E1B"/>
      </a:accent3>
      <a:accent4>
        <a:srgbClr val="FF0000"/>
      </a:accent4>
      <a:accent5>
        <a:srgbClr val="00B0F0"/>
      </a:accent5>
      <a:accent6>
        <a:srgbClr val="D9D9D9"/>
      </a:accent6>
      <a:hlink>
        <a:srgbClr val="0761C8"/>
      </a:hlink>
      <a:folHlink>
        <a:srgbClr val="0761C8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F5867C1F-2B75-E04F-9970-7671A119622E}" vid="{358C66E5-C1EC-7F45-B268-6D95C82753EB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</TotalTime>
  <Words>917</Words>
  <Application>Microsoft Office PowerPoint</Application>
  <PresentationFormat>Widescreen</PresentationFormat>
  <Paragraphs>162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12 Frutiger* 65 Bold   07103</vt:lpstr>
      <vt:lpstr>Arial</vt:lpstr>
      <vt:lpstr>Calibri</vt:lpstr>
      <vt:lpstr>Calibri Light</vt:lpstr>
      <vt:lpstr>Cambria Math</vt:lpstr>
      <vt:lpstr>Söhne</vt:lpstr>
      <vt:lpstr>Times New Roman</vt:lpstr>
      <vt:lpstr>Wingdings</vt:lpstr>
      <vt:lpstr>Office Theme</vt:lpstr>
      <vt:lpstr>Factors Affecting Phosphorus Uptake/Dissolution in Slaking/Causticizing</vt:lpstr>
      <vt:lpstr>About Phosphorus </vt:lpstr>
      <vt:lpstr>Why phosphorus is important ? </vt:lpstr>
      <vt:lpstr>Background</vt:lpstr>
      <vt:lpstr>Objectives</vt:lpstr>
      <vt:lpstr>Recausticizing Process </vt:lpstr>
      <vt:lpstr>Experimental Set-up</vt:lpstr>
      <vt:lpstr>Experimental : Effect of Ionic Strength</vt:lpstr>
      <vt:lpstr>Effect of Ionic Strength</vt:lpstr>
      <vt:lpstr>Effect of CO3 on the Final P Concentration in WL</vt:lpstr>
      <vt:lpstr>Experimental : Changing Green Liquor  P Concentration</vt:lpstr>
      <vt:lpstr>Effect of P Concentration on P Pick-up/Dissolution (Reburnt Lime)</vt:lpstr>
      <vt:lpstr>Effect of P Concentration on P Pick-up/Dissolution (Technical-Grade CaO)</vt:lpstr>
      <vt:lpstr>Proposed Dissolution Mechanism</vt:lpstr>
      <vt:lpstr>PowerPoint Presentation</vt:lpstr>
      <vt:lpstr>Results : Separate Slaking and Causticizing Experiment</vt:lpstr>
      <vt:lpstr>PowerPoint Presentation</vt:lpstr>
      <vt:lpstr>Effect of Liming Ratio : Reburnt Lime</vt:lpstr>
      <vt:lpstr>Effect of Liming Ratio : Technical-Grade CaO</vt:lpstr>
      <vt:lpstr>Conclusions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Factors Affecting Phosphorus Uptake/Dissolution in Slaking/Causticizing</dc:title>
  <dc:creator>Seyedeh Sadegh Mousavi</dc:creator>
  <cp:lastModifiedBy>Pat Stiede</cp:lastModifiedBy>
  <cp:revision>1</cp:revision>
  <dcterms:created xsi:type="dcterms:W3CDTF">2023-10-18T16:18:30Z</dcterms:created>
  <dcterms:modified xsi:type="dcterms:W3CDTF">2023-10-18T16:46:06Z</dcterms:modified>
</cp:coreProperties>
</file>